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7.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64"/>
  </p:notesMasterIdLst>
  <p:sldIdLst>
    <p:sldId id="257" r:id="rId3"/>
    <p:sldId id="258" r:id="rId4"/>
    <p:sldId id="259" r:id="rId5"/>
    <p:sldId id="261" r:id="rId6"/>
    <p:sldId id="380" r:id="rId7"/>
    <p:sldId id="287" r:id="rId8"/>
    <p:sldId id="264" r:id="rId9"/>
    <p:sldId id="371" r:id="rId10"/>
    <p:sldId id="294" r:id="rId11"/>
    <p:sldId id="289" r:id="rId12"/>
    <p:sldId id="333" r:id="rId13"/>
    <p:sldId id="410" r:id="rId14"/>
    <p:sldId id="419" r:id="rId15"/>
    <p:sldId id="417" r:id="rId16"/>
    <p:sldId id="381" r:id="rId17"/>
    <p:sldId id="420" r:id="rId18"/>
    <p:sldId id="421" r:id="rId19"/>
    <p:sldId id="422" r:id="rId20"/>
    <p:sldId id="423" r:id="rId21"/>
    <p:sldId id="464" r:id="rId22"/>
    <p:sldId id="414" r:id="rId23"/>
    <p:sldId id="415" r:id="rId24"/>
    <p:sldId id="424" r:id="rId25"/>
    <p:sldId id="297" r:id="rId26"/>
    <p:sldId id="298" r:id="rId27"/>
    <p:sldId id="416" r:id="rId28"/>
    <p:sldId id="413" r:id="rId29"/>
    <p:sldId id="426" r:id="rId30"/>
    <p:sldId id="301" r:id="rId31"/>
    <p:sldId id="425" r:id="rId32"/>
    <p:sldId id="427" r:id="rId33"/>
    <p:sldId id="428" r:id="rId34"/>
    <p:sldId id="300" r:id="rId35"/>
    <p:sldId id="429" r:id="rId36"/>
    <p:sldId id="469" r:id="rId37"/>
    <p:sldId id="332" r:id="rId38"/>
    <p:sldId id="430" r:id="rId39"/>
    <p:sldId id="334" r:id="rId40"/>
    <p:sldId id="335" r:id="rId41"/>
    <p:sldId id="372" r:id="rId42"/>
    <p:sldId id="295" r:id="rId43"/>
    <p:sldId id="336" r:id="rId44"/>
    <p:sldId id="431" r:id="rId45"/>
    <p:sldId id="433" r:id="rId46"/>
    <p:sldId id="434" r:id="rId47"/>
    <p:sldId id="329" r:id="rId48"/>
    <p:sldId id="465" r:id="rId49"/>
    <p:sldId id="435" r:id="rId50"/>
    <p:sldId id="466" r:id="rId51"/>
    <p:sldId id="373" r:id="rId52"/>
    <p:sldId id="293" r:id="rId53"/>
    <p:sldId id="436" r:id="rId54"/>
    <p:sldId id="374" r:id="rId55"/>
    <p:sldId id="291" r:id="rId56"/>
    <p:sldId id="375" r:id="rId57"/>
    <p:sldId id="467" r:id="rId58"/>
    <p:sldId id="376" r:id="rId59"/>
    <p:sldId id="377" r:id="rId60"/>
    <p:sldId id="432" r:id="rId61"/>
    <p:sldId id="468" r:id="rId62"/>
    <p:sldId id="378" r:id="rId63"/>
  </p:sldIdLst>
  <p:sldSz cx="11557000" cy="650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1">
          <p15:clr>
            <a:srgbClr val="A4A3A4"/>
          </p15:clr>
        </p15:guide>
        <p15:guide id="2" pos="295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3970" autoAdjust="0"/>
  </p:normalViewPr>
  <p:slideViewPr>
    <p:cSldViewPr>
      <p:cViewPr varScale="1">
        <p:scale>
          <a:sx n="85" d="100"/>
          <a:sy n="85" d="100"/>
        </p:scale>
        <p:origin x="734" y="62"/>
      </p:cViewPr>
      <p:guideLst>
        <p:guide orient="horz" pos="2171"/>
        <p:guide pos="295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DELL\Desktop\&#32479;&#35745;.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en-US" altLang="zh-CN" sz="2000" dirty="0">
                <a:latin typeface="微软雅黑" panose="020B0503020204020204" pitchFamily="34" charset="-122"/>
                <a:ea typeface="微软雅黑" panose="020B0503020204020204" pitchFamily="34" charset="-122"/>
              </a:rPr>
              <a:t>BP</a:t>
            </a:r>
            <a:r>
              <a:rPr lang="zh-CN" altLang="en-US" sz="2000" dirty="0">
                <a:latin typeface="微软雅黑" panose="020B0503020204020204" pitchFamily="34" charset="-122"/>
                <a:ea typeface="微软雅黑" panose="020B0503020204020204" pitchFamily="34" charset="-122"/>
              </a:rPr>
              <a:t>神经网络准确度</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隐藏层数</a:t>
            </a:r>
          </a:p>
        </c:rich>
      </c:tx>
      <c:overlay val="0"/>
      <c:spPr>
        <a:noFill/>
        <a:ln>
          <a:noFill/>
        </a:ln>
        <a:effectLst/>
      </c:spPr>
      <c:txPr>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Sheet1!$C$118:$C$119</c:f>
              <c:strCache>
                <c:ptCount val="1"/>
                <c:pt idx="0">
                  <c:v>隐藏层数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Sheet1!$A$120:$B$124</c:f>
              <c:multiLvlStrCache>
                <c:ptCount val="5"/>
                <c:lvl>
                  <c:pt idx="0">
                    <c:v>20</c:v>
                  </c:pt>
                  <c:pt idx="1">
                    <c:v>40</c:v>
                  </c:pt>
                  <c:pt idx="2">
                    <c:v>60</c:v>
                  </c:pt>
                  <c:pt idx="3">
                    <c:v>80</c:v>
                  </c:pt>
                  <c:pt idx="4">
                    <c:v>100</c:v>
                  </c:pt>
                </c:lvl>
                <c:lvl>
                  <c:pt idx="0">
                    <c:v>隐藏层神经元总数</c:v>
                  </c:pt>
                </c:lvl>
              </c:multiLvlStrCache>
            </c:multiLvlStrRef>
          </c:cat>
          <c:val>
            <c:numRef>
              <c:f>Sheet1!$C$120:$C$124</c:f>
              <c:numCache>
                <c:formatCode>0.00%</c:formatCode>
                <c:ptCount val="5"/>
                <c:pt idx="0">
                  <c:v>0.73329999999999995</c:v>
                </c:pt>
                <c:pt idx="1">
                  <c:v>0.7</c:v>
                </c:pt>
                <c:pt idx="2">
                  <c:v>0.84199999999999997</c:v>
                </c:pt>
                <c:pt idx="3">
                  <c:v>0.87709999999999999</c:v>
                </c:pt>
                <c:pt idx="4">
                  <c:v>0.77769999999999995</c:v>
                </c:pt>
              </c:numCache>
            </c:numRef>
          </c:val>
          <c:extLst>
            <c:ext xmlns:c16="http://schemas.microsoft.com/office/drawing/2014/chart" uri="{C3380CC4-5D6E-409C-BE32-E72D297353CC}">
              <c16:uniqueId val="{00000000-AC00-43A6-9EF1-7963B8983627}"/>
            </c:ext>
          </c:extLst>
        </c:ser>
        <c:ser>
          <c:idx val="1"/>
          <c:order val="1"/>
          <c:tx>
            <c:strRef>
              <c:f>Sheet1!$D$118:$D$119</c:f>
              <c:strCache>
                <c:ptCount val="1"/>
                <c:pt idx="0">
                  <c:v>隐藏层数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Sheet1!$A$120:$B$124</c:f>
              <c:multiLvlStrCache>
                <c:ptCount val="5"/>
                <c:lvl>
                  <c:pt idx="0">
                    <c:v>20</c:v>
                  </c:pt>
                  <c:pt idx="1">
                    <c:v>40</c:v>
                  </c:pt>
                  <c:pt idx="2">
                    <c:v>60</c:v>
                  </c:pt>
                  <c:pt idx="3">
                    <c:v>80</c:v>
                  </c:pt>
                  <c:pt idx="4">
                    <c:v>100</c:v>
                  </c:pt>
                </c:lvl>
                <c:lvl>
                  <c:pt idx="0">
                    <c:v>隐藏层神经元总数</c:v>
                  </c:pt>
                </c:lvl>
              </c:multiLvlStrCache>
            </c:multiLvlStrRef>
          </c:cat>
          <c:val>
            <c:numRef>
              <c:f>Sheet1!$D$120:$D$124</c:f>
              <c:numCache>
                <c:formatCode>0.00%</c:formatCode>
                <c:ptCount val="5"/>
                <c:pt idx="0">
                  <c:v>0.72799999999999998</c:v>
                </c:pt>
                <c:pt idx="1">
                  <c:v>0.71199999999999997</c:v>
                </c:pt>
                <c:pt idx="2">
                  <c:v>0.83320000000000005</c:v>
                </c:pt>
                <c:pt idx="3">
                  <c:v>0.85340000000000005</c:v>
                </c:pt>
                <c:pt idx="4">
                  <c:v>0.78120000000000001</c:v>
                </c:pt>
              </c:numCache>
            </c:numRef>
          </c:val>
          <c:extLst>
            <c:ext xmlns:c16="http://schemas.microsoft.com/office/drawing/2014/chart" uri="{C3380CC4-5D6E-409C-BE32-E72D297353CC}">
              <c16:uniqueId val="{00000001-AC00-43A6-9EF1-7963B8983627}"/>
            </c:ext>
          </c:extLst>
        </c:ser>
        <c:ser>
          <c:idx val="2"/>
          <c:order val="2"/>
          <c:tx>
            <c:strRef>
              <c:f>Sheet1!$E$118:$E$119</c:f>
              <c:strCache>
                <c:ptCount val="1"/>
                <c:pt idx="0">
                  <c:v>隐藏层数 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Sheet1!$A$120:$B$124</c:f>
              <c:multiLvlStrCache>
                <c:ptCount val="5"/>
                <c:lvl>
                  <c:pt idx="0">
                    <c:v>20</c:v>
                  </c:pt>
                  <c:pt idx="1">
                    <c:v>40</c:v>
                  </c:pt>
                  <c:pt idx="2">
                    <c:v>60</c:v>
                  </c:pt>
                  <c:pt idx="3">
                    <c:v>80</c:v>
                  </c:pt>
                  <c:pt idx="4">
                    <c:v>100</c:v>
                  </c:pt>
                </c:lvl>
                <c:lvl>
                  <c:pt idx="0">
                    <c:v>隐藏层神经元总数</c:v>
                  </c:pt>
                </c:lvl>
              </c:multiLvlStrCache>
            </c:multiLvlStrRef>
          </c:cat>
          <c:val>
            <c:numRef>
              <c:f>Sheet1!$E$120:$E$124</c:f>
              <c:numCache>
                <c:formatCode>0.00%</c:formatCode>
                <c:ptCount val="5"/>
                <c:pt idx="0">
                  <c:v>0.72799999999999998</c:v>
                </c:pt>
                <c:pt idx="1">
                  <c:v>0.70350000000000001</c:v>
                </c:pt>
                <c:pt idx="2">
                  <c:v>0.84</c:v>
                </c:pt>
                <c:pt idx="3">
                  <c:v>0.88109999999999999</c:v>
                </c:pt>
                <c:pt idx="4">
                  <c:v>0.76249999999999996</c:v>
                </c:pt>
              </c:numCache>
            </c:numRef>
          </c:val>
          <c:extLst>
            <c:ext xmlns:c16="http://schemas.microsoft.com/office/drawing/2014/chart" uri="{C3380CC4-5D6E-409C-BE32-E72D297353CC}">
              <c16:uniqueId val="{00000002-AC00-43A6-9EF1-7963B8983627}"/>
            </c:ext>
          </c:extLst>
        </c:ser>
        <c:dLbls>
          <c:showLegendKey val="0"/>
          <c:showVal val="0"/>
          <c:showCatName val="0"/>
          <c:showSerName val="0"/>
          <c:showPercent val="0"/>
          <c:showBubbleSize val="0"/>
        </c:dLbls>
        <c:gapWidth val="219"/>
        <c:overlap val="-27"/>
        <c:axId val="575736464"/>
        <c:axId val="575736792"/>
      </c:barChart>
      <c:catAx>
        <c:axId val="5757364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575736792"/>
        <c:crosses val="autoZero"/>
        <c:auto val="1"/>
        <c:lblAlgn val="ctr"/>
        <c:lblOffset val="100"/>
        <c:noMultiLvlLbl val="0"/>
      </c:catAx>
      <c:valAx>
        <c:axId val="57573679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5757364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en-US" altLang="zh-CN" dirty="0">
                <a:latin typeface="微软雅黑" panose="020B0503020204020204" charset="-122"/>
                <a:ea typeface="微软雅黑" panose="020B0503020204020204" charset="-122"/>
              </a:rPr>
              <a:t>BP</a:t>
            </a:r>
            <a:r>
              <a:rPr lang="zh-CN" altLang="en-US" dirty="0">
                <a:latin typeface="微软雅黑" panose="020B0503020204020204" charset="-122"/>
                <a:ea typeface="微软雅黑" panose="020B0503020204020204" charset="-122"/>
              </a:rPr>
              <a:t>网络准确度</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学习率</a:t>
            </a:r>
          </a:p>
        </c:rich>
      </c:tx>
      <c:overlay val="0"/>
      <c:spPr>
        <a:noFill/>
        <a:ln>
          <a:noFill/>
        </a:ln>
        <a:effectLst/>
      </c:spPr>
      <c:txPr>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Sheet1!$A$36</c:f>
              <c:strCache>
                <c:ptCount val="1"/>
                <c:pt idx="0">
                  <c:v>BP网络准确度</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lang="zh-CN" sz="1400" b="0" i="0" u="none" strike="noStrike" kern="1200" baseline="0">
                    <a:solidFill>
                      <a:schemeClr val="tx1">
                        <a:lumMod val="75000"/>
                        <a:lumOff val="25000"/>
                      </a:schemeClr>
                    </a:solidFill>
                    <a:latin typeface="+mn-lt"/>
                    <a:ea typeface="+mn-ea"/>
                    <a:cs typeface="+mn-cs"/>
                  </a:defRPr>
                </a:pPr>
                <a:endParaRPr lang="zh-CN"/>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Sheet1!$B$34:$Q$35</c:f>
              <c:multiLvlStrCache>
                <c:ptCount val="16"/>
                <c:lvl>
                  <c:pt idx="0">
                    <c:v>0.01</c:v>
                  </c:pt>
                  <c:pt idx="1">
                    <c:v>0.02</c:v>
                  </c:pt>
                  <c:pt idx="2">
                    <c:v>0.03</c:v>
                  </c:pt>
                  <c:pt idx="3">
                    <c:v>0.04</c:v>
                  </c:pt>
                  <c:pt idx="4">
                    <c:v>0.05</c:v>
                  </c:pt>
                  <c:pt idx="5">
                    <c:v>0.06</c:v>
                  </c:pt>
                  <c:pt idx="6">
                    <c:v>0.07</c:v>
                  </c:pt>
                  <c:pt idx="7">
                    <c:v>0.08</c:v>
                  </c:pt>
                  <c:pt idx="8">
                    <c:v>0.09</c:v>
                  </c:pt>
                  <c:pt idx="9">
                    <c:v>0.1</c:v>
                  </c:pt>
                  <c:pt idx="10">
                    <c:v>0.11</c:v>
                  </c:pt>
                  <c:pt idx="11">
                    <c:v>0.12</c:v>
                  </c:pt>
                  <c:pt idx="12">
                    <c:v>0.13</c:v>
                  </c:pt>
                  <c:pt idx="13">
                    <c:v>0.14</c:v>
                  </c:pt>
                  <c:pt idx="14">
                    <c:v>0.15</c:v>
                  </c:pt>
                  <c:pt idx="15">
                    <c:v>0.16</c:v>
                  </c:pt>
                </c:lvl>
                <c:lvl>
                  <c:pt idx="0">
                    <c:v>Learning rate</c:v>
                  </c:pt>
                </c:lvl>
              </c:multiLvlStrCache>
            </c:multiLvlStrRef>
          </c:cat>
          <c:val>
            <c:numRef>
              <c:f>Sheet1!$B$36:$Q$36</c:f>
              <c:numCache>
                <c:formatCode>0%</c:formatCode>
                <c:ptCount val="16"/>
                <c:pt idx="0">
                  <c:v>0.72</c:v>
                </c:pt>
                <c:pt idx="1">
                  <c:v>0.75</c:v>
                </c:pt>
                <c:pt idx="2" formatCode="0.00%">
                  <c:v>0.754</c:v>
                </c:pt>
                <c:pt idx="3" formatCode="0.00%">
                  <c:v>0.76659999999999995</c:v>
                </c:pt>
                <c:pt idx="4" formatCode="0.00%">
                  <c:v>0.70420000000000005</c:v>
                </c:pt>
                <c:pt idx="5">
                  <c:v>0.7</c:v>
                </c:pt>
                <c:pt idx="6">
                  <c:v>0.7742</c:v>
                </c:pt>
                <c:pt idx="7" formatCode="0.00%">
                  <c:v>0.86660000000000004</c:v>
                </c:pt>
                <c:pt idx="8">
                  <c:v>0.80230000000000001</c:v>
                </c:pt>
                <c:pt idx="9">
                  <c:v>0.82279999999999998</c:v>
                </c:pt>
                <c:pt idx="10" formatCode="0.00%">
                  <c:v>0.7732</c:v>
                </c:pt>
                <c:pt idx="11">
                  <c:v>0.72</c:v>
                </c:pt>
                <c:pt idx="12">
                  <c:v>0.7</c:v>
                </c:pt>
                <c:pt idx="13" formatCode="0.00%">
                  <c:v>0.73199999999999998</c:v>
                </c:pt>
                <c:pt idx="14" formatCode="0.00%">
                  <c:v>0.75660000000000005</c:v>
                </c:pt>
                <c:pt idx="15">
                  <c:v>0.7</c:v>
                </c:pt>
              </c:numCache>
            </c:numRef>
          </c:val>
          <c:smooth val="0"/>
          <c:extLst>
            <c:ext xmlns:c16="http://schemas.microsoft.com/office/drawing/2014/chart" uri="{C3380CC4-5D6E-409C-BE32-E72D297353CC}">
              <c16:uniqueId val="{00000000-220E-4CBC-92DC-F2B42B151D3C}"/>
            </c:ext>
          </c:extLst>
        </c:ser>
        <c:dLbls>
          <c:showLegendKey val="0"/>
          <c:showVal val="0"/>
          <c:showCatName val="0"/>
          <c:showSerName val="0"/>
          <c:showPercent val="0"/>
          <c:showBubbleSize val="0"/>
        </c:dLbls>
        <c:smooth val="0"/>
        <c:axId val="569087160"/>
        <c:axId val="569086504"/>
      </c:lineChart>
      <c:catAx>
        <c:axId val="5690871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569086504"/>
        <c:crosses val="autoZero"/>
        <c:auto val="1"/>
        <c:lblAlgn val="ctr"/>
        <c:lblOffset val="100"/>
        <c:noMultiLvlLbl val="0"/>
      </c:catAx>
      <c:valAx>
        <c:axId val="56908650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569087160"/>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en-US" altLang="zh-CN" sz="2000" dirty="0">
                <a:latin typeface="微软雅黑" panose="020B0503020204020204" charset="-122"/>
                <a:ea typeface="微软雅黑" panose="020B0503020204020204" charset="-122"/>
              </a:rPr>
              <a:t>BP</a:t>
            </a:r>
            <a:r>
              <a:rPr lang="zh-CN" altLang="en-US" sz="2000" dirty="0">
                <a:latin typeface="微软雅黑" panose="020B0503020204020204" charset="-122"/>
                <a:ea typeface="微软雅黑" panose="020B0503020204020204" charset="-122"/>
              </a:rPr>
              <a:t>网络准确度</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隐藏层神经元数</a:t>
            </a:r>
          </a:p>
        </c:rich>
      </c:tx>
      <c:overlay val="0"/>
      <c:spPr>
        <a:noFill/>
        <a:ln>
          <a:noFill/>
        </a:ln>
        <a:effectLst/>
      </c:spPr>
      <c:txPr>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Sheet1!$A$93</c:f>
              <c:strCache>
                <c:ptCount val="1"/>
                <c:pt idx="0">
                  <c:v>BP网络准确度</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lang="zh-CN" sz="1200" b="0" i="0" u="none" strike="noStrike" kern="1200" baseline="0">
                    <a:solidFill>
                      <a:schemeClr val="tx1">
                        <a:lumMod val="75000"/>
                        <a:lumOff val="25000"/>
                      </a:schemeClr>
                    </a:solidFill>
                    <a:latin typeface="+mn-lt"/>
                    <a:ea typeface="+mn-ea"/>
                    <a:cs typeface="+mn-cs"/>
                  </a:defRPr>
                </a:pPr>
                <a:endParaRPr lang="zh-CN"/>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Sheet1!$B$91:$T$92</c:f>
              <c:multiLvlStrCache>
                <c:ptCount val="19"/>
                <c:lvl>
                  <c:pt idx="0">
                    <c:v>15</c:v>
                  </c:pt>
                  <c:pt idx="1">
                    <c:v>20</c:v>
                  </c:pt>
                  <c:pt idx="2">
                    <c:v>25</c:v>
                  </c:pt>
                  <c:pt idx="3">
                    <c:v>30</c:v>
                  </c:pt>
                  <c:pt idx="4">
                    <c:v>35</c:v>
                  </c:pt>
                  <c:pt idx="5">
                    <c:v>40</c:v>
                  </c:pt>
                  <c:pt idx="6">
                    <c:v>45</c:v>
                  </c:pt>
                  <c:pt idx="7">
                    <c:v>50</c:v>
                  </c:pt>
                  <c:pt idx="8">
                    <c:v>55</c:v>
                  </c:pt>
                  <c:pt idx="9">
                    <c:v>60</c:v>
                  </c:pt>
                  <c:pt idx="10">
                    <c:v>70</c:v>
                  </c:pt>
                  <c:pt idx="11">
                    <c:v>75</c:v>
                  </c:pt>
                  <c:pt idx="12">
                    <c:v>80</c:v>
                  </c:pt>
                  <c:pt idx="13">
                    <c:v>85</c:v>
                  </c:pt>
                  <c:pt idx="14">
                    <c:v>90</c:v>
                  </c:pt>
                  <c:pt idx="15">
                    <c:v>100</c:v>
                  </c:pt>
                  <c:pt idx="16">
                    <c:v>110</c:v>
                  </c:pt>
                  <c:pt idx="17">
                    <c:v>120</c:v>
                  </c:pt>
                  <c:pt idx="18">
                    <c:v>130</c:v>
                  </c:pt>
                </c:lvl>
                <c:lvl>
                  <c:pt idx="0">
                    <c:v>隐藏层(单层)神经元数</c:v>
                  </c:pt>
                </c:lvl>
              </c:multiLvlStrCache>
            </c:multiLvlStrRef>
          </c:cat>
          <c:val>
            <c:numRef>
              <c:f>Sheet1!$B$93:$T$93</c:f>
              <c:numCache>
                <c:formatCode>0.00%</c:formatCode>
                <c:ptCount val="19"/>
                <c:pt idx="0">
                  <c:v>0.63329999999999997</c:v>
                </c:pt>
                <c:pt idx="1">
                  <c:v>0.73329999999999995</c:v>
                </c:pt>
                <c:pt idx="2">
                  <c:v>0.70199999999999996</c:v>
                </c:pt>
                <c:pt idx="3">
                  <c:v>0.70199999999999996</c:v>
                </c:pt>
                <c:pt idx="4">
                  <c:v>0.60419999999999996</c:v>
                </c:pt>
                <c:pt idx="5">
                  <c:v>0.7</c:v>
                </c:pt>
                <c:pt idx="6">
                  <c:v>0.73329999999999995</c:v>
                </c:pt>
                <c:pt idx="7">
                  <c:v>0.73329999999999995</c:v>
                </c:pt>
                <c:pt idx="8">
                  <c:v>0.77780000000000005</c:v>
                </c:pt>
                <c:pt idx="9">
                  <c:v>0.84199999999999997</c:v>
                </c:pt>
                <c:pt idx="10">
                  <c:v>0.872</c:v>
                </c:pt>
                <c:pt idx="11">
                  <c:v>0.86150000000000004</c:v>
                </c:pt>
                <c:pt idx="12">
                  <c:v>0.87709999999999999</c:v>
                </c:pt>
                <c:pt idx="13">
                  <c:v>0.89419999999999999</c:v>
                </c:pt>
                <c:pt idx="14">
                  <c:v>0.8226</c:v>
                </c:pt>
                <c:pt idx="15">
                  <c:v>0.77769999999999995</c:v>
                </c:pt>
                <c:pt idx="16">
                  <c:v>0.73329999999999995</c:v>
                </c:pt>
                <c:pt idx="17">
                  <c:v>0.73329999999999995</c:v>
                </c:pt>
                <c:pt idx="18">
                  <c:v>0.73329999999999995</c:v>
                </c:pt>
              </c:numCache>
            </c:numRef>
          </c:val>
          <c:smooth val="0"/>
          <c:extLst>
            <c:ext xmlns:c16="http://schemas.microsoft.com/office/drawing/2014/chart" uri="{C3380CC4-5D6E-409C-BE32-E72D297353CC}">
              <c16:uniqueId val="{00000000-DF1D-4DEE-B444-27B36F76C00F}"/>
            </c:ext>
          </c:extLst>
        </c:ser>
        <c:dLbls>
          <c:showLegendKey val="0"/>
          <c:showVal val="0"/>
          <c:showCatName val="0"/>
          <c:showSerName val="0"/>
          <c:showPercent val="0"/>
          <c:showBubbleSize val="0"/>
        </c:dLbls>
        <c:smooth val="0"/>
        <c:axId val="472371464"/>
        <c:axId val="472372776"/>
      </c:lineChart>
      <c:catAx>
        <c:axId val="4723714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472372776"/>
        <c:crosses val="autoZero"/>
        <c:auto val="1"/>
        <c:lblAlgn val="ctr"/>
        <c:lblOffset val="100"/>
        <c:noMultiLvlLbl val="0"/>
      </c:catAx>
      <c:valAx>
        <c:axId val="472372776"/>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472371464"/>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en-US" altLang="zh-CN"/>
              <a:t>BP</a:t>
            </a:r>
            <a:r>
              <a:rPr lang="zh-CN" altLang="en-US"/>
              <a:t>网络准确度</a:t>
            </a:r>
            <a:r>
              <a:rPr lang="en-US" altLang="zh-CN"/>
              <a:t>—</a:t>
            </a:r>
            <a:r>
              <a:rPr lang="zh-CN" altLang="en-US"/>
              <a:t>训练代数</a:t>
            </a:r>
          </a:p>
        </c:rich>
      </c:tx>
      <c:overlay val="0"/>
      <c:spPr>
        <a:noFill/>
        <a:ln>
          <a:noFill/>
        </a:ln>
        <a:effectLst/>
      </c:spPr>
      <c:txPr>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5.6828907420117723E-2"/>
          <c:y val="0.12508674958767799"/>
          <c:w val="0.92529227767015365"/>
          <c:h val="0.69344136062559636"/>
        </c:manualLayout>
      </c:layout>
      <c:lineChart>
        <c:grouping val="standard"/>
        <c:varyColors val="0"/>
        <c:ser>
          <c:idx val="0"/>
          <c:order val="0"/>
          <c:tx>
            <c:strRef>
              <c:f>Sheet1!$A$64</c:f>
              <c:strCache>
                <c:ptCount val="1"/>
                <c:pt idx="0">
                  <c:v>BP网络准确度(验证集)</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Sheet1!$B$62:$P$63</c:f>
              <c:multiLvlStrCache>
                <c:ptCount val="15"/>
                <c:lvl>
                  <c:pt idx="0">
                    <c:v>2</c:v>
                  </c:pt>
                  <c:pt idx="1">
                    <c:v>4</c:v>
                  </c:pt>
                  <c:pt idx="2">
                    <c:v>6</c:v>
                  </c:pt>
                  <c:pt idx="3">
                    <c:v>8</c:v>
                  </c:pt>
                  <c:pt idx="4">
                    <c:v>10</c:v>
                  </c:pt>
                  <c:pt idx="5">
                    <c:v>12</c:v>
                  </c:pt>
                  <c:pt idx="6">
                    <c:v>14</c:v>
                  </c:pt>
                  <c:pt idx="7">
                    <c:v>16</c:v>
                  </c:pt>
                  <c:pt idx="8">
                    <c:v>18</c:v>
                  </c:pt>
                  <c:pt idx="9">
                    <c:v>20</c:v>
                  </c:pt>
                  <c:pt idx="10">
                    <c:v>22</c:v>
                  </c:pt>
                  <c:pt idx="11">
                    <c:v>24</c:v>
                  </c:pt>
                  <c:pt idx="12">
                    <c:v>26</c:v>
                  </c:pt>
                  <c:pt idx="13">
                    <c:v>28</c:v>
                  </c:pt>
                  <c:pt idx="14">
                    <c:v>30</c:v>
                  </c:pt>
                </c:lvl>
                <c:lvl>
                  <c:pt idx="0">
                    <c:v>Epochs</c:v>
                  </c:pt>
                </c:lvl>
              </c:multiLvlStrCache>
            </c:multiLvlStrRef>
          </c:cat>
          <c:val>
            <c:numRef>
              <c:f>Sheet1!$B$64:$P$64</c:f>
              <c:numCache>
                <c:formatCode>0%</c:formatCode>
                <c:ptCount val="15"/>
                <c:pt idx="0">
                  <c:v>0.72</c:v>
                </c:pt>
                <c:pt idx="1">
                  <c:v>0.75</c:v>
                </c:pt>
                <c:pt idx="2" formatCode="0.00%">
                  <c:v>0.77310000000000001</c:v>
                </c:pt>
                <c:pt idx="3" formatCode="0.00%">
                  <c:v>0.76659999999999995</c:v>
                </c:pt>
                <c:pt idx="4" formatCode="0.00%">
                  <c:v>0.80120000000000002</c:v>
                </c:pt>
                <c:pt idx="5">
                  <c:v>0.80120000000000002</c:v>
                </c:pt>
                <c:pt idx="6">
                  <c:v>0.78120000000000001</c:v>
                </c:pt>
                <c:pt idx="7" formatCode="0.00%">
                  <c:v>0.73199999999999998</c:v>
                </c:pt>
                <c:pt idx="8">
                  <c:v>0.70009999999999994</c:v>
                </c:pt>
                <c:pt idx="9">
                  <c:v>0.67500000000000004</c:v>
                </c:pt>
                <c:pt idx="10" formatCode="0.00%">
                  <c:v>0.623</c:v>
                </c:pt>
                <c:pt idx="11">
                  <c:v>0.59150000000000003</c:v>
                </c:pt>
                <c:pt idx="12">
                  <c:v>0.54369999999999996</c:v>
                </c:pt>
                <c:pt idx="13" formatCode="0.00%">
                  <c:v>0.53</c:v>
                </c:pt>
                <c:pt idx="14" formatCode="0.00%">
                  <c:v>0.53</c:v>
                </c:pt>
              </c:numCache>
            </c:numRef>
          </c:val>
          <c:smooth val="0"/>
          <c:extLst>
            <c:ext xmlns:c16="http://schemas.microsoft.com/office/drawing/2014/chart" uri="{C3380CC4-5D6E-409C-BE32-E72D297353CC}">
              <c16:uniqueId val="{00000000-F856-457B-A144-DFD987ECA260}"/>
            </c:ext>
          </c:extLst>
        </c:ser>
        <c:ser>
          <c:idx val="1"/>
          <c:order val="1"/>
          <c:tx>
            <c:strRef>
              <c:f>Sheet1!$A$65</c:f>
              <c:strCache>
                <c:ptCount val="1"/>
                <c:pt idx="0">
                  <c:v>BP网络准确度(训练集)</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lt"/>
                    <a:ea typeface="+mn-ea"/>
                    <a:cs typeface="+mn-cs"/>
                  </a:defRPr>
                </a:pPr>
                <a:endParaRPr lang="zh-CN"/>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Sheet1!$B$62:$P$63</c:f>
              <c:multiLvlStrCache>
                <c:ptCount val="15"/>
                <c:lvl>
                  <c:pt idx="0">
                    <c:v>2</c:v>
                  </c:pt>
                  <c:pt idx="1">
                    <c:v>4</c:v>
                  </c:pt>
                  <c:pt idx="2">
                    <c:v>6</c:v>
                  </c:pt>
                  <c:pt idx="3">
                    <c:v>8</c:v>
                  </c:pt>
                  <c:pt idx="4">
                    <c:v>10</c:v>
                  </c:pt>
                  <c:pt idx="5">
                    <c:v>12</c:v>
                  </c:pt>
                  <c:pt idx="6">
                    <c:v>14</c:v>
                  </c:pt>
                  <c:pt idx="7">
                    <c:v>16</c:v>
                  </c:pt>
                  <c:pt idx="8">
                    <c:v>18</c:v>
                  </c:pt>
                  <c:pt idx="9">
                    <c:v>20</c:v>
                  </c:pt>
                  <c:pt idx="10">
                    <c:v>22</c:v>
                  </c:pt>
                  <c:pt idx="11">
                    <c:v>24</c:v>
                  </c:pt>
                  <c:pt idx="12">
                    <c:v>26</c:v>
                  </c:pt>
                  <c:pt idx="13">
                    <c:v>28</c:v>
                  </c:pt>
                  <c:pt idx="14">
                    <c:v>30</c:v>
                  </c:pt>
                </c:lvl>
                <c:lvl>
                  <c:pt idx="0">
                    <c:v>Epochs</c:v>
                  </c:pt>
                </c:lvl>
              </c:multiLvlStrCache>
            </c:multiLvlStrRef>
          </c:cat>
          <c:val>
            <c:numRef>
              <c:f>Sheet1!$B$65:$P$65</c:f>
              <c:numCache>
                <c:formatCode>0.00%</c:formatCode>
                <c:ptCount val="15"/>
                <c:pt idx="0" formatCode="0%">
                  <c:v>0.75</c:v>
                </c:pt>
                <c:pt idx="1">
                  <c:v>0.78400000000000003</c:v>
                </c:pt>
                <c:pt idx="2" formatCode="0%">
                  <c:v>0.82</c:v>
                </c:pt>
                <c:pt idx="3">
                  <c:v>0.90400000000000003</c:v>
                </c:pt>
                <c:pt idx="4">
                  <c:v>0.93500000000000005</c:v>
                </c:pt>
                <c:pt idx="5">
                  <c:v>0.96699999999999997</c:v>
                </c:pt>
                <c:pt idx="6">
                  <c:v>0.97399999999999998</c:v>
                </c:pt>
                <c:pt idx="7">
                  <c:v>0.98799999999999999</c:v>
                </c:pt>
                <c:pt idx="8" formatCode="0%">
                  <c:v>1</c:v>
                </c:pt>
                <c:pt idx="9" formatCode="0%">
                  <c:v>1</c:v>
                </c:pt>
                <c:pt idx="10" formatCode="0%">
                  <c:v>1</c:v>
                </c:pt>
                <c:pt idx="11" formatCode="0%">
                  <c:v>1</c:v>
                </c:pt>
                <c:pt idx="12" formatCode="0%">
                  <c:v>1</c:v>
                </c:pt>
                <c:pt idx="13" formatCode="0%">
                  <c:v>1</c:v>
                </c:pt>
                <c:pt idx="14" formatCode="0%">
                  <c:v>1</c:v>
                </c:pt>
              </c:numCache>
            </c:numRef>
          </c:val>
          <c:smooth val="0"/>
          <c:extLst>
            <c:ext xmlns:c16="http://schemas.microsoft.com/office/drawing/2014/chart" uri="{C3380CC4-5D6E-409C-BE32-E72D297353CC}">
              <c16:uniqueId val="{00000001-F856-457B-A144-DFD987ECA260}"/>
            </c:ext>
          </c:extLst>
        </c:ser>
        <c:dLbls>
          <c:showLegendKey val="0"/>
          <c:showVal val="0"/>
          <c:showCatName val="0"/>
          <c:showSerName val="0"/>
          <c:showPercent val="0"/>
          <c:showBubbleSize val="0"/>
        </c:dLbls>
        <c:smooth val="0"/>
        <c:axId val="578642040"/>
        <c:axId val="578640728"/>
      </c:lineChart>
      <c:catAx>
        <c:axId val="578642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578640728"/>
        <c:crosses val="autoZero"/>
        <c:auto val="1"/>
        <c:lblAlgn val="ctr"/>
        <c:lblOffset val="100"/>
        <c:noMultiLvlLbl val="0"/>
      </c:catAx>
      <c:valAx>
        <c:axId val="57864072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5786420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dLbls>
          <c:showLegendKey val="0"/>
          <c:showVal val="0"/>
          <c:showCatName val="0"/>
          <c:showSerName val="0"/>
          <c:showPercent val="0"/>
          <c:showBubbleSize val="0"/>
        </c:dLbls>
        <c:gapWidth val="219"/>
        <c:overlap val="-27"/>
        <c:axId val="598014728"/>
        <c:axId val="598012432"/>
      </c:barChart>
      <c:catAx>
        <c:axId val="598014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98012432"/>
        <c:crosses val="autoZero"/>
        <c:auto val="1"/>
        <c:lblAlgn val="ctr"/>
        <c:lblOffset val="100"/>
        <c:noMultiLvlLbl val="0"/>
      </c:catAx>
      <c:valAx>
        <c:axId val="598012432"/>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980147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dirty="0">
                <a:latin typeface="微软雅黑" panose="020B0503020204020204" pitchFamily="34" charset="-122"/>
                <a:ea typeface="微软雅黑" panose="020B0503020204020204" pitchFamily="34" charset="-122"/>
              </a:rPr>
              <a:t>BP</a:t>
            </a:r>
            <a:r>
              <a:rPr lang="zh-CN" altLang="en-US" dirty="0">
                <a:latin typeface="微软雅黑" panose="020B0503020204020204" pitchFamily="34" charset="-122"/>
                <a:ea typeface="微软雅黑" panose="020B0503020204020204" pitchFamily="34" charset="-122"/>
              </a:rPr>
              <a:t>网络准确度</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Sheet1!$A$2</c:f>
              <c:strCache>
                <c:ptCount val="1"/>
                <c:pt idx="0">
                  <c:v>BP网络准确度</c:v>
                </c:pt>
              </c:strCache>
            </c:strRef>
          </c:tx>
          <c:spPr>
            <a:solidFill>
              <a:schemeClr val="accent1"/>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1-EC37-4884-ABCD-6254D206BA68}"/>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3-EC37-4884-ABCD-6254D206BA68}"/>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EC37-4884-ABCD-6254D206BA68}"/>
              </c:ext>
            </c:extLst>
          </c:dPt>
          <c:dPt>
            <c:idx val="3"/>
            <c:invertIfNegative val="0"/>
            <c:bubble3D val="0"/>
            <c:spPr>
              <a:solidFill>
                <a:schemeClr val="accent2"/>
              </a:solidFill>
              <a:ln>
                <a:noFill/>
              </a:ln>
              <a:effectLst/>
            </c:spPr>
            <c:extLst>
              <c:ext xmlns:c16="http://schemas.microsoft.com/office/drawing/2014/chart" uri="{C3380CC4-5D6E-409C-BE32-E72D297353CC}">
                <c16:uniqueId val="{00000007-EC37-4884-ABCD-6254D206BA68}"/>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9-EC37-4884-ABCD-6254D206BA68}"/>
              </c:ext>
            </c:extLst>
          </c:dPt>
          <c:dLbls>
            <c:dLbl>
              <c:idx val="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C37-4884-ABCD-6254D206BA68}"/>
                </c:ext>
              </c:extLst>
            </c:dLbl>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C37-4884-ABCD-6254D206BA68}"/>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EC37-4884-ABCD-6254D206BA68}"/>
                </c:ext>
              </c:extLst>
            </c:dLbl>
            <c:dLbl>
              <c:idx val="3"/>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EC37-4884-ABCD-6254D206BA68}"/>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EC37-4884-ABCD-6254D206BA68}"/>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zh-CN"/>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poly"/>
            <c:order val="5"/>
            <c:dispRSqr val="0"/>
            <c:dispEq val="0"/>
          </c:trendline>
          <c:cat>
            <c:strRef>
              <c:f>Sheet1!$B$1:$F$1</c:f>
              <c:strCache>
                <c:ptCount val="5"/>
                <c:pt idx="0">
                  <c:v>原图</c:v>
                </c:pt>
                <c:pt idx="1">
                  <c:v>5%高斯噪点</c:v>
                </c:pt>
                <c:pt idx="2">
                  <c:v>10%高斯噪点</c:v>
                </c:pt>
                <c:pt idx="3">
                  <c:v>15%高斯噪点</c:v>
                </c:pt>
                <c:pt idx="4">
                  <c:v>20%高斯噪点</c:v>
                </c:pt>
              </c:strCache>
            </c:strRef>
          </c:cat>
          <c:val>
            <c:numRef>
              <c:f>Sheet1!$B$2:$F$2</c:f>
              <c:numCache>
                <c:formatCode>0.00%</c:formatCode>
                <c:ptCount val="5"/>
                <c:pt idx="0">
                  <c:v>0.97799999999999998</c:v>
                </c:pt>
                <c:pt idx="1">
                  <c:v>0.93420000000000003</c:v>
                </c:pt>
                <c:pt idx="2">
                  <c:v>0.86199999999999999</c:v>
                </c:pt>
                <c:pt idx="3">
                  <c:v>0.72409999999999997</c:v>
                </c:pt>
                <c:pt idx="4">
                  <c:v>0.50370000000000004</c:v>
                </c:pt>
              </c:numCache>
            </c:numRef>
          </c:val>
          <c:extLst>
            <c:ext xmlns:c16="http://schemas.microsoft.com/office/drawing/2014/chart" uri="{C3380CC4-5D6E-409C-BE32-E72D297353CC}">
              <c16:uniqueId val="{0000000B-EC37-4884-ABCD-6254D206BA68}"/>
            </c:ext>
          </c:extLst>
        </c:ser>
        <c:dLbls>
          <c:showLegendKey val="0"/>
          <c:showVal val="0"/>
          <c:showCatName val="0"/>
          <c:showSerName val="0"/>
          <c:showPercent val="0"/>
          <c:showBubbleSize val="0"/>
        </c:dLbls>
        <c:gapWidth val="219"/>
        <c:overlap val="-27"/>
        <c:axId val="598014728"/>
        <c:axId val="598012432"/>
      </c:barChart>
      <c:catAx>
        <c:axId val="598014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crossAx val="598012432"/>
        <c:crosses val="autoZero"/>
        <c:auto val="1"/>
        <c:lblAlgn val="ctr"/>
        <c:lblOffset val="100"/>
        <c:noMultiLvlLbl val="0"/>
      </c:catAx>
      <c:valAx>
        <c:axId val="598012432"/>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980147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a:t>降噪对比</a:t>
            </a:r>
            <a:endParaRPr lang="en-US" altLang="zh-CN"/>
          </a:p>
          <a:p>
            <a:pPr>
              <a:defRPr/>
            </a:pP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8.2256955380577423E-2"/>
          <c:y val="0.14116685192500253"/>
          <c:w val="0.90440971128608927"/>
          <c:h val="0.75695599900487309"/>
        </c:manualLayout>
      </c:layout>
      <c:barChart>
        <c:barDir val="col"/>
        <c:grouping val="clustered"/>
        <c:varyColors val="0"/>
        <c:ser>
          <c:idx val="0"/>
          <c:order val="0"/>
          <c:tx>
            <c:strRef>
              <c:f>Sheet1!$A$2</c:f>
              <c:strCache>
                <c:ptCount val="1"/>
                <c:pt idx="0">
                  <c:v>BP网络准确度</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exp"/>
            <c:dispRSqr val="0"/>
            <c:dispEq val="0"/>
          </c:trendline>
          <c:cat>
            <c:strRef>
              <c:f>Sheet1!$B$1:$F$1</c:f>
              <c:strCache>
                <c:ptCount val="5"/>
                <c:pt idx="0">
                  <c:v>原图</c:v>
                </c:pt>
                <c:pt idx="1">
                  <c:v>5%高斯噪点</c:v>
                </c:pt>
                <c:pt idx="2">
                  <c:v>10%高斯噪点</c:v>
                </c:pt>
                <c:pt idx="3">
                  <c:v>15%高斯噪点</c:v>
                </c:pt>
                <c:pt idx="4">
                  <c:v>20%高斯噪点</c:v>
                </c:pt>
              </c:strCache>
            </c:strRef>
          </c:cat>
          <c:val>
            <c:numRef>
              <c:f>Sheet1!$B$2:$F$2</c:f>
              <c:numCache>
                <c:formatCode>0.00%</c:formatCode>
                <c:ptCount val="5"/>
                <c:pt idx="0">
                  <c:v>0.97799999999999998</c:v>
                </c:pt>
                <c:pt idx="1">
                  <c:v>0.93420000000000003</c:v>
                </c:pt>
                <c:pt idx="2">
                  <c:v>0.86199999999999999</c:v>
                </c:pt>
                <c:pt idx="3">
                  <c:v>0.72409999999999997</c:v>
                </c:pt>
                <c:pt idx="4">
                  <c:v>0.50370000000000004</c:v>
                </c:pt>
              </c:numCache>
            </c:numRef>
          </c:val>
          <c:extLst>
            <c:ext xmlns:c16="http://schemas.microsoft.com/office/drawing/2014/chart" uri="{C3380CC4-5D6E-409C-BE32-E72D297353CC}">
              <c16:uniqueId val="{00000001-5D5D-457C-87D6-16AE9BA0E704}"/>
            </c:ext>
          </c:extLst>
        </c:ser>
        <c:ser>
          <c:idx val="1"/>
          <c:order val="1"/>
          <c:tx>
            <c:strRef>
              <c:f>Sheet1!$A$3</c:f>
              <c:strCache>
                <c:ptCount val="1"/>
              </c:strCache>
            </c:strRef>
          </c:tx>
          <c:spPr>
            <a:solidFill>
              <a:schemeClr val="accent2"/>
            </a:solidFill>
            <a:ln>
              <a:noFill/>
            </a:ln>
            <a:effectLst/>
          </c:spPr>
          <c:invertIfNegative val="0"/>
          <c:cat>
            <c:strRef>
              <c:f>Sheet1!$B$1:$F$1</c:f>
              <c:strCache>
                <c:ptCount val="5"/>
                <c:pt idx="0">
                  <c:v>原图</c:v>
                </c:pt>
                <c:pt idx="1">
                  <c:v>5%高斯噪点</c:v>
                </c:pt>
                <c:pt idx="2">
                  <c:v>10%高斯噪点</c:v>
                </c:pt>
                <c:pt idx="3">
                  <c:v>15%高斯噪点</c:v>
                </c:pt>
                <c:pt idx="4">
                  <c:v>20%高斯噪点</c:v>
                </c:pt>
              </c:strCache>
            </c:strRef>
          </c:cat>
          <c:val>
            <c:numRef>
              <c:f>Sheet1!$B$3:$F$3</c:f>
              <c:numCache>
                <c:formatCode>0%</c:formatCode>
                <c:ptCount val="5"/>
                <c:pt idx="0" formatCode="General">
                  <c:v>0</c:v>
                </c:pt>
                <c:pt idx="1">
                  <c:v>0</c:v>
                </c:pt>
                <c:pt idx="2" formatCode="General">
                  <c:v>0</c:v>
                </c:pt>
                <c:pt idx="3" formatCode="General">
                  <c:v>0</c:v>
                </c:pt>
                <c:pt idx="4" formatCode="General">
                  <c:v>0</c:v>
                </c:pt>
              </c:numCache>
            </c:numRef>
          </c:val>
          <c:extLst>
            <c:ext xmlns:c16="http://schemas.microsoft.com/office/drawing/2014/chart" uri="{C3380CC4-5D6E-409C-BE32-E72D297353CC}">
              <c16:uniqueId val="{00000002-5D5D-457C-87D6-16AE9BA0E704}"/>
            </c:ext>
          </c:extLst>
        </c:ser>
        <c:ser>
          <c:idx val="2"/>
          <c:order val="2"/>
          <c:tx>
            <c:strRef>
              <c:f>Sheet1!$A$4</c:f>
              <c:strCache>
                <c:ptCount val="1"/>
                <c:pt idx="0">
                  <c:v>降噪后BP网络准确度</c:v>
                </c:pt>
              </c:strCache>
            </c:strRef>
          </c:tx>
          <c:spPr>
            <a:solidFill>
              <a:schemeClr val="accent6">
                <a:lumMod val="75000"/>
              </a:schemeClr>
            </a:solidFill>
            <a:ln>
              <a:solidFill>
                <a:schemeClr val="accent2"/>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2"/>
                </a:solidFill>
                <a:prstDash val="sysDot"/>
              </a:ln>
              <a:effectLst/>
            </c:spPr>
            <c:trendlineType val="exp"/>
            <c:dispRSqr val="0"/>
            <c:dispEq val="0"/>
          </c:trendline>
          <c:cat>
            <c:strRef>
              <c:f>Sheet1!$B$1:$F$1</c:f>
              <c:strCache>
                <c:ptCount val="5"/>
                <c:pt idx="0">
                  <c:v>原图</c:v>
                </c:pt>
                <c:pt idx="1">
                  <c:v>5%高斯噪点</c:v>
                </c:pt>
                <c:pt idx="2">
                  <c:v>10%高斯噪点</c:v>
                </c:pt>
                <c:pt idx="3">
                  <c:v>15%高斯噪点</c:v>
                </c:pt>
                <c:pt idx="4">
                  <c:v>20%高斯噪点</c:v>
                </c:pt>
              </c:strCache>
            </c:strRef>
          </c:cat>
          <c:val>
            <c:numRef>
              <c:f>Sheet1!$B$4:$F$4</c:f>
              <c:numCache>
                <c:formatCode>0.00%</c:formatCode>
                <c:ptCount val="5"/>
                <c:pt idx="0">
                  <c:v>0.97799999999999998</c:v>
                </c:pt>
                <c:pt idx="1">
                  <c:v>0.97399999999999998</c:v>
                </c:pt>
                <c:pt idx="2">
                  <c:v>0.97399999999999998</c:v>
                </c:pt>
                <c:pt idx="3">
                  <c:v>0.96230000000000004</c:v>
                </c:pt>
                <c:pt idx="4">
                  <c:v>0.94779999999999998</c:v>
                </c:pt>
              </c:numCache>
            </c:numRef>
          </c:val>
          <c:extLst>
            <c:ext xmlns:c16="http://schemas.microsoft.com/office/drawing/2014/chart" uri="{C3380CC4-5D6E-409C-BE32-E72D297353CC}">
              <c16:uniqueId val="{00000004-5D5D-457C-87D6-16AE9BA0E704}"/>
            </c:ext>
          </c:extLst>
        </c:ser>
        <c:dLbls>
          <c:showLegendKey val="0"/>
          <c:showVal val="0"/>
          <c:showCatName val="0"/>
          <c:showSerName val="0"/>
          <c:showPercent val="0"/>
          <c:showBubbleSize val="0"/>
        </c:dLbls>
        <c:gapWidth val="219"/>
        <c:overlap val="-27"/>
        <c:axId val="576924576"/>
        <c:axId val="576925232"/>
      </c:barChart>
      <c:catAx>
        <c:axId val="576924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76925232"/>
        <c:crosses val="autoZero"/>
        <c:auto val="1"/>
        <c:lblAlgn val="ctr"/>
        <c:lblOffset val="100"/>
        <c:noMultiLvlLbl val="0"/>
      </c:catAx>
      <c:valAx>
        <c:axId val="57692523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769245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a:t>卷积神经网络准确度</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Sheet1!$A$160</c:f>
              <c:strCache>
                <c:ptCount val="1"/>
                <c:pt idx="0">
                  <c:v>CNN网络准确度(验证集)</c:v>
                </c:pt>
              </c:strCache>
            </c:strRef>
          </c:tx>
          <c:spPr>
            <a:ln w="28575" cap="rnd">
              <a:solidFill>
                <a:srgbClr val="00B0F0"/>
              </a:solidFill>
              <a:round/>
            </a:ln>
            <a:effectLst/>
          </c:spPr>
          <c:marker>
            <c:symbol val="none"/>
          </c:marker>
          <c:dLbls>
            <c:dLbl>
              <c:idx val="0"/>
              <c:layout>
                <c:manualLayout>
                  <c:x val="5.6065239551478081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091-4605-8540-FD16DC8690BD}"/>
                </c:ext>
              </c:extLst>
            </c:dLbl>
            <c:dLbl>
              <c:idx val="1"/>
              <c:layout>
                <c:manualLayout>
                  <c:x val="2.8882093102276619E-2"/>
                  <c:y val="2.710027100271002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091-4605-8540-FD16DC8690BD}"/>
                </c:ext>
              </c:extLst>
            </c:dLbl>
            <c:dLbl>
              <c:idx val="2"/>
              <c:layout>
                <c:manualLayout>
                  <c:x val="-1.6989466530751558E-3"/>
                  <c:y val="4.87804878048780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091-4605-8540-FD16DC8690BD}"/>
                </c:ext>
              </c:extLst>
            </c:dLbl>
            <c:dLbl>
              <c:idx val="3"/>
              <c:layout>
                <c:manualLayout>
                  <c:x val="-1.6989466530751558E-3"/>
                  <c:y val="5.691056910569100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091-4605-8540-FD16DC8690BD}"/>
                </c:ext>
              </c:extLst>
            </c:dLbl>
            <c:dLbl>
              <c:idx val="4"/>
              <c:layout>
                <c:manualLayout>
                  <c:x val="-6.2293990987253784E-17"/>
                  <c:y val="5.420054200542005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8091-4605-8540-FD16DC8690BD}"/>
                </c:ext>
              </c:extLst>
            </c:dLbl>
            <c:dLbl>
              <c:idx val="5"/>
              <c:layout>
                <c:manualLayout>
                  <c:x val="-6.7957866123003734E-3"/>
                  <c:y val="5.149051490514905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091-4605-8540-FD16DC8690BD}"/>
                </c:ext>
              </c:extLst>
            </c:dLbl>
            <c:dLbl>
              <c:idx val="6"/>
              <c:layout>
                <c:manualLayout>
                  <c:x val="1.0193679918450561E-2"/>
                  <c:y val="3.794037940379403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8091-4605-8540-FD16DC8690BD}"/>
                </c:ext>
              </c:extLst>
            </c:dLbl>
            <c:dLbl>
              <c:idx val="7"/>
              <c:layout>
                <c:manualLayout>
                  <c:x val="6.7957866123003734E-3"/>
                  <c:y val="4.06504065040650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8091-4605-8540-FD16DC8690BD}"/>
                </c:ext>
              </c:extLst>
            </c:dLbl>
            <c:dLbl>
              <c:idx val="8"/>
              <c:layout>
                <c:manualLayout>
                  <c:x val="6.7957866123003734E-3"/>
                  <c:y val="4.336043360433601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8091-4605-8540-FD16DC8690BD}"/>
                </c:ext>
              </c:extLst>
            </c:dLbl>
            <c:dLbl>
              <c:idx val="9"/>
              <c:layout>
                <c:manualLayout>
                  <c:x val="-3.3978933061501867E-3"/>
                  <c:y val="4.336043360433601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8091-4605-8540-FD16DC8690BD}"/>
                </c:ext>
              </c:extLst>
            </c:dLbl>
            <c:spPr>
              <a:noFill/>
              <a:ln>
                <a:solidFill>
                  <a:srgbClr val="00B0F0"/>
                </a:solid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Sheet1!$B$158:$K$159</c:f>
              <c:multiLvlStrCache>
                <c:ptCount val="10"/>
                <c:lvl>
                  <c:pt idx="0">
                    <c:v>1</c:v>
                  </c:pt>
                  <c:pt idx="1">
                    <c:v>2</c:v>
                  </c:pt>
                  <c:pt idx="2">
                    <c:v>3</c:v>
                  </c:pt>
                  <c:pt idx="3">
                    <c:v>4</c:v>
                  </c:pt>
                  <c:pt idx="4">
                    <c:v>5</c:v>
                  </c:pt>
                  <c:pt idx="5">
                    <c:v>6</c:v>
                  </c:pt>
                  <c:pt idx="6">
                    <c:v>7</c:v>
                  </c:pt>
                  <c:pt idx="7">
                    <c:v>8</c:v>
                  </c:pt>
                  <c:pt idx="8">
                    <c:v>9</c:v>
                  </c:pt>
                  <c:pt idx="9">
                    <c:v>10</c:v>
                  </c:pt>
                </c:lvl>
                <c:lvl>
                  <c:pt idx="0">
                    <c:v>Epochs 单位:10</c:v>
                  </c:pt>
                </c:lvl>
              </c:multiLvlStrCache>
            </c:multiLvlStrRef>
          </c:cat>
          <c:val>
            <c:numRef>
              <c:f>Sheet1!$B$160:$K$160</c:f>
              <c:numCache>
                <c:formatCode>0.00%</c:formatCode>
                <c:ptCount val="10"/>
                <c:pt idx="0">
                  <c:v>0.68589999999999995</c:v>
                </c:pt>
                <c:pt idx="1">
                  <c:v>0.77449999999999997</c:v>
                </c:pt>
                <c:pt idx="2">
                  <c:v>0.83450000000000002</c:v>
                </c:pt>
                <c:pt idx="3">
                  <c:v>0.88239999999999996</c:v>
                </c:pt>
                <c:pt idx="4">
                  <c:v>0.90749999999999997</c:v>
                </c:pt>
                <c:pt idx="5">
                  <c:v>0.92749999999999999</c:v>
                </c:pt>
                <c:pt idx="6">
                  <c:v>0.94099999999999995</c:v>
                </c:pt>
                <c:pt idx="7">
                  <c:v>0.95199999999999996</c:v>
                </c:pt>
                <c:pt idx="8">
                  <c:v>0.95550000000000002</c:v>
                </c:pt>
                <c:pt idx="9">
                  <c:v>0.95550000000000002</c:v>
                </c:pt>
              </c:numCache>
            </c:numRef>
          </c:val>
          <c:smooth val="0"/>
          <c:extLst>
            <c:ext xmlns:c16="http://schemas.microsoft.com/office/drawing/2014/chart" uri="{C3380CC4-5D6E-409C-BE32-E72D297353CC}">
              <c16:uniqueId val="{0000000A-8091-4605-8540-FD16DC8690BD}"/>
            </c:ext>
          </c:extLst>
        </c:ser>
        <c:ser>
          <c:idx val="1"/>
          <c:order val="1"/>
          <c:tx>
            <c:strRef>
              <c:f>Sheet1!$A$161</c:f>
              <c:strCache>
                <c:ptCount val="1"/>
                <c:pt idx="0">
                  <c:v>CNN网络准确度(训练集)</c:v>
                </c:pt>
              </c:strCache>
            </c:strRef>
          </c:tx>
          <c:spPr>
            <a:ln w="28575" cap="rnd">
              <a:solidFill>
                <a:srgbClr val="FF0000"/>
              </a:solidFill>
              <a:round/>
            </a:ln>
            <a:effectLst/>
          </c:spPr>
          <c:marker>
            <c:symbol val="none"/>
          </c:marker>
          <c:dLbls>
            <c:dLbl>
              <c:idx val="0"/>
              <c:layout>
                <c:manualLayout>
                  <c:x val="-6.2861026163778463E-2"/>
                  <c:y val="-8.672086720867208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8091-4605-8540-FD16DC8690BD}"/>
                </c:ext>
              </c:extLst>
            </c:dLbl>
            <c:dLbl>
              <c:idx val="1"/>
              <c:layout>
                <c:manualLayout>
                  <c:x val="-8.3248386000679561E-2"/>
                  <c:y val="-7.046070460704606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8091-4605-8540-FD16DC8690BD}"/>
                </c:ext>
              </c:extLst>
            </c:dLbl>
            <c:dLbl>
              <c:idx val="2"/>
              <c:layout>
                <c:manualLayout>
                  <c:x val="-6.7957866123003766E-2"/>
                  <c:y val="-5.149051490514905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8091-4605-8540-FD16DC8690BD}"/>
                </c:ext>
              </c:extLst>
            </c:dLbl>
            <c:dLbl>
              <c:idx val="3"/>
              <c:layout>
                <c:manualLayout>
                  <c:x val="-5.09683995922528E-2"/>
                  <c:y val="-5.149051490514905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8091-4605-8540-FD16DC8690BD}"/>
                </c:ext>
              </c:extLst>
            </c:dLbl>
            <c:dLbl>
              <c:idx val="4"/>
              <c:layout>
                <c:manualLayout>
                  <c:x val="-5.7764186204553238E-2"/>
                  <c:y val="-4.87804878048780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8091-4605-8540-FD16DC8690BD}"/>
                </c:ext>
              </c:extLst>
            </c:dLbl>
            <c:dLbl>
              <c:idx val="5"/>
              <c:layout>
                <c:manualLayout>
                  <c:x val="-5.9463132857628269E-2"/>
                  <c:y val="-3.52303523035230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8091-4605-8540-FD16DC8690BD}"/>
                </c:ext>
              </c:extLst>
            </c:dLbl>
            <c:dLbl>
              <c:idx val="6"/>
              <c:layout>
                <c:manualLayout>
                  <c:x val="-4.0774719673802369E-2"/>
                  <c:y val="-3.52303523035230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8091-4605-8540-FD16DC8690BD}"/>
                </c:ext>
              </c:extLst>
            </c:dLbl>
            <c:dLbl>
              <c:idx val="7"/>
              <c:layout>
                <c:manualLayout>
                  <c:x val="-3.5677879714576963E-2"/>
                  <c:y val="-4.607046070460704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8091-4605-8540-FD16DC8690BD}"/>
                </c:ext>
              </c:extLst>
            </c:dLbl>
            <c:dLbl>
              <c:idx val="8"/>
              <c:layout>
                <c:manualLayout>
                  <c:x val="-1.5290519877675841E-2"/>
                  <c:y val="-3.523035230352303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8091-4605-8540-FD16DC8690BD}"/>
                </c:ext>
              </c:extLst>
            </c:dLbl>
            <c:dLbl>
              <c:idx val="9"/>
              <c:layout>
                <c:manualLayout>
                  <c:x val="-2.0387359836901247E-2"/>
                  <c:y val="-3.523035230352303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8091-4605-8540-FD16DC8690BD}"/>
                </c:ext>
              </c:extLst>
            </c:dLbl>
            <c:spPr>
              <a:noFill/>
              <a:ln>
                <a:solidFill>
                  <a:srgbClr val="FF0000"/>
                </a:solid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Sheet1!$B$158:$K$159</c:f>
              <c:multiLvlStrCache>
                <c:ptCount val="10"/>
                <c:lvl>
                  <c:pt idx="0">
                    <c:v>1</c:v>
                  </c:pt>
                  <c:pt idx="1">
                    <c:v>2</c:v>
                  </c:pt>
                  <c:pt idx="2">
                    <c:v>3</c:v>
                  </c:pt>
                  <c:pt idx="3">
                    <c:v>4</c:v>
                  </c:pt>
                  <c:pt idx="4">
                    <c:v>5</c:v>
                  </c:pt>
                  <c:pt idx="5">
                    <c:v>6</c:v>
                  </c:pt>
                  <c:pt idx="6">
                    <c:v>7</c:v>
                  </c:pt>
                  <c:pt idx="7">
                    <c:v>8</c:v>
                  </c:pt>
                  <c:pt idx="8">
                    <c:v>9</c:v>
                  </c:pt>
                  <c:pt idx="9">
                    <c:v>10</c:v>
                  </c:pt>
                </c:lvl>
                <c:lvl>
                  <c:pt idx="0">
                    <c:v>Epochs 单位:10</c:v>
                  </c:pt>
                </c:lvl>
              </c:multiLvlStrCache>
            </c:multiLvlStrRef>
          </c:cat>
          <c:val>
            <c:numRef>
              <c:f>Sheet1!$B$161:$K$161</c:f>
              <c:numCache>
                <c:formatCode>0.00%</c:formatCode>
                <c:ptCount val="10"/>
                <c:pt idx="0">
                  <c:v>0.67620000000000002</c:v>
                </c:pt>
                <c:pt idx="1">
                  <c:v>0.77139999999999997</c:v>
                </c:pt>
                <c:pt idx="2">
                  <c:v>0.84379999999999999</c:v>
                </c:pt>
                <c:pt idx="3">
                  <c:v>0.88890000000000002</c:v>
                </c:pt>
                <c:pt idx="4">
                  <c:v>0.90720000000000001</c:v>
                </c:pt>
                <c:pt idx="5">
                  <c:v>0.93369999999999997</c:v>
                </c:pt>
                <c:pt idx="6">
                  <c:v>0.94769999999999999</c:v>
                </c:pt>
                <c:pt idx="7">
                  <c:v>0.95569999999999999</c:v>
                </c:pt>
                <c:pt idx="8">
                  <c:v>0.96499999999999997</c:v>
                </c:pt>
                <c:pt idx="9">
                  <c:v>0.96599999999999997</c:v>
                </c:pt>
              </c:numCache>
            </c:numRef>
          </c:val>
          <c:smooth val="0"/>
          <c:extLst>
            <c:ext xmlns:c16="http://schemas.microsoft.com/office/drawing/2014/chart" uri="{C3380CC4-5D6E-409C-BE32-E72D297353CC}">
              <c16:uniqueId val="{00000015-8091-4605-8540-FD16DC8690BD}"/>
            </c:ext>
          </c:extLst>
        </c:ser>
        <c:dLbls>
          <c:showLegendKey val="0"/>
          <c:showVal val="0"/>
          <c:showCatName val="0"/>
          <c:showSerName val="0"/>
          <c:showPercent val="0"/>
          <c:showBubbleSize val="0"/>
        </c:dLbls>
        <c:smooth val="0"/>
        <c:axId val="597640576"/>
        <c:axId val="597640248"/>
      </c:lineChart>
      <c:catAx>
        <c:axId val="59764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97640248"/>
        <c:crosses val="autoZero"/>
        <c:auto val="1"/>
        <c:lblAlgn val="ctr"/>
        <c:lblOffset val="100"/>
        <c:noMultiLvlLbl val="0"/>
      </c:catAx>
      <c:valAx>
        <c:axId val="597640248"/>
        <c:scaling>
          <c:orientation val="minMax"/>
          <c:min val="0.65000000000000013"/>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976405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2021/3/17</a:t>
            </a:fld>
            <a:endParaRPr lang="zh-CN" altLang="en-US"/>
          </a:p>
        </p:txBody>
      </p:sp>
      <p:sp>
        <p:nvSpPr>
          <p:cNvPr id="4" name="幻灯片图像占位符 3"/>
          <p:cNvSpPr>
            <a:spLocks noGrp="1" noRot="1" noChangeAspect="1"/>
          </p:cNvSpPr>
          <p:nvPr>
            <p:ph type="sldImg" idx="2"/>
          </p:nvPr>
        </p:nvSpPr>
        <p:spPr>
          <a:xfrm>
            <a:off x="686470" y="1143000"/>
            <a:ext cx="5485061"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2532667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43</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45</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3/17/2021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3/17/2021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3/17/2021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66775" y="2019959"/>
            <a:ext cx="9823450" cy="1393802"/>
          </a:xfrm>
        </p:spPr>
        <p:txBody>
          <a:bodyPr/>
          <a:lstStyle/>
          <a:p>
            <a:r>
              <a:rPr lang="zh-CN" altLang="en-US"/>
              <a:t>单击此处编辑母版标题样式</a:t>
            </a:r>
          </a:p>
        </p:txBody>
      </p:sp>
      <p:sp>
        <p:nvSpPr>
          <p:cNvPr id="3" name="副标题 2"/>
          <p:cNvSpPr>
            <a:spLocks noGrp="1"/>
          </p:cNvSpPr>
          <p:nvPr>
            <p:ph type="subTitle" idx="1"/>
          </p:nvPr>
        </p:nvSpPr>
        <p:spPr>
          <a:xfrm>
            <a:off x="1733550" y="3684693"/>
            <a:ext cx="8089900" cy="1661724"/>
          </a:xfrm>
        </p:spPr>
        <p:txBody>
          <a:bodyPr/>
          <a:lstStyle>
            <a:lvl1pPr marL="0" indent="0" algn="ctr">
              <a:buNone/>
              <a:defRPr>
                <a:solidFill>
                  <a:schemeClr val="tx1">
                    <a:tint val="75000"/>
                  </a:schemeClr>
                </a:solidFill>
              </a:defRPr>
            </a:lvl1pPr>
            <a:lvl2pPr marL="577850" indent="0" algn="ctr">
              <a:buNone/>
              <a:defRPr>
                <a:solidFill>
                  <a:schemeClr val="tx1">
                    <a:tint val="75000"/>
                  </a:schemeClr>
                </a:solidFill>
              </a:defRPr>
            </a:lvl2pPr>
            <a:lvl3pPr marL="1155700" indent="0" algn="ctr">
              <a:buNone/>
              <a:defRPr>
                <a:solidFill>
                  <a:schemeClr val="tx1">
                    <a:tint val="75000"/>
                  </a:schemeClr>
                </a:solidFill>
              </a:defRPr>
            </a:lvl3pPr>
            <a:lvl4pPr marL="1733550" indent="0" algn="ctr">
              <a:buNone/>
              <a:defRPr>
                <a:solidFill>
                  <a:schemeClr val="tx1">
                    <a:tint val="75000"/>
                  </a:schemeClr>
                </a:solidFill>
              </a:defRPr>
            </a:lvl4pPr>
            <a:lvl5pPr marL="2311400" indent="0" algn="ctr">
              <a:buNone/>
              <a:defRPr>
                <a:solidFill>
                  <a:schemeClr val="tx1">
                    <a:tint val="75000"/>
                  </a:schemeClr>
                </a:solidFill>
              </a:defRPr>
            </a:lvl5pPr>
            <a:lvl6pPr marL="2889250" indent="0" algn="ctr">
              <a:buNone/>
              <a:defRPr>
                <a:solidFill>
                  <a:schemeClr val="tx1">
                    <a:tint val="75000"/>
                  </a:schemeClr>
                </a:solidFill>
              </a:defRPr>
            </a:lvl6pPr>
            <a:lvl7pPr marL="3467100" indent="0" algn="ctr">
              <a:buNone/>
              <a:defRPr>
                <a:solidFill>
                  <a:schemeClr val="tx1">
                    <a:tint val="75000"/>
                  </a:schemeClr>
                </a:solidFill>
              </a:defRPr>
            </a:lvl7pPr>
            <a:lvl8pPr marL="4044950" indent="0" algn="ctr">
              <a:buNone/>
              <a:defRPr>
                <a:solidFill>
                  <a:schemeClr val="tx1">
                    <a:tint val="75000"/>
                  </a:schemeClr>
                </a:solidFill>
              </a:defRPr>
            </a:lvl8pPr>
            <a:lvl9pPr marL="46228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2021/3/17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cSld>
  <p:clrMapOvr>
    <a:masterClrMapping/>
  </p:clrMapOvr>
  <p:transition spd="slow">
    <p:pull/>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2021/3/17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cSld>
  <p:clrMapOvr>
    <a:masterClrMapping/>
  </p:clrMapOvr>
  <p:transition spd="slow">
    <p:pull/>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12923" y="4178395"/>
            <a:ext cx="9823450" cy="1291449"/>
          </a:xfrm>
        </p:spPr>
        <p:txBody>
          <a:bodyPr anchor="t"/>
          <a:lstStyle>
            <a:lvl1pPr algn="l">
              <a:defRPr sz="5055" b="1" cap="all"/>
            </a:lvl1pPr>
          </a:lstStyle>
          <a:p>
            <a:r>
              <a:rPr lang="zh-CN" altLang="en-US"/>
              <a:t>单击此处编辑母版标题样式</a:t>
            </a:r>
          </a:p>
        </p:txBody>
      </p:sp>
      <p:sp>
        <p:nvSpPr>
          <p:cNvPr id="3" name="文本占位符 2"/>
          <p:cNvSpPr>
            <a:spLocks noGrp="1"/>
          </p:cNvSpPr>
          <p:nvPr>
            <p:ph type="body" idx="1"/>
          </p:nvPr>
        </p:nvSpPr>
        <p:spPr>
          <a:xfrm>
            <a:off x="912923" y="2755995"/>
            <a:ext cx="9823450" cy="1422399"/>
          </a:xfrm>
        </p:spPr>
        <p:txBody>
          <a:bodyPr anchor="b"/>
          <a:lstStyle>
            <a:lvl1pPr marL="0" indent="0">
              <a:buNone/>
              <a:defRPr sz="2530">
                <a:solidFill>
                  <a:schemeClr val="tx1">
                    <a:tint val="75000"/>
                  </a:schemeClr>
                </a:solidFill>
              </a:defRPr>
            </a:lvl1pPr>
            <a:lvl2pPr marL="577850" indent="0">
              <a:buNone/>
              <a:defRPr sz="2275">
                <a:solidFill>
                  <a:schemeClr val="tx1">
                    <a:tint val="75000"/>
                  </a:schemeClr>
                </a:solidFill>
              </a:defRPr>
            </a:lvl2pPr>
            <a:lvl3pPr marL="1155700" indent="0">
              <a:buNone/>
              <a:defRPr sz="2020">
                <a:solidFill>
                  <a:schemeClr val="tx1">
                    <a:tint val="75000"/>
                  </a:schemeClr>
                </a:solidFill>
              </a:defRPr>
            </a:lvl3pPr>
            <a:lvl4pPr marL="1733550" indent="0">
              <a:buNone/>
              <a:defRPr sz="1770">
                <a:solidFill>
                  <a:schemeClr val="tx1">
                    <a:tint val="75000"/>
                  </a:schemeClr>
                </a:solidFill>
              </a:defRPr>
            </a:lvl4pPr>
            <a:lvl5pPr marL="2311400" indent="0">
              <a:buNone/>
              <a:defRPr sz="1770">
                <a:solidFill>
                  <a:schemeClr val="tx1">
                    <a:tint val="75000"/>
                  </a:schemeClr>
                </a:solidFill>
              </a:defRPr>
            </a:lvl5pPr>
            <a:lvl6pPr marL="2889250" indent="0">
              <a:buNone/>
              <a:defRPr sz="1770">
                <a:solidFill>
                  <a:schemeClr val="tx1">
                    <a:tint val="75000"/>
                  </a:schemeClr>
                </a:solidFill>
              </a:defRPr>
            </a:lvl6pPr>
            <a:lvl7pPr marL="3467100" indent="0">
              <a:buNone/>
              <a:defRPr sz="1770">
                <a:solidFill>
                  <a:schemeClr val="tx1">
                    <a:tint val="75000"/>
                  </a:schemeClr>
                </a:solidFill>
              </a:defRPr>
            </a:lvl7pPr>
            <a:lvl8pPr marL="4044950" indent="0">
              <a:buNone/>
              <a:defRPr sz="1770">
                <a:solidFill>
                  <a:schemeClr val="tx1">
                    <a:tint val="75000"/>
                  </a:schemeClr>
                </a:solidFill>
              </a:defRPr>
            </a:lvl8pPr>
            <a:lvl9pPr marL="4622800" indent="0">
              <a:buNone/>
              <a:defRPr sz="177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2021/3/17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cSld>
  <p:clrMapOvr>
    <a:masterClrMapping/>
  </p:clrMapOvr>
  <p:transition spd="slow">
    <p:pull/>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77850" y="1137921"/>
            <a:ext cx="5104342" cy="3218086"/>
          </a:xfrm>
        </p:spPr>
        <p:txBody>
          <a:bodyPr/>
          <a:lstStyle>
            <a:lvl1pPr>
              <a:defRPr sz="3540"/>
            </a:lvl1pPr>
            <a:lvl2pPr>
              <a:defRPr sz="3035"/>
            </a:lvl2pPr>
            <a:lvl3pPr>
              <a:defRPr sz="2530"/>
            </a:lvl3pPr>
            <a:lvl4pPr>
              <a:defRPr sz="2275"/>
            </a:lvl4pPr>
            <a:lvl5pPr>
              <a:defRPr sz="2275"/>
            </a:lvl5pPr>
            <a:lvl6pPr>
              <a:defRPr sz="2275"/>
            </a:lvl6pPr>
            <a:lvl7pPr>
              <a:defRPr sz="2275"/>
            </a:lvl7pPr>
            <a:lvl8pPr>
              <a:defRPr sz="2275"/>
            </a:lvl8pPr>
            <a:lvl9pPr>
              <a:defRPr sz="227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74808" y="1137921"/>
            <a:ext cx="5104342" cy="3218086"/>
          </a:xfrm>
        </p:spPr>
        <p:txBody>
          <a:bodyPr/>
          <a:lstStyle>
            <a:lvl1pPr>
              <a:defRPr sz="3540"/>
            </a:lvl1pPr>
            <a:lvl2pPr>
              <a:defRPr sz="3035"/>
            </a:lvl2pPr>
            <a:lvl3pPr>
              <a:defRPr sz="2530"/>
            </a:lvl3pPr>
            <a:lvl4pPr>
              <a:defRPr sz="2275"/>
            </a:lvl4pPr>
            <a:lvl5pPr>
              <a:defRPr sz="2275"/>
            </a:lvl5pPr>
            <a:lvl6pPr>
              <a:defRPr sz="2275"/>
            </a:lvl6pPr>
            <a:lvl7pPr>
              <a:defRPr sz="2275"/>
            </a:lvl7pPr>
            <a:lvl8pPr>
              <a:defRPr sz="2275"/>
            </a:lvl8pPr>
            <a:lvl9pPr>
              <a:defRPr sz="227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21E9E4D-0BE1-4AAA-A57B-DA425863F4AF}" type="datetimeFigureOut">
              <a:rPr lang="zh-CN" altLang="en-US" smtClean="0"/>
              <a:t>2021/3/17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cSld>
  <p:clrMapOvr>
    <a:masterClrMapping/>
  </p:clrMapOvr>
  <p:transition spd="slow">
    <p:pull/>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7850" y="260397"/>
            <a:ext cx="10401300" cy="1083733"/>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77850" y="1455515"/>
            <a:ext cx="5106349" cy="606590"/>
          </a:xfrm>
        </p:spPr>
        <p:txBody>
          <a:bodyPr anchor="b"/>
          <a:lstStyle>
            <a:lvl1pPr marL="0" indent="0">
              <a:buNone/>
              <a:defRPr sz="3035" b="1"/>
            </a:lvl1pPr>
            <a:lvl2pPr marL="577850" indent="0">
              <a:buNone/>
              <a:defRPr sz="2530" b="1"/>
            </a:lvl2pPr>
            <a:lvl3pPr marL="1155700" indent="0">
              <a:buNone/>
              <a:defRPr sz="2275" b="1"/>
            </a:lvl3pPr>
            <a:lvl4pPr marL="1733550" indent="0">
              <a:buNone/>
              <a:defRPr sz="2020" b="1"/>
            </a:lvl4pPr>
            <a:lvl5pPr marL="2311400" indent="0">
              <a:buNone/>
              <a:defRPr sz="2020" b="1"/>
            </a:lvl5pPr>
            <a:lvl6pPr marL="2889250" indent="0">
              <a:buNone/>
              <a:defRPr sz="2020" b="1"/>
            </a:lvl6pPr>
            <a:lvl7pPr marL="3467100" indent="0">
              <a:buNone/>
              <a:defRPr sz="2020" b="1"/>
            </a:lvl7pPr>
            <a:lvl8pPr marL="4044950" indent="0">
              <a:buNone/>
              <a:defRPr sz="2020" b="1"/>
            </a:lvl8pPr>
            <a:lvl9pPr marL="4622800" indent="0">
              <a:buNone/>
              <a:defRPr sz="2020" b="1"/>
            </a:lvl9pPr>
          </a:lstStyle>
          <a:p>
            <a:pPr lvl="0"/>
            <a:r>
              <a:rPr lang="zh-CN" altLang="en-US"/>
              <a:t>单击此处编辑母版文本样式</a:t>
            </a:r>
          </a:p>
        </p:txBody>
      </p:sp>
      <p:sp>
        <p:nvSpPr>
          <p:cNvPr id="4" name="内容占位符 3"/>
          <p:cNvSpPr>
            <a:spLocks noGrp="1"/>
          </p:cNvSpPr>
          <p:nvPr>
            <p:ph sz="half" idx="2"/>
          </p:nvPr>
        </p:nvSpPr>
        <p:spPr>
          <a:xfrm>
            <a:off x="577850" y="2062103"/>
            <a:ext cx="5106349" cy="3746406"/>
          </a:xfrm>
        </p:spPr>
        <p:txBody>
          <a:bodyPr/>
          <a:lstStyle>
            <a:lvl1pPr>
              <a:defRPr sz="3035"/>
            </a:lvl1pPr>
            <a:lvl2pPr>
              <a:defRPr sz="2530"/>
            </a:lvl2pPr>
            <a:lvl3pPr>
              <a:defRPr sz="2275"/>
            </a:lvl3pPr>
            <a:lvl4pPr>
              <a:defRPr sz="2020"/>
            </a:lvl4pPr>
            <a:lvl5pPr>
              <a:defRPr sz="2020"/>
            </a:lvl5pPr>
            <a:lvl6pPr>
              <a:defRPr sz="2020"/>
            </a:lvl6pPr>
            <a:lvl7pPr>
              <a:defRPr sz="2020"/>
            </a:lvl7pPr>
            <a:lvl8pPr>
              <a:defRPr sz="2020"/>
            </a:lvl8pPr>
            <a:lvl9pPr>
              <a:defRPr sz="202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70797" y="1455515"/>
            <a:ext cx="5108355" cy="606590"/>
          </a:xfrm>
        </p:spPr>
        <p:txBody>
          <a:bodyPr anchor="b"/>
          <a:lstStyle>
            <a:lvl1pPr marL="0" indent="0">
              <a:buNone/>
              <a:defRPr sz="3035" b="1"/>
            </a:lvl1pPr>
            <a:lvl2pPr marL="577850" indent="0">
              <a:buNone/>
              <a:defRPr sz="2530" b="1"/>
            </a:lvl2pPr>
            <a:lvl3pPr marL="1155700" indent="0">
              <a:buNone/>
              <a:defRPr sz="2275" b="1"/>
            </a:lvl3pPr>
            <a:lvl4pPr marL="1733550" indent="0">
              <a:buNone/>
              <a:defRPr sz="2020" b="1"/>
            </a:lvl4pPr>
            <a:lvl5pPr marL="2311400" indent="0">
              <a:buNone/>
              <a:defRPr sz="2020" b="1"/>
            </a:lvl5pPr>
            <a:lvl6pPr marL="2889250" indent="0">
              <a:buNone/>
              <a:defRPr sz="2020" b="1"/>
            </a:lvl6pPr>
            <a:lvl7pPr marL="3467100" indent="0">
              <a:buNone/>
              <a:defRPr sz="2020" b="1"/>
            </a:lvl7pPr>
            <a:lvl8pPr marL="4044950" indent="0">
              <a:buNone/>
              <a:defRPr sz="2020" b="1"/>
            </a:lvl8pPr>
            <a:lvl9pPr marL="4622800" indent="0">
              <a:buNone/>
              <a:defRPr sz="2020" b="1"/>
            </a:lvl9pPr>
          </a:lstStyle>
          <a:p>
            <a:pPr lvl="0"/>
            <a:r>
              <a:rPr lang="zh-CN" altLang="en-US"/>
              <a:t>单击此处编辑母版文本样式</a:t>
            </a:r>
          </a:p>
        </p:txBody>
      </p:sp>
      <p:sp>
        <p:nvSpPr>
          <p:cNvPr id="6" name="内容占位符 5"/>
          <p:cNvSpPr>
            <a:spLocks noGrp="1"/>
          </p:cNvSpPr>
          <p:nvPr>
            <p:ph sz="quarter" idx="4"/>
          </p:nvPr>
        </p:nvSpPr>
        <p:spPr>
          <a:xfrm>
            <a:off x="5870797" y="2062103"/>
            <a:ext cx="5108355" cy="3746406"/>
          </a:xfrm>
        </p:spPr>
        <p:txBody>
          <a:bodyPr/>
          <a:lstStyle>
            <a:lvl1pPr>
              <a:defRPr sz="3035"/>
            </a:lvl1pPr>
            <a:lvl2pPr>
              <a:defRPr sz="2530"/>
            </a:lvl2pPr>
            <a:lvl3pPr>
              <a:defRPr sz="2275"/>
            </a:lvl3pPr>
            <a:lvl4pPr>
              <a:defRPr sz="2020"/>
            </a:lvl4pPr>
            <a:lvl5pPr>
              <a:defRPr sz="2020"/>
            </a:lvl5pPr>
            <a:lvl6pPr>
              <a:defRPr sz="2020"/>
            </a:lvl6pPr>
            <a:lvl7pPr>
              <a:defRPr sz="2020"/>
            </a:lvl7pPr>
            <a:lvl8pPr>
              <a:defRPr sz="2020"/>
            </a:lvl8pPr>
            <a:lvl9pPr>
              <a:defRPr sz="202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21E9E4D-0BE1-4AAA-A57B-DA425863F4AF}" type="datetimeFigureOut">
              <a:rPr lang="zh-CN" altLang="en-US" smtClean="0"/>
              <a:t>2021/3/17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BEBC7A-FD02-486B-81B5-A845787C689C}" type="slidenum">
              <a:rPr lang="zh-CN" altLang="en-US" smtClean="0"/>
              <a:t>‹#›</a:t>
            </a:fld>
            <a:endParaRPr lang="zh-CN" altLang="en-US"/>
          </a:p>
        </p:txBody>
      </p:sp>
    </p:spTree>
  </p:cSld>
  <p:clrMapOvr>
    <a:masterClrMapping/>
  </p:clrMapOvr>
  <p:transition spd="slow">
    <p:pull/>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21E9E4D-0BE1-4AAA-A57B-DA425863F4AF}" type="datetimeFigureOut">
              <a:rPr lang="zh-CN" altLang="en-US" smtClean="0"/>
              <a:t>2021/3/17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EBC7A-FD02-486B-81B5-A845787C689C}" type="slidenum">
              <a:rPr lang="zh-CN" altLang="en-US" smtClean="0"/>
              <a:t>‹#›</a:t>
            </a:fld>
            <a:endParaRPr lang="zh-CN" altLang="en-US"/>
          </a:p>
        </p:txBody>
      </p:sp>
    </p:spTree>
  </p:cSld>
  <p:clrMapOvr>
    <a:masterClrMapping/>
  </p:clrMapOvr>
  <p:transition spd="slow">
    <p:pull/>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1E9E4D-0BE1-4AAA-A57B-DA425863F4AF}" type="datetimeFigureOut">
              <a:rPr lang="zh-CN" altLang="en-US" smtClean="0"/>
              <a:t>2021/3/17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BEBC7A-FD02-486B-81B5-A845787C689C}" type="slidenum">
              <a:rPr lang="zh-CN" altLang="en-US" smtClean="0"/>
              <a:t>‹#›</a:t>
            </a:fld>
            <a:endParaRPr lang="zh-CN" altLang="en-US"/>
          </a:p>
        </p:txBody>
      </p:sp>
    </p:spTree>
  </p:cSld>
  <p:clrMapOvr>
    <a:masterClrMapping/>
  </p:clrMapOvr>
  <p:transition spd="slow">
    <p:pull/>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7851" y="258891"/>
            <a:ext cx="3802173" cy="1101796"/>
          </a:xfrm>
        </p:spPr>
        <p:txBody>
          <a:bodyPr anchor="b"/>
          <a:lstStyle>
            <a:lvl1pPr algn="l">
              <a:defRPr sz="2530" b="1"/>
            </a:lvl1pPr>
          </a:lstStyle>
          <a:p>
            <a:r>
              <a:rPr lang="zh-CN" altLang="en-US"/>
              <a:t>单击此处编辑母版标题样式</a:t>
            </a:r>
          </a:p>
        </p:txBody>
      </p:sp>
      <p:sp>
        <p:nvSpPr>
          <p:cNvPr id="3" name="内容占位符 2"/>
          <p:cNvSpPr>
            <a:spLocks noGrp="1"/>
          </p:cNvSpPr>
          <p:nvPr>
            <p:ph idx="1"/>
          </p:nvPr>
        </p:nvSpPr>
        <p:spPr>
          <a:xfrm>
            <a:off x="4518466" y="258892"/>
            <a:ext cx="6460684" cy="5549619"/>
          </a:xfrm>
        </p:spPr>
        <p:txBody>
          <a:bodyPr/>
          <a:lstStyle>
            <a:lvl1pPr>
              <a:defRPr sz="4045"/>
            </a:lvl1pPr>
            <a:lvl2pPr>
              <a:defRPr sz="3540"/>
            </a:lvl2pPr>
            <a:lvl3pPr>
              <a:defRPr sz="3035"/>
            </a:lvl3pPr>
            <a:lvl4pPr>
              <a:defRPr sz="2530"/>
            </a:lvl4pPr>
            <a:lvl5pPr>
              <a:defRPr sz="2530"/>
            </a:lvl5pPr>
            <a:lvl6pPr>
              <a:defRPr sz="2530"/>
            </a:lvl6pPr>
            <a:lvl7pPr>
              <a:defRPr sz="2530"/>
            </a:lvl7pPr>
            <a:lvl8pPr>
              <a:defRPr sz="2530"/>
            </a:lvl8pPr>
            <a:lvl9pPr>
              <a:defRPr sz="253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77851" y="1360689"/>
            <a:ext cx="3802173" cy="4447822"/>
          </a:xfrm>
        </p:spPr>
        <p:txBody>
          <a:bodyPr/>
          <a:lstStyle>
            <a:lvl1pPr marL="0" indent="0">
              <a:buNone/>
              <a:defRPr sz="1770"/>
            </a:lvl1pPr>
            <a:lvl2pPr marL="577850" indent="0">
              <a:buNone/>
              <a:defRPr sz="1515"/>
            </a:lvl2pPr>
            <a:lvl3pPr marL="1155700" indent="0">
              <a:buNone/>
              <a:defRPr sz="1265"/>
            </a:lvl3pPr>
            <a:lvl4pPr marL="1733550" indent="0">
              <a:buNone/>
              <a:defRPr sz="1135"/>
            </a:lvl4pPr>
            <a:lvl5pPr marL="2311400" indent="0">
              <a:buNone/>
              <a:defRPr sz="1135"/>
            </a:lvl5pPr>
            <a:lvl6pPr marL="2889250" indent="0">
              <a:buNone/>
              <a:defRPr sz="1135"/>
            </a:lvl6pPr>
            <a:lvl7pPr marL="3467100" indent="0">
              <a:buNone/>
              <a:defRPr sz="1135"/>
            </a:lvl7pPr>
            <a:lvl8pPr marL="4044950" indent="0">
              <a:buNone/>
              <a:defRPr sz="1135"/>
            </a:lvl8pPr>
            <a:lvl9pPr marL="4622800" indent="0">
              <a:buNone/>
              <a:defRPr sz="113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t>2021/3/17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cSld>
  <p:clrMapOvr>
    <a:masterClrMapping/>
  </p:clrMapOvr>
  <p:transition spd="slow">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3/17/2021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65253" y="4551680"/>
            <a:ext cx="6934200" cy="537352"/>
          </a:xfrm>
        </p:spPr>
        <p:txBody>
          <a:bodyPr anchor="b"/>
          <a:lstStyle>
            <a:lvl1pPr algn="l">
              <a:defRPr sz="2530" b="1"/>
            </a:lvl1pPr>
          </a:lstStyle>
          <a:p>
            <a:r>
              <a:rPr lang="zh-CN" altLang="en-US"/>
              <a:t>单击此处编辑母版标题样式</a:t>
            </a:r>
          </a:p>
        </p:txBody>
      </p:sp>
      <p:sp>
        <p:nvSpPr>
          <p:cNvPr id="3" name="图片占位符 2"/>
          <p:cNvSpPr>
            <a:spLocks noGrp="1"/>
          </p:cNvSpPr>
          <p:nvPr>
            <p:ph type="pic" idx="1"/>
          </p:nvPr>
        </p:nvSpPr>
        <p:spPr>
          <a:xfrm>
            <a:off x="2265253" y="581001"/>
            <a:ext cx="6934200" cy="3901440"/>
          </a:xfrm>
        </p:spPr>
        <p:txBody>
          <a:bodyPr/>
          <a:lstStyle>
            <a:lvl1pPr marL="0" indent="0">
              <a:buNone/>
              <a:defRPr sz="4045"/>
            </a:lvl1pPr>
            <a:lvl2pPr marL="577850" indent="0">
              <a:buNone/>
              <a:defRPr sz="3540"/>
            </a:lvl2pPr>
            <a:lvl3pPr marL="1155700" indent="0">
              <a:buNone/>
              <a:defRPr sz="3035"/>
            </a:lvl3pPr>
            <a:lvl4pPr marL="1733550" indent="0">
              <a:buNone/>
              <a:defRPr sz="2530"/>
            </a:lvl4pPr>
            <a:lvl5pPr marL="2311400" indent="0">
              <a:buNone/>
              <a:defRPr sz="2530"/>
            </a:lvl5pPr>
            <a:lvl6pPr marL="2889250" indent="0">
              <a:buNone/>
              <a:defRPr sz="2530"/>
            </a:lvl6pPr>
            <a:lvl7pPr marL="3467100" indent="0">
              <a:buNone/>
              <a:defRPr sz="2530"/>
            </a:lvl7pPr>
            <a:lvl8pPr marL="4044950" indent="0">
              <a:buNone/>
              <a:defRPr sz="2530"/>
            </a:lvl8pPr>
            <a:lvl9pPr marL="4622800" indent="0">
              <a:buNone/>
              <a:defRPr sz="2530"/>
            </a:lvl9pPr>
          </a:lstStyle>
          <a:p>
            <a:endParaRPr lang="zh-CN" altLang="en-US"/>
          </a:p>
        </p:txBody>
      </p:sp>
      <p:sp>
        <p:nvSpPr>
          <p:cNvPr id="4" name="文本占位符 3"/>
          <p:cNvSpPr>
            <a:spLocks noGrp="1"/>
          </p:cNvSpPr>
          <p:nvPr>
            <p:ph type="body" sz="half" idx="2"/>
          </p:nvPr>
        </p:nvSpPr>
        <p:spPr>
          <a:xfrm>
            <a:off x="2265253" y="5089031"/>
            <a:ext cx="6934200" cy="763129"/>
          </a:xfrm>
        </p:spPr>
        <p:txBody>
          <a:bodyPr/>
          <a:lstStyle>
            <a:lvl1pPr marL="0" indent="0">
              <a:buNone/>
              <a:defRPr sz="1770"/>
            </a:lvl1pPr>
            <a:lvl2pPr marL="577850" indent="0">
              <a:buNone/>
              <a:defRPr sz="1515"/>
            </a:lvl2pPr>
            <a:lvl3pPr marL="1155700" indent="0">
              <a:buNone/>
              <a:defRPr sz="1265"/>
            </a:lvl3pPr>
            <a:lvl4pPr marL="1733550" indent="0">
              <a:buNone/>
              <a:defRPr sz="1135"/>
            </a:lvl4pPr>
            <a:lvl5pPr marL="2311400" indent="0">
              <a:buNone/>
              <a:defRPr sz="1135"/>
            </a:lvl5pPr>
            <a:lvl6pPr marL="2889250" indent="0">
              <a:buNone/>
              <a:defRPr sz="1135"/>
            </a:lvl6pPr>
            <a:lvl7pPr marL="3467100" indent="0">
              <a:buNone/>
              <a:defRPr sz="1135"/>
            </a:lvl7pPr>
            <a:lvl8pPr marL="4044950" indent="0">
              <a:buNone/>
              <a:defRPr sz="1135"/>
            </a:lvl8pPr>
            <a:lvl9pPr marL="4622800" indent="0">
              <a:buNone/>
              <a:defRPr sz="113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t>2021/3/17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cSld>
  <p:clrMapOvr>
    <a:masterClrMapping/>
  </p:clrMapOvr>
  <p:transition spd="slow">
    <p:pull/>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2021/3/17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cSld>
  <p:clrMapOvr>
    <a:masterClrMapping/>
  </p:clrMapOvr>
  <p:transition spd="slow">
    <p:pull/>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378825" y="195674"/>
            <a:ext cx="2600325" cy="416033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77850" y="195674"/>
            <a:ext cx="7608358" cy="416033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2021/3/17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cSld>
  <p:clrMapOvr>
    <a:masterClrMapping/>
  </p:clrMapOvr>
  <p:transition spd="slow">
    <p:pull/>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cxnSp>
        <p:nvCxnSpPr>
          <p:cNvPr id="3" name="直接连接符 2"/>
          <p:cNvCxnSpPr/>
          <p:nvPr userDrawn="1"/>
        </p:nvCxnSpPr>
        <p:spPr>
          <a:xfrm>
            <a:off x="651228" y="789003"/>
            <a:ext cx="4035151" cy="662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6870621" y="795624"/>
            <a:ext cx="412616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ll/>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p:transition spd="slow">
    <p:pull/>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7" name="矩形 6"/>
          <p:cNvSpPr/>
          <p:nvPr userDrawn="1"/>
        </p:nvSpPr>
        <p:spPr>
          <a:xfrm>
            <a:off x="0" y="1"/>
            <a:ext cx="11557000" cy="884359"/>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6884" y="-25964"/>
            <a:ext cx="2154060" cy="91032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577850" y="260096"/>
            <a:ext cx="10401300" cy="1083733"/>
          </a:xfrm>
          <a:prstGeom prst="rect">
            <a:avLst/>
          </a:prstGeom>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3/17/2021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
  <p:cSld name="1_标题幻灯片">
    <p:bg>
      <p:bgPr>
        <a:pattFill prst="ltUpDiag">
          <a:fgClr>
            <a:schemeClr val="accent6">
              <a:lumMod val="85000"/>
            </a:schemeClr>
          </a:fgClr>
          <a:bgClr>
            <a:schemeClr val="bg1"/>
          </a:bgClr>
        </a:pattFill>
        <a:effectLst/>
      </p:bgPr>
    </p:bg>
    <p:spTree>
      <p:nvGrpSpPr>
        <p:cNvPr id="1" name=""/>
        <p:cNvGrpSpPr/>
        <p:nvPr/>
      </p:nvGrpSpPr>
      <p:grpSpPr>
        <a:xfrm>
          <a:off x="0" y="0"/>
          <a:ext cx="0" cy="0"/>
          <a:chOff x="0" y="0"/>
          <a:chExt cx="0" cy="0"/>
        </a:xfrm>
      </p:grpSpPr>
    </p:spTree>
  </p:cSld>
  <p:clrMapOvr>
    <a:masterClrMapping/>
  </p:clrMapOvr>
  <p:transition spd="slow">
    <p:cover dir="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3/17/2021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3/17/2021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3/17/2021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3/17/2021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3/17/2021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3/17/2021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image" Target="../media/image1.jpeg"/><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3/17/2021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2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77850" y="260397"/>
            <a:ext cx="10401300" cy="108373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577850" y="1517228"/>
            <a:ext cx="10401300" cy="429128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577850" y="6026762"/>
            <a:ext cx="2696633" cy="346193"/>
          </a:xfrm>
          <a:prstGeom prst="rect">
            <a:avLst/>
          </a:prstGeom>
        </p:spPr>
        <p:txBody>
          <a:bodyPr vert="horz" lIns="91440" tIns="45720" rIns="91440" bIns="45720" rtlCol="0" anchor="ctr"/>
          <a:lstStyle>
            <a:lvl1pPr algn="l">
              <a:defRPr sz="1515">
                <a:solidFill>
                  <a:schemeClr val="tx1">
                    <a:tint val="75000"/>
                  </a:schemeClr>
                </a:solidFill>
              </a:defRPr>
            </a:lvl1pPr>
          </a:lstStyle>
          <a:p>
            <a:fld id="{421E9E4D-0BE1-4AAA-A57B-DA425863F4AF}" type="datetimeFigureOut">
              <a:rPr lang="zh-CN" altLang="en-US" smtClean="0"/>
              <a:t>2021/3/17</a:t>
            </a:fld>
            <a:endParaRPr lang="zh-CN" altLang="en-US"/>
          </a:p>
        </p:txBody>
      </p:sp>
      <p:sp>
        <p:nvSpPr>
          <p:cNvPr id="5" name="页脚占位符 4"/>
          <p:cNvSpPr>
            <a:spLocks noGrp="1"/>
          </p:cNvSpPr>
          <p:nvPr>
            <p:ph type="ftr" sz="quarter" idx="3"/>
          </p:nvPr>
        </p:nvSpPr>
        <p:spPr>
          <a:xfrm>
            <a:off x="3948642" y="6026762"/>
            <a:ext cx="3659717" cy="346193"/>
          </a:xfrm>
          <a:prstGeom prst="rect">
            <a:avLst/>
          </a:prstGeom>
        </p:spPr>
        <p:txBody>
          <a:bodyPr vert="horz" lIns="91440" tIns="45720" rIns="91440" bIns="45720" rtlCol="0" anchor="ctr"/>
          <a:lstStyle>
            <a:lvl1pPr algn="ctr">
              <a:defRPr sz="1515">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282517" y="6026762"/>
            <a:ext cx="2696633" cy="346193"/>
          </a:xfrm>
          <a:prstGeom prst="rect">
            <a:avLst/>
          </a:prstGeom>
        </p:spPr>
        <p:txBody>
          <a:bodyPr vert="horz" lIns="91440" tIns="45720" rIns="91440" bIns="45720" rtlCol="0" anchor="ctr"/>
          <a:lstStyle>
            <a:lvl1pPr algn="r">
              <a:defRPr sz="1515">
                <a:solidFill>
                  <a:schemeClr val="tx1">
                    <a:tint val="75000"/>
                  </a:schemeClr>
                </a:solidFill>
              </a:defRPr>
            </a:lvl1pPr>
          </a:lstStyle>
          <a:p>
            <a:fld id="{E1BEBC7A-FD02-486B-81B5-A845787C689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transition spd="slow">
    <p:pull/>
  </p:transition>
  <p:txStyles>
    <p:titleStyle>
      <a:lvl1pPr algn="ctr" defTabSz="1155700" rtl="0" eaLnBrk="1" latinLnBrk="0" hangingPunct="1">
        <a:spcBef>
          <a:spcPct val="0"/>
        </a:spcBef>
        <a:buNone/>
        <a:defRPr sz="5560" kern="1200">
          <a:solidFill>
            <a:schemeClr val="tx1"/>
          </a:solidFill>
          <a:latin typeface="+mj-lt"/>
          <a:ea typeface="+mj-ea"/>
          <a:cs typeface="+mj-cs"/>
        </a:defRPr>
      </a:lvl1pPr>
    </p:titleStyle>
    <p:bodyStyle>
      <a:lvl1pPr marL="433070" indent="-433070" algn="l" defTabSz="1155700" rtl="0" eaLnBrk="1" latinLnBrk="0" hangingPunct="1">
        <a:spcBef>
          <a:spcPct val="25000"/>
        </a:spcBef>
        <a:buFont typeface="Arial" panose="020B0604020202020204" pitchFamily="34" charset="0"/>
        <a:buChar char="•"/>
        <a:defRPr sz="4045" kern="1200">
          <a:solidFill>
            <a:schemeClr val="tx1"/>
          </a:solidFill>
          <a:latin typeface="+mn-lt"/>
          <a:ea typeface="+mn-ea"/>
          <a:cs typeface="+mn-cs"/>
        </a:defRPr>
      </a:lvl1pPr>
      <a:lvl2pPr marL="939165" indent="-361315" algn="l" defTabSz="1155700" rtl="0" eaLnBrk="1" latinLnBrk="0" hangingPunct="1">
        <a:spcBef>
          <a:spcPct val="25000"/>
        </a:spcBef>
        <a:buFont typeface="Arial" panose="020B0604020202020204" pitchFamily="34" charset="0"/>
        <a:buChar char="–"/>
        <a:defRPr sz="3540" kern="1200">
          <a:solidFill>
            <a:schemeClr val="tx1"/>
          </a:solidFill>
          <a:latin typeface="+mn-lt"/>
          <a:ea typeface="+mn-ea"/>
          <a:cs typeface="+mn-cs"/>
        </a:defRPr>
      </a:lvl2pPr>
      <a:lvl3pPr marL="1444625" indent="-288925" algn="l" defTabSz="1155700" rtl="0" eaLnBrk="1" latinLnBrk="0" hangingPunct="1">
        <a:spcBef>
          <a:spcPct val="25000"/>
        </a:spcBef>
        <a:buFont typeface="Arial" panose="020B0604020202020204" pitchFamily="34" charset="0"/>
        <a:buChar char="•"/>
        <a:defRPr sz="3035" kern="1200">
          <a:solidFill>
            <a:schemeClr val="tx1"/>
          </a:solidFill>
          <a:latin typeface="+mn-lt"/>
          <a:ea typeface="+mn-ea"/>
          <a:cs typeface="+mn-cs"/>
        </a:defRPr>
      </a:lvl3pPr>
      <a:lvl4pPr marL="2022475" indent="-288925" algn="l" defTabSz="1155700" rtl="0" eaLnBrk="1" latinLnBrk="0" hangingPunct="1">
        <a:spcBef>
          <a:spcPct val="25000"/>
        </a:spcBef>
        <a:buFont typeface="Arial" panose="020B0604020202020204" pitchFamily="34" charset="0"/>
        <a:buChar char="–"/>
        <a:defRPr sz="2530" kern="1200">
          <a:solidFill>
            <a:schemeClr val="tx1"/>
          </a:solidFill>
          <a:latin typeface="+mn-lt"/>
          <a:ea typeface="+mn-ea"/>
          <a:cs typeface="+mn-cs"/>
        </a:defRPr>
      </a:lvl4pPr>
      <a:lvl5pPr marL="2600325" indent="-288925" algn="l" defTabSz="1155700" rtl="0" eaLnBrk="1" latinLnBrk="0" hangingPunct="1">
        <a:spcBef>
          <a:spcPct val="25000"/>
        </a:spcBef>
        <a:buFont typeface="Arial" panose="020B0604020202020204" pitchFamily="34" charset="0"/>
        <a:buChar char="»"/>
        <a:defRPr sz="2530" kern="1200">
          <a:solidFill>
            <a:schemeClr val="tx1"/>
          </a:solidFill>
          <a:latin typeface="+mn-lt"/>
          <a:ea typeface="+mn-ea"/>
          <a:cs typeface="+mn-cs"/>
        </a:defRPr>
      </a:lvl5pPr>
      <a:lvl6pPr marL="3178175" indent="-288925" algn="l" defTabSz="1155700" rtl="0" eaLnBrk="1" latinLnBrk="0" hangingPunct="1">
        <a:spcBef>
          <a:spcPct val="25000"/>
        </a:spcBef>
        <a:buFont typeface="Arial" panose="020B0604020202020204" pitchFamily="34" charset="0"/>
        <a:buChar char="•"/>
        <a:defRPr sz="2530" kern="1200">
          <a:solidFill>
            <a:schemeClr val="tx1"/>
          </a:solidFill>
          <a:latin typeface="+mn-lt"/>
          <a:ea typeface="+mn-ea"/>
          <a:cs typeface="+mn-cs"/>
        </a:defRPr>
      </a:lvl6pPr>
      <a:lvl7pPr marL="3756025" indent="-288925" algn="l" defTabSz="1155700" rtl="0" eaLnBrk="1" latinLnBrk="0" hangingPunct="1">
        <a:spcBef>
          <a:spcPct val="25000"/>
        </a:spcBef>
        <a:buFont typeface="Arial" panose="020B0604020202020204" pitchFamily="34" charset="0"/>
        <a:buChar char="•"/>
        <a:defRPr sz="2530" kern="1200">
          <a:solidFill>
            <a:schemeClr val="tx1"/>
          </a:solidFill>
          <a:latin typeface="+mn-lt"/>
          <a:ea typeface="+mn-ea"/>
          <a:cs typeface="+mn-cs"/>
        </a:defRPr>
      </a:lvl7pPr>
      <a:lvl8pPr marL="4333875" indent="-288925" algn="l" defTabSz="1155700" rtl="0" eaLnBrk="1" latinLnBrk="0" hangingPunct="1">
        <a:spcBef>
          <a:spcPct val="25000"/>
        </a:spcBef>
        <a:buFont typeface="Arial" panose="020B0604020202020204" pitchFamily="34" charset="0"/>
        <a:buChar char="•"/>
        <a:defRPr sz="2530" kern="1200">
          <a:solidFill>
            <a:schemeClr val="tx1"/>
          </a:solidFill>
          <a:latin typeface="+mn-lt"/>
          <a:ea typeface="+mn-ea"/>
          <a:cs typeface="+mn-cs"/>
        </a:defRPr>
      </a:lvl8pPr>
      <a:lvl9pPr marL="4911725" indent="-288925" algn="l" defTabSz="1155700" rtl="0" eaLnBrk="1" latinLnBrk="0" hangingPunct="1">
        <a:spcBef>
          <a:spcPct val="25000"/>
        </a:spcBef>
        <a:buFont typeface="Arial" panose="020B0604020202020204" pitchFamily="34" charset="0"/>
        <a:buChar char="•"/>
        <a:defRPr sz="2530" kern="1200">
          <a:solidFill>
            <a:schemeClr val="tx1"/>
          </a:solidFill>
          <a:latin typeface="+mn-lt"/>
          <a:ea typeface="+mn-ea"/>
          <a:cs typeface="+mn-cs"/>
        </a:defRPr>
      </a:lvl9pPr>
    </p:bodyStyle>
    <p:otherStyle>
      <a:defPPr>
        <a:defRPr lang="zh-CN"/>
      </a:defPPr>
      <a:lvl1pPr marL="0" algn="l" defTabSz="1155700" rtl="0" eaLnBrk="1" latinLnBrk="0" hangingPunct="1">
        <a:defRPr sz="2275" kern="1200">
          <a:solidFill>
            <a:schemeClr val="tx1"/>
          </a:solidFill>
          <a:latin typeface="+mn-lt"/>
          <a:ea typeface="+mn-ea"/>
          <a:cs typeface="+mn-cs"/>
        </a:defRPr>
      </a:lvl1pPr>
      <a:lvl2pPr marL="577850" algn="l" defTabSz="1155700" rtl="0" eaLnBrk="1" latinLnBrk="0" hangingPunct="1">
        <a:defRPr sz="2275" kern="1200">
          <a:solidFill>
            <a:schemeClr val="tx1"/>
          </a:solidFill>
          <a:latin typeface="+mn-lt"/>
          <a:ea typeface="+mn-ea"/>
          <a:cs typeface="+mn-cs"/>
        </a:defRPr>
      </a:lvl2pPr>
      <a:lvl3pPr marL="1155700" algn="l" defTabSz="1155700" rtl="0" eaLnBrk="1" latinLnBrk="0" hangingPunct="1">
        <a:defRPr sz="2275" kern="1200">
          <a:solidFill>
            <a:schemeClr val="tx1"/>
          </a:solidFill>
          <a:latin typeface="+mn-lt"/>
          <a:ea typeface="+mn-ea"/>
          <a:cs typeface="+mn-cs"/>
        </a:defRPr>
      </a:lvl3pPr>
      <a:lvl4pPr marL="1733550" algn="l" defTabSz="1155700" rtl="0" eaLnBrk="1" latinLnBrk="0" hangingPunct="1">
        <a:defRPr sz="2275" kern="1200">
          <a:solidFill>
            <a:schemeClr val="tx1"/>
          </a:solidFill>
          <a:latin typeface="+mn-lt"/>
          <a:ea typeface="+mn-ea"/>
          <a:cs typeface="+mn-cs"/>
        </a:defRPr>
      </a:lvl4pPr>
      <a:lvl5pPr marL="2311400" algn="l" defTabSz="1155700" rtl="0" eaLnBrk="1" latinLnBrk="0" hangingPunct="1">
        <a:defRPr sz="2275" kern="1200">
          <a:solidFill>
            <a:schemeClr val="tx1"/>
          </a:solidFill>
          <a:latin typeface="+mn-lt"/>
          <a:ea typeface="+mn-ea"/>
          <a:cs typeface="+mn-cs"/>
        </a:defRPr>
      </a:lvl5pPr>
      <a:lvl6pPr marL="2889250" algn="l" defTabSz="1155700" rtl="0" eaLnBrk="1" latinLnBrk="0" hangingPunct="1">
        <a:defRPr sz="2275" kern="1200">
          <a:solidFill>
            <a:schemeClr val="tx1"/>
          </a:solidFill>
          <a:latin typeface="+mn-lt"/>
          <a:ea typeface="+mn-ea"/>
          <a:cs typeface="+mn-cs"/>
        </a:defRPr>
      </a:lvl6pPr>
      <a:lvl7pPr marL="3467100" algn="l" defTabSz="1155700" rtl="0" eaLnBrk="1" latinLnBrk="0" hangingPunct="1">
        <a:defRPr sz="2275" kern="1200">
          <a:solidFill>
            <a:schemeClr val="tx1"/>
          </a:solidFill>
          <a:latin typeface="+mn-lt"/>
          <a:ea typeface="+mn-ea"/>
          <a:cs typeface="+mn-cs"/>
        </a:defRPr>
      </a:lvl7pPr>
      <a:lvl8pPr marL="4044950" algn="l" defTabSz="1155700" rtl="0" eaLnBrk="1" latinLnBrk="0" hangingPunct="1">
        <a:defRPr sz="2275" kern="1200">
          <a:solidFill>
            <a:schemeClr val="tx1"/>
          </a:solidFill>
          <a:latin typeface="+mn-lt"/>
          <a:ea typeface="+mn-ea"/>
          <a:cs typeface="+mn-cs"/>
        </a:defRPr>
      </a:lvl8pPr>
      <a:lvl9pPr marL="4622800" algn="l" defTabSz="1155700" rtl="0" eaLnBrk="1" latinLnBrk="0" hangingPunct="1">
        <a:defRPr sz="227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3.png"/><Relationship Id="rId7" Type="http://schemas.openxmlformats.org/officeDocument/2006/relationships/image" Target="../media/image48.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9.pn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ags" Target="../tags/tag6.xml"/><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notesSlide" Target="../notesSlides/notesSlide2.xml"/><Relationship Id="rId7"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57.png"/><Relationship Id="rId5" Type="http://schemas.openxmlformats.org/officeDocument/2006/relationships/image" Target="../media/image54.png"/><Relationship Id="rId4" Type="http://schemas.openxmlformats.org/officeDocument/2006/relationships/image" Target="../media/image22.jpeg"/><Relationship Id="rId9"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9.jpeg"/><Relationship Id="rId4" Type="http://schemas.openxmlformats.org/officeDocument/2006/relationships/image" Target="../media/image68.jpeg"/></Relationships>
</file>

<file path=ppt/slides/_rels/slide3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e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jpeg"/><Relationship Id="rId4" Type="http://schemas.openxmlformats.org/officeDocument/2006/relationships/image" Target="../media/image72.jpeg"/></Relationships>
</file>

<file path=ppt/slides/_rels/slide38.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4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79.GI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4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8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59.png"/><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95.png"/><Relationship Id="rId10" Type="http://schemas.openxmlformats.org/officeDocument/2006/relationships/image" Target="../media/image60.png"/><Relationship Id="rId4" Type="http://schemas.openxmlformats.org/officeDocument/2006/relationships/image" Target="../media/image94.png"/><Relationship Id="rId9" Type="http://schemas.openxmlformats.org/officeDocument/2006/relationships/image" Target="../media/image99.png"/></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0.xml"/><Relationship Id="rId1" Type="http://schemas.openxmlformats.org/officeDocument/2006/relationships/tags" Target="../tags/tag9.xml"/><Relationship Id="rId4" Type="http://schemas.openxmlformats.org/officeDocument/2006/relationships/image" Target="../media/image100.png"/></Relationships>
</file>

<file path=ppt/slides/_rels/slide5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8" Type="http://schemas.openxmlformats.org/officeDocument/2006/relationships/hyperlink" Target="https://yq.aliyun.com/articles/614742" TargetMode="External"/><Relationship Id="rId3" Type="http://schemas.openxmlformats.org/officeDocument/2006/relationships/image" Target="../media/image20.png"/><Relationship Id="rId7" Type="http://schemas.openxmlformats.org/officeDocument/2006/relationships/hyperlink" Target="https://www.shiyanlou.com/courses/674" TargetMode="External"/><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hyperlink" Target="https://mooc.study.163.com/course/2001281004" TargetMode="External"/><Relationship Id="rId5" Type="http://schemas.openxmlformats.org/officeDocument/2006/relationships/hyperlink" Target="https://blog.csdn.net/qq_36393962/article/details/99354969" TargetMode="External"/><Relationship Id="rId10" Type="http://schemas.openxmlformats.org/officeDocument/2006/relationships/hyperlink" Target="https://tensorflow.google.cn/" TargetMode="External"/><Relationship Id="rId4" Type="http://schemas.openxmlformats.org/officeDocument/2006/relationships/hyperlink" Target="https://www.zhihu.com/people/fengdu78/activities" TargetMode="External"/><Relationship Id="rId9" Type="http://schemas.openxmlformats.org/officeDocument/2006/relationships/hyperlink" Target="http://www.1zlab.com/article/image-segmentation-by-cfs/"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1.xml"/><Relationship Id="rId7" Type="http://schemas.openxmlformats.org/officeDocument/2006/relationships/image" Target="../media/image14.png"/><Relationship Id="rId2" Type="http://schemas.openxmlformats.org/officeDocument/2006/relationships/slideLayout" Target="../slideLayouts/slideLayout12.xml"/><Relationship Id="rId1" Type="http://schemas.openxmlformats.org/officeDocument/2006/relationships/tags" Target="../tags/tag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7.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47434" y="848741"/>
            <a:ext cx="4485765" cy="5123023"/>
          </a:xfrm>
          <a:prstGeom prst="rect">
            <a:avLst/>
          </a:prstGeom>
        </p:spPr>
      </p:pic>
      <p:pic>
        <p:nvPicPr>
          <p:cNvPr id="3" name="Picture 2"/>
          <p:cNvPicPr>
            <a:picLocks noChangeAspect="1"/>
          </p:cNvPicPr>
          <p:nvPr/>
        </p:nvPicPr>
        <p:blipFill>
          <a:blip r:embed="rId3"/>
          <a:stretch>
            <a:fillRect/>
          </a:stretch>
        </p:blipFill>
        <p:spPr>
          <a:xfrm>
            <a:off x="890651" y="3677285"/>
            <a:ext cx="3958398" cy="265280"/>
          </a:xfrm>
          <a:prstGeom prst="rect">
            <a:avLst/>
          </a:prstGeom>
        </p:spPr>
      </p:pic>
      <p:sp>
        <p:nvSpPr>
          <p:cNvPr id="4" name="TextBox 3"/>
          <p:cNvSpPr txBox="1"/>
          <p:nvPr/>
        </p:nvSpPr>
        <p:spPr>
          <a:xfrm>
            <a:off x="1038701" y="2158735"/>
            <a:ext cx="4271010" cy="1122680"/>
          </a:xfrm>
          <a:prstGeom prst="rect">
            <a:avLst/>
          </a:prstGeom>
        </p:spPr>
        <p:txBody>
          <a:bodyPr wrap="square" lIns="0" tIns="0" rIns="63500" rtlCol="0" anchor="t">
            <a:spAutoFit/>
          </a:bodyPr>
          <a:lstStyle/>
          <a:p>
            <a:pPr algn="l" latinLnBrk="1"/>
            <a:r>
              <a:rPr lang="zh-CN" altLang="en-US" sz="7000" b="1" i="1" dirty="0">
                <a:solidFill>
                  <a:srgbClr val="000000"/>
                </a:solidFill>
                <a:latin typeface="微软雅黑" panose="020B0503020204020204" charset="-122"/>
                <a:ea typeface="微软雅黑" panose="020B0503020204020204" charset="-122"/>
              </a:rPr>
              <a:t>人工智能</a:t>
            </a:r>
            <a:endParaRPr lang="zh-CN" altLang="en-US" sz="1100" dirty="0"/>
          </a:p>
        </p:txBody>
      </p:sp>
      <p:sp>
        <p:nvSpPr>
          <p:cNvPr id="5" name="TextBox 4"/>
          <p:cNvSpPr txBox="1"/>
          <p:nvPr/>
        </p:nvSpPr>
        <p:spPr>
          <a:xfrm>
            <a:off x="1573403" y="3322574"/>
            <a:ext cx="2516632" cy="533400"/>
          </a:xfrm>
          <a:prstGeom prst="rect">
            <a:avLst/>
          </a:prstGeom>
        </p:spPr>
        <p:txBody>
          <a:bodyPr lIns="0" tIns="0" rIns="63500" rtlCol="0" anchor="t">
            <a:spAutoFit/>
          </a:bodyPr>
          <a:lstStyle/>
          <a:p>
            <a:pPr algn="l" latinLnBrk="1"/>
            <a:r>
              <a:rPr lang="en-US" sz="3000" b="1" dirty="0" err="1">
                <a:solidFill>
                  <a:srgbClr val="9DC3E6"/>
                </a:solidFill>
                <a:latin typeface="微软雅黑" panose="020B0503020204020204" charset="-122"/>
                <a:ea typeface="微软雅黑" panose="020B0503020204020204" charset="-122"/>
              </a:rPr>
              <a:t>手写数字</a:t>
            </a:r>
            <a:r>
              <a:rPr lang="en-US" sz="3000" b="1" dirty="0" err="1">
                <a:solidFill>
                  <a:srgbClr val="000000"/>
                </a:solidFill>
                <a:latin typeface="微软雅黑" panose="020B0503020204020204" charset="-122"/>
                <a:ea typeface="微软雅黑" panose="020B0503020204020204" charset="-122"/>
              </a:rPr>
              <a:t>识别</a:t>
            </a:r>
            <a:endParaRPr lang="en-US" sz="1100" dirty="0"/>
          </a:p>
        </p:txBody>
      </p:sp>
      <p:sp>
        <p:nvSpPr>
          <p:cNvPr id="6" name="TextBox 5"/>
          <p:cNvSpPr txBox="1"/>
          <p:nvPr/>
        </p:nvSpPr>
        <p:spPr>
          <a:xfrm>
            <a:off x="1581784" y="4024884"/>
            <a:ext cx="4120515" cy="292388"/>
          </a:xfrm>
          <a:prstGeom prst="rect">
            <a:avLst/>
          </a:prstGeom>
        </p:spPr>
        <p:txBody>
          <a:bodyPr wrap="square" lIns="0" tIns="0" rIns="63500" rtlCol="0" anchor="t">
            <a:spAutoFit/>
          </a:bodyPr>
          <a:lstStyle/>
          <a:p>
            <a:pPr algn="l" latinLnBrk="1"/>
            <a:r>
              <a:rPr lang="en-US" sz="1400" dirty="0">
                <a:solidFill>
                  <a:srgbClr val="000000"/>
                </a:solidFill>
                <a:latin typeface="微软雅黑" panose="020B0503020204020204" charset="-122"/>
                <a:ea typeface="微软雅黑" panose="020B0503020204020204" charset="-122"/>
              </a:rPr>
              <a:t>——</a:t>
            </a:r>
            <a:r>
              <a:rPr lang="en-US" sz="1600" dirty="0" err="1">
                <a:solidFill>
                  <a:srgbClr val="000000"/>
                </a:solidFill>
                <a:latin typeface="微软雅黑" panose="020B0503020204020204" charset="-122"/>
                <a:ea typeface="微软雅黑" panose="020B0503020204020204" charset="-122"/>
              </a:rPr>
              <a:t>基于BP和CNN神经网络实现</a:t>
            </a:r>
            <a:r>
              <a:rPr lang="zh-CN" altLang="en-US" sz="1600" dirty="0">
                <a:solidFill>
                  <a:srgbClr val="000000"/>
                </a:solidFill>
                <a:latin typeface="微软雅黑" panose="020B0503020204020204" charset="-122"/>
                <a:ea typeface="微软雅黑" panose="020B0503020204020204" charset="-122"/>
              </a:rPr>
              <a:t>的具体应用</a:t>
            </a:r>
            <a:endParaRPr lang="en-US" sz="1600" dirty="0"/>
          </a:p>
        </p:txBody>
      </p:sp>
      <p:sp>
        <p:nvSpPr>
          <p:cNvPr id="7" name="TextBox 6"/>
          <p:cNvSpPr txBox="1"/>
          <p:nvPr/>
        </p:nvSpPr>
        <p:spPr>
          <a:xfrm>
            <a:off x="1577975" y="4899406"/>
            <a:ext cx="3551110" cy="323165"/>
          </a:xfrm>
          <a:prstGeom prst="rect">
            <a:avLst/>
          </a:prstGeom>
        </p:spPr>
        <p:txBody>
          <a:bodyPr lIns="0" tIns="0" rIns="63500" rtlCol="0" anchor="t">
            <a:spAutoFit/>
          </a:bodyPr>
          <a:lstStyle/>
          <a:p>
            <a:pPr algn="l" latinLnBrk="1"/>
            <a:r>
              <a:rPr lang="en-US" dirty="0" err="1">
                <a:solidFill>
                  <a:srgbClr val="000000"/>
                </a:solidFill>
                <a:latin typeface="微软雅黑" panose="020B0503020204020204" charset="-122"/>
                <a:ea typeface="微软雅黑" panose="020B0503020204020204" charset="-122"/>
              </a:rPr>
              <a:t>小组成员</a:t>
            </a:r>
            <a:r>
              <a:rPr lang="en-US" dirty="0">
                <a:solidFill>
                  <a:srgbClr val="000000"/>
                </a:solidFill>
                <a:latin typeface="微软雅黑" panose="020B0503020204020204" charset="-122"/>
                <a:ea typeface="微软雅黑" panose="020B0503020204020204" charset="-122"/>
              </a:rPr>
              <a:t>：</a:t>
            </a:r>
            <a:endParaRPr lang="en-US" dirty="0"/>
          </a:p>
        </p:txBody>
      </p:sp>
      <p:pic>
        <p:nvPicPr>
          <p:cNvPr id="8" name="Picture 7"/>
          <p:cNvPicPr>
            <a:picLocks noChangeAspect="1"/>
          </p:cNvPicPr>
          <p:nvPr/>
        </p:nvPicPr>
        <p:blipFill>
          <a:blip r:embed="rId4"/>
          <a:stretch>
            <a:fillRect/>
          </a:stretch>
        </p:blipFill>
        <p:spPr>
          <a:xfrm>
            <a:off x="5087366" y="3639566"/>
            <a:ext cx="743136" cy="360952"/>
          </a:xfrm>
          <a:prstGeom prst="rect">
            <a:avLst/>
          </a:prstGeom>
        </p:spPr>
      </p:pic>
    </p:spTree>
  </p:cSld>
  <p:clrMapOvr>
    <a:masterClrMapping/>
  </p:clrMapOvr>
  <p:transition spd="med">
    <p:cover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TOOY8]O717SXI3M1CLOC[Z4"/>
          <p:cNvPicPr>
            <a:picLocks noChangeAspect="1" noChangeArrowheads="1"/>
          </p:cNvPicPr>
          <p:nvPr/>
        </p:nvPicPr>
        <p:blipFill rotWithShape="1">
          <a:blip r:embed="rId2">
            <a:extLst>
              <a:ext uri="{28A0092B-C50C-407E-A947-70E740481C1C}">
                <a14:useLocalDpi xmlns:a14="http://schemas.microsoft.com/office/drawing/2010/main" val="0"/>
              </a:ext>
            </a:extLst>
          </a:blip>
          <a:srcRect r="8189"/>
          <a:stretch>
            <a:fillRect/>
          </a:stretch>
        </p:blipFill>
        <p:spPr bwMode="auto">
          <a:xfrm>
            <a:off x="7915702" y="157895"/>
            <a:ext cx="4105768" cy="2943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8F[CRZSLHQIZPWN$(~WHQ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7114" y="2684070"/>
            <a:ext cx="3574997" cy="1286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4" name="直接连接符 23"/>
          <p:cNvCxnSpPr/>
          <p:nvPr/>
        </p:nvCxnSpPr>
        <p:spPr>
          <a:xfrm>
            <a:off x="651228" y="789605"/>
            <a:ext cx="10254545" cy="0"/>
          </a:xfrm>
          <a:prstGeom prst="line">
            <a:avLst/>
          </a:prstGeom>
          <a:noFill/>
          <a:ln w="12700" cap="flat" cmpd="sng" algn="ctr">
            <a:solidFill>
              <a:sysClr val="windowText" lastClr="000000"/>
            </a:solidFill>
            <a:prstDash val="dash"/>
          </a:ln>
          <a:effectLst/>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17584" y="306898"/>
            <a:ext cx="347288" cy="347288"/>
          </a:xfrm>
          <a:prstGeom prst="ellipse">
            <a:avLst/>
          </a:prstGeom>
          <a:solidFill>
            <a:srgbClr val="1A3F6C"/>
          </a:solidFill>
          <a:ln w="25400" cap="flat" cmpd="sng" algn="ctr">
            <a:noFill/>
            <a:prstDash val="solid"/>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26" name="TextBox 25"/>
          <p:cNvSpPr txBox="1"/>
          <p:nvPr/>
        </p:nvSpPr>
        <p:spPr>
          <a:xfrm>
            <a:off x="1148821" y="261572"/>
            <a:ext cx="6397905" cy="481670"/>
          </a:xfrm>
          <a:prstGeom prst="rect">
            <a:avLst/>
          </a:prstGeom>
          <a:noFill/>
        </p:spPr>
        <p:txBody>
          <a:bodyPr wrap="none" rtlCol="0">
            <a:spAutoFit/>
          </a:bodyPr>
          <a:lstStyle/>
          <a:p>
            <a:r>
              <a:rPr lang="zh-CN" altLang="en-US" sz="2530" spc="300" dirty="0">
                <a:latin typeface="方正兰亭细黑_GBK" pitchFamily="2" charset="-122"/>
                <a:ea typeface="方正兰亭细黑_GBK" pitchFamily="2" charset="-122"/>
              </a:rPr>
              <a:t>原理准备</a:t>
            </a:r>
            <a:r>
              <a:rPr lang="en-US" altLang="zh-CN" sz="2530" spc="300" dirty="0">
                <a:latin typeface="方正兰亭细黑_GBK" pitchFamily="2" charset="-122"/>
                <a:ea typeface="方正兰亭细黑_GBK" pitchFamily="2" charset="-122"/>
              </a:rPr>
              <a:t>——</a:t>
            </a:r>
            <a:r>
              <a:rPr lang="zh-CN" altLang="en-US" sz="2530" spc="300" dirty="0">
                <a:latin typeface="方正兰亭细黑_GBK" pitchFamily="2" charset="-122"/>
                <a:ea typeface="方正兰亭细黑_GBK" pitchFamily="2" charset="-122"/>
              </a:rPr>
              <a:t>神经元的设计与正向传递</a:t>
            </a:r>
          </a:p>
        </p:txBody>
      </p:sp>
      <p:sp>
        <p:nvSpPr>
          <p:cNvPr id="4" name="椭圆 3"/>
          <p:cNvSpPr/>
          <p:nvPr/>
        </p:nvSpPr>
        <p:spPr>
          <a:xfrm>
            <a:off x="2578100" y="1917700"/>
            <a:ext cx="2667000" cy="2667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5"/>
          <p:cNvCxnSpPr/>
          <p:nvPr/>
        </p:nvCxnSpPr>
        <p:spPr>
          <a:xfrm>
            <a:off x="596900" y="1498600"/>
            <a:ext cx="2133600" cy="121920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9" name="直接箭头连接符 8"/>
          <p:cNvCxnSpPr/>
          <p:nvPr/>
        </p:nvCxnSpPr>
        <p:spPr>
          <a:xfrm>
            <a:off x="368300" y="3479800"/>
            <a:ext cx="2209800"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20" name="直接箭头连接符 19"/>
          <p:cNvCxnSpPr>
            <a:endCxn id="4" idx="3"/>
          </p:cNvCxnSpPr>
          <p:nvPr/>
        </p:nvCxnSpPr>
        <p:spPr>
          <a:xfrm flipV="1">
            <a:off x="368300" y="4194127"/>
            <a:ext cx="2600373" cy="1114473"/>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3" name="椭圆 22"/>
          <p:cNvSpPr/>
          <p:nvPr/>
        </p:nvSpPr>
        <p:spPr>
          <a:xfrm>
            <a:off x="7226300" y="965200"/>
            <a:ext cx="1066800" cy="10667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7227047" y="2794000"/>
            <a:ext cx="1066800" cy="1066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7226300" y="4699000"/>
            <a:ext cx="1066800" cy="1066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箭头连接符 30"/>
          <p:cNvCxnSpPr>
            <a:endCxn id="23" idx="2"/>
          </p:cNvCxnSpPr>
          <p:nvPr/>
        </p:nvCxnSpPr>
        <p:spPr>
          <a:xfrm flipV="1">
            <a:off x="5168900" y="1498600"/>
            <a:ext cx="2057400" cy="12192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直接箭头连接符 34"/>
          <p:cNvCxnSpPr>
            <a:stCxn id="4" idx="6"/>
          </p:cNvCxnSpPr>
          <p:nvPr/>
        </p:nvCxnSpPr>
        <p:spPr>
          <a:xfrm>
            <a:off x="5245100" y="3251200"/>
            <a:ext cx="198120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7" name="直接箭头连接符 36"/>
          <p:cNvCxnSpPr>
            <a:stCxn id="4" idx="5"/>
            <a:endCxn id="29" idx="2"/>
          </p:cNvCxnSpPr>
          <p:nvPr/>
        </p:nvCxnSpPr>
        <p:spPr>
          <a:xfrm>
            <a:off x="4854527" y="4194127"/>
            <a:ext cx="2371773" cy="1038273"/>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38" name="文本框 37"/>
          <p:cNvSpPr txBox="1"/>
          <p:nvPr/>
        </p:nvSpPr>
        <p:spPr>
          <a:xfrm>
            <a:off x="1164872" y="1346200"/>
            <a:ext cx="1032655" cy="369332"/>
          </a:xfrm>
          <a:prstGeom prst="rect">
            <a:avLst/>
          </a:prstGeom>
          <a:noFill/>
        </p:spPr>
        <p:txBody>
          <a:bodyPr wrap="none" rtlCol="0">
            <a:spAutoFit/>
          </a:bodyPr>
          <a:lstStyle/>
          <a:p>
            <a:r>
              <a:rPr lang="en-US" altLang="zh-CN" dirty="0"/>
              <a:t>Input_X1</a:t>
            </a:r>
            <a:endParaRPr lang="zh-CN" altLang="en-US" dirty="0"/>
          </a:p>
        </p:txBody>
      </p:sp>
      <p:sp>
        <p:nvSpPr>
          <p:cNvPr id="39" name="文本框 38"/>
          <p:cNvSpPr txBox="1"/>
          <p:nvPr/>
        </p:nvSpPr>
        <p:spPr>
          <a:xfrm>
            <a:off x="1160064" y="3024094"/>
            <a:ext cx="1037463" cy="369332"/>
          </a:xfrm>
          <a:prstGeom prst="rect">
            <a:avLst/>
          </a:prstGeom>
          <a:noFill/>
        </p:spPr>
        <p:txBody>
          <a:bodyPr wrap="none" rtlCol="0">
            <a:spAutoFit/>
          </a:bodyPr>
          <a:lstStyle/>
          <a:p>
            <a:r>
              <a:rPr lang="en-US" altLang="zh-CN" dirty="0"/>
              <a:t>Input_X2</a:t>
            </a:r>
            <a:endParaRPr lang="zh-CN" altLang="en-US" dirty="0"/>
          </a:p>
        </p:txBody>
      </p:sp>
      <p:sp>
        <p:nvSpPr>
          <p:cNvPr id="40" name="文本框 39"/>
          <p:cNvSpPr txBox="1"/>
          <p:nvPr/>
        </p:nvSpPr>
        <p:spPr>
          <a:xfrm>
            <a:off x="1160063" y="4971534"/>
            <a:ext cx="1037463" cy="369332"/>
          </a:xfrm>
          <a:prstGeom prst="rect">
            <a:avLst/>
          </a:prstGeom>
          <a:noFill/>
        </p:spPr>
        <p:txBody>
          <a:bodyPr wrap="none" rtlCol="0">
            <a:spAutoFit/>
          </a:bodyPr>
          <a:lstStyle/>
          <a:p>
            <a:r>
              <a:rPr lang="en-US" altLang="zh-CN" dirty="0"/>
              <a:t>Input_X3</a:t>
            </a:r>
            <a:endParaRPr lang="zh-CN" altLang="en-US" dirty="0"/>
          </a:p>
        </p:txBody>
      </p:sp>
      <mc:AlternateContent xmlns:mc="http://schemas.openxmlformats.org/markup-compatibility/2006" xmlns:a14="http://schemas.microsoft.com/office/drawing/2010/main">
        <mc:Choice Requires="a14">
          <p:sp>
            <p:nvSpPr>
              <p:cNvPr id="41" name="文本框 40"/>
              <p:cNvSpPr txBox="1"/>
              <p:nvPr/>
            </p:nvSpPr>
            <p:spPr>
              <a:xfrm>
                <a:off x="2249074" y="939063"/>
                <a:ext cx="4855456" cy="370358"/>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神经元信息收集</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nary>
                      <m:naryPr>
                        <m:chr m:val="∑"/>
                        <m:subHide m:val="on"/>
                        <m:supHide m:val="on"/>
                        <m:ctrlPr>
                          <a:rPr lang="en-US" altLang="zh-CN" i="1" smtClean="0">
                            <a:latin typeface="Cambria Math" panose="02040503050406030204" pitchFamily="18" charset="0"/>
                            <a:ea typeface="微软雅黑" panose="020B0503020204020204" pitchFamily="34" charset="-122"/>
                          </a:rPr>
                        </m:ctrlPr>
                      </m:naryPr>
                      <m:sub/>
                      <m:sup/>
                      <m:e>
                        <m:r>
                          <a:rPr lang="en-US" altLang="zh-CN" b="0" i="1" smtClean="0">
                            <a:latin typeface="Cambria Math" panose="02040503050406030204" pitchFamily="18" charset="0"/>
                            <a:ea typeface="微软雅黑" panose="020B0503020204020204" pitchFamily="34" charset="-122"/>
                          </a:rPr>
                          <m:t>𝑋</m:t>
                        </m:r>
                        <m:r>
                          <a:rPr lang="en-US" altLang="zh-CN" b="0" i="1" smtClean="0">
                            <a:latin typeface="Cambria Math" panose="02040503050406030204" pitchFamily="18" charset="0"/>
                            <a:ea typeface="微软雅黑" panose="020B0503020204020204" pitchFamily="34" charset="-122"/>
                          </a:rPr>
                          <m:t>_</m:t>
                        </m:r>
                        <m:r>
                          <a:rPr lang="en-US" altLang="zh-CN" b="0" i="1" smtClean="0">
                            <a:latin typeface="Cambria Math" panose="02040503050406030204" pitchFamily="18" charset="0"/>
                            <a:ea typeface="微软雅黑" panose="020B0503020204020204" pitchFamily="34" charset="-122"/>
                          </a:rPr>
                          <m:t>𝑖𝑛𝑝𝑢𝑡</m:t>
                        </m:r>
                      </m:e>
                    </m:nary>
                    <m:r>
                      <a:rPr lang="en-US" altLang="zh-CN" b="0" i="1" smtClean="0">
                        <a:latin typeface="Cambria Math" panose="02040503050406030204" pitchFamily="18" charset="0"/>
                        <a:ea typeface="微软雅黑" panose="020B0503020204020204" pitchFamily="34" charset="-122"/>
                      </a:rPr>
                      <m:t>=</m:t>
                    </m:r>
                    <m:nary>
                      <m:naryPr>
                        <m:chr m:val="∑"/>
                        <m:ctrlPr>
                          <a:rPr lang="en-US" altLang="zh-CN" i="1" smtClean="0">
                            <a:latin typeface="Cambria Math" panose="02040503050406030204" pitchFamily="18" charset="0"/>
                            <a:ea typeface="微软雅黑" panose="020B0503020204020204" pitchFamily="34" charset="-122"/>
                          </a:rPr>
                        </m:ctrlPr>
                      </m:naryPr>
                      <m:sub>
                        <m:r>
                          <m:rPr>
                            <m:brk m:alnAt="23"/>
                          </m:rPr>
                          <a:rPr lang="en-US" altLang="zh-CN" b="0" i="1" smtClean="0">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=1</m:t>
                        </m:r>
                      </m:sub>
                      <m:sup>
                        <m:r>
                          <a:rPr lang="en-US" altLang="zh-CN" b="0" i="1" smtClean="0">
                            <a:latin typeface="Cambria Math" panose="02040503050406030204" pitchFamily="18" charset="0"/>
                            <a:ea typeface="微软雅黑" panose="020B0503020204020204" pitchFamily="34" charset="-122"/>
                          </a:rPr>
                          <m:t>𝑛</m:t>
                        </m:r>
                      </m:sup>
                      <m:e>
                        <m:r>
                          <a:rPr lang="en-US" altLang="zh-CN" b="0" i="1" smtClean="0">
                            <a:latin typeface="Cambria Math" panose="02040503050406030204" pitchFamily="18" charset="0"/>
                            <a:ea typeface="微软雅黑" panose="020B0503020204020204" pitchFamily="34" charset="-122"/>
                          </a:rPr>
                          <m:t>𝐼𝑛𝑝𝑢𝑡</m:t>
                        </m:r>
                        <m:r>
                          <a:rPr lang="en-US" altLang="zh-CN" b="0" i="1" smtClean="0">
                            <a:latin typeface="Cambria Math" panose="02040503050406030204" pitchFamily="18" charset="0"/>
                            <a:ea typeface="微软雅黑" panose="020B0503020204020204" pitchFamily="34" charset="-122"/>
                          </a:rPr>
                          <m:t>_</m:t>
                        </m:r>
                        <m:r>
                          <a:rPr lang="en-US" altLang="zh-CN" b="0" i="1" smtClean="0">
                            <a:latin typeface="Cambria Math" panose="02040503050406030204" pitchFamily="18" charset="0"/>
                            <a:ea typeface="微软雅黑" panose="020B0503020204020204" pitchFamily="34" charset="-122"/>
                          </a:rPr>
                          <m:t>𝑋𝑖</m:t>
                        </m:r>
                      </m:e>
                    </m:nary>
                  </m:oMath>
                </a14:m>
                <a:endParaRPr lang="zh-CN" altLang="en-US" dirty="0">
                  <a:latin typeface="微软雅黑" panose="020B0503020204020204" pitchFamily="34" charset="-122"/>
                  <a:ea typeface="微软雅黑" panose="020B0503020204020204" pitchFamily="34" charset="-122"/>
                </a:endParaRPr>
              </a:p>
            </p:txBody>
          </p:sp>
        </mc:Choice>
        <mc:Fallback xmlns="">
          <p:sp>
            <p:nvSpPr>
              <p:cNvPr id="41" name="文本框 40"/>
              <p:cNvSpPr txBox="1">
                <a:spLocks noRot="1" noChangeAspect="1" noMove="1" noResize="1" noEditPoints="1" noAdjustHandles="1" noChangeArrowheads="1" noChangeShapeType="1" noTextEdit="1"/>
              </p:cNvSpPr>
              <p:nvPr/>
            </p:nvSpPr>
            <p:spPr>
              <a:xfrm>
                <a:off x="2249074" y="939063"/>
                <a:ext cx="4855456" cy="370358"/>
              </a:xfrm>
              <a:prstGeom prst="rect">
                <a:avLst/>
              </a:prstGeom>
              <a:blipFill rotWithShape="1">
                <a:blip r:embed="rId4"/>
                <a:stretch>
                  <a:fillRect l="-1131" t="-118033" b="-185246"/>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2" name="矩形 41"/>
              <p:cNvSpPr/>
              <p:nvPr/>
            </p:nvSpPr>
            <p:spPr>
              <a:xfrm>
                <a:off x="2237114" y="5375052"/>
                <a:ext cx="4633191" cy="390748"/>
              </a:xfrm>
              <a:prstGeom prst="rect">
                <a:avLst/>
              </a:prstGeom>
            </p:spPr>
            <p:txBody>
              <a:bodyPr wrap="none">
                <a:spAutoFit/>
              </a:bodyPr>
              <a:lstStyle/>
              <a:p>
                <a:r>
                  <a:rPr lang="zh-CN" altLang="en-US" dirty="0">
                    <a:solidFill>
                      <a:prstClr val="black"/>
                    </a:solidFill>
                    <a:latin typeface="微软雅黑" panose="020B0503020204020204" pitchFamily="34" charset="-122"/>
                    <a:ea typeface="微软雅黑" panose="020B0503020204020204" pitchFamily="34" charset="-122"/>
                  </a:rPr>
                  <a:t>信息激活：</a:t>
                </a:r>
                <a14:m>
                  <m:oMath xmlns:m="http://schemas.openxmlformats.org/officeDocument/2006/math">
                    <m:nary>
                      <m:naryPr>
                        <m:chr m:val="∑"/>
                        <m:subHide m:val="on"/>
                        <m:supHide m:val="on"/>
                        <m:ctrlPr>
                          <a:rPr lang="en-US" altLang="zh-CN" i="1" smtClean="0">
                            <a:solidFill>
                              <a:prstClr val="black"/>
                            </a:solidFill>
                            <a:latin typeface="Cambria Math" panose="02040503050406030204" pitchFamily="18" charset="0"/>
                            <a:ea typeface="微软雅黑" panose="020B0503020204020204" pitchFamily="34" charset="-122"/>
                          </a:rPr>
                        </m:ctrlPr>
                      </m:naryPr>
                      <m:sub/>
                      <m:sup/>
                      <m:e>
                        <m:sSub>
                          <m:sSubPr>
                            <m:ctrlPr>
                              <a:rPr lang="en-US" altLang="zh-CN" b="0" i="1" smtClean="0">
                                <a:solidFill>
                                  <a:prstClr val="black"/>
                                </a:solidFill>
                                <a:latin typeface="Cambria Math" panose="02040503050406030204" pitchFamily="18" charset="0"/>
                                <a:ea typeface="微软雅黑" panose="020B0503020204020204" pitchFamily="34" charset="-122"/>
                              </a:rPr>
                            </m:ctrlPr>
                          </m:sSubPr>
                          <m:e>
                            <m:r>
                              <a:rPr lang="en-US" altLang="zh-CN" b="0" i="1" smtClean="0">
                                <a:solidFill>
                                  <a:prstClr val="black"/>
                                </a:solidFill>
                                <a:latin typeface="Cambria Math" panose="02040503050406030204" pitchFamily="18" charset="0"/>
                                <a:ea typeface="微软雅黑" panose="020B0503020204020204" pitchFamily="34" charset="-122"/>
                              </a:rPr>
                              <m:t>𝑋</m:t>
                            </m:r>
                          </m:e>
                          <m:sub>
                            <m:r>
                              <a:rPr lang="en-US" altLang="zh-CN" b="0" i="1" smtClean="0">
                                <a:solidFill>
                                  <a:prstClr val="black"/>
                                </a:solidFill>
                                <a:latin typeface="Cambria Math" panose="02040503050406030204" pitchFamily="18" charset="0"/>
                                <a:ea typeface="微软雅黑" panose="020B0503020204020204" pitchFamily="34" charset="-122"/>
                              </a:rPr>
                              <m:t>𝑜𝑢𝑡𝑝𝑢𝑡</m:t>
                            </m:r>
                          </m:sub>
                        </m:sSub>
                        <m:r>
                          <a:rPr lang="en-US" altLang="zh-CN" b="0" i="1" smtClean="0">
                            <a:solidFill>
                              <a:prstClr val="black"/>
                            </a:solidFill>
                            <a:latin typeface="Cambria Math" panose="02040503050406030204" pitchFamily="18" charset="0"/>
                            <a:ea typeface="微软雅黑" panose="020B0503020204020204" pitchFamily="34" charset="-122"/>
                          </a:rPr>
                          <m:t>=</m:t>
                        </m:r>
                        <m:r>
                          <a:rPr lang="en-US" altLang="zh-CN" b="0" i="1" smtClean="0">
                            <a:solidFill>
                              <a:prstClr val="black"/>
                            </a:solidFill>
                            <a:latin typeface="Cambria Math" panose="02040503050406030204" pitchFamily="18" charset="0"/>
                            <a:ea typeface="微软雅黑" panose="020B0503020204020204" pitchFamily="34" charset="-122"/>
                          </a:rPr>
                          <m:t>𝑆𝑖𝑔𝑚𝑜𝑖𝑑</m:t>
                        </m:r>
                        <m:r>
                          <a:rPr lang="en-US" altLang="zh-CN" b="0" i="1" smtClean="0">
                            <a:solidFill>
                              <a:prstClr val="black"/>
                            </a:solidFill>
                            <a:latin typeface="Cambria Math" panose="02040503050406030204" pitchFamily="18" charset="0"/>
                            <a:ea typeface="微软雅黑" panose="020B0503020204020204" pitchFamily="34" charset="-122"/>
                          </a:rPr>
                          <m:t>(</m:t>
                        </m:r>
                        <m:nary>
                          <m:naryPr>
                            <m:chr m:val="∑"/>
                            <m:subHide m:val="on"/>
                            <m:supHide m:val="on"/>
                            <m:ctrlPr>
                              <a:rPr lang="en-US" altLang="zh-CN" b="0" i="1" smtClean="0">
                                <a:solidFill>
                                  <a:prstClr val="black"/>
                                </a:solidFill>
                                <a:latin typeface="Cambria Math" panose="02040503050406030204" pitchFamily="18" charset="0"/>
                                <a:ea typeface="微软雅黑" panose="020B0503020204020204" pitchFamily="34" charset="-122"/>
                              </a:rPr>
                            </m:ctrlPr>
                          </m:naryPr>
                          <m:sub/>
                          <m:sup/>
                          <m:e>
                            <m:r>
                              <a:rPr lang="en-US" altLang="zh-CN" b="0" i="1" smtClean="0">
                                <a:solidFill>
                                  <a:prstClr val="black"/>
                                </a:solidFill>
                                <a:latin typeface="Cambria Math" panose="02040503050406030204" pitchFamily="18" charset="0"/>
                                <a:ea typeface="微软雅黑" panose="020B0503020204020204" pitchFamily="34" charset="-122"/>
                              </a:rPr>
                              <m:t>𝑋</m:t>
                            </m:r>
                            <m:r>
                              <a:rPr lang="en-US" altLang="zh-CN" b="0" i="1" smtClean="0">
                                <a:solidFill>
                                  <a:prstClr val="black"/>
                                </a:solidFill>
                                <a:latin typeface="Cambria Math" panose="02040503050406030204" pitchFamily="18" charset="0"/>
                                <a:ea typeface="微软雅黑" panose="020B0503020204020204" pitchFamily="34" charset="-122"/>
                              </a:rPr>
                              <m:t>_</m:t>
                            </m:r>
                            <m:r>
                              <a:rPr lang="en-US" altLang="zh-CN" b="0" i="1" smtClean="0">
                                <a:solidFill>
                                  <a:prstClr val="black"/>
                                </a:solidFill>
                                <a:latin typeface="Cambria Math" panose="02040503050406030204" pitchFamily="18" charset="0"/>
                                <a:ea typeface="微软雅黑" panose="020B0503020204020204" pitchFamily="34" charset="-122"/>
                              </a:rPr>
                              <m:t>𝑖𝑛𝑝𝑢𝑡</m:t>
                            </m:r>
                            <m:r>
                              <a:rPr lang="en-US" altLang="zh-CN" b="0" i="1" smtClean="0">
                                <a:solidFill>
                                  <a:prstClr val="black"/>
                                </a:solidFill>
                                <a:latin typeface="Cambria Math" panose="02040503050406030204" pitchFamily="18" charset="0"/>
                                <a:ea typeface="微软雅黑" panose="020B0503020204020204" pitchFamily="34" charset="-122"/>
                              </a:rPr>
                              <m:t>)</m:t>
                            </m:r>
                          </m:e>
                        </m:nary>
                      </m:e>
                    </m:nary>
                  </m:oMath>
                </a14:m>
                <a:endParaRPr lang="zh-CN" altLang="en-US" dirty="0"/>
              </a:p>
            </p:txBody>
          </p:sp>
        </mc:Choice>
        <mc:Fallback xmlns="">
          <p:sp>
            <p:nvSpPr>
              <p:cNvPr id="42" name="矩形 41"/>
              <p:cNvSpPr>
                <a:spLocks noRot="1" noChangeAspect="1" noMove="1" noResize="1" noEditPoints="1" noAdjustHandles="1" noChangeArrowheads="1" noChangeShapeType="1" noTextEdit="1"/>
              </p:cNvSpPr>
              <p:nvPr/>
            </p:nvSpPr>
            <p:spPr>
              <a:xfrm>
                <a:off x="2237114" y="5375052"/>
                <a:ext cx="4633191" cy="390748"/>
              </a:xfrm>
              <a:prstGeom prst="rect">
                <a:avLst/>
              </a:prstGeom>
              <a:blipFill rotWithShape="1">
                <a:blip r:embed="rId5"/>
                <a:stretch>
                  <a:fillRect l="-1184" t="-112500" b="-171875"/>
                </a:stretch>
              </a:blipFill>
            </p:spPr>
            <p:txBody>
              <a:bodyPr/>
              <a:lstStyle/>
              <a:p>
                <a:r>
                  <a:rPr lang="zh-CN" altLang="en-US">
                    <a:noFill/>
                  </a:rPr>
                  <a:t> </a:t>
                </a:r>
                <a:endParaRPr lang="zh-CN" altLang="en-US">
                  <a:noFill/>
                </a:endParaRPr>
              </a:p>
            </p:txBody>
          </p:sp>
        </mc:Fallback>
      </mc:AlternateContent>
      <p:sp>
        <p:nvSpPr>
          <p:cNvPr id="43" name="文本框 42"/>
          <p:cNvSpPr txBox="1"/>
          <p:nvPr/>
        </p:nvSpPr>
        <p:spPr>
          <a:xfrm>
            <a:off x="5906065" y="1687524"/>
            <a:ext cx="559769" cy="369332"/>
          </a:xfrm>
          <a:prstGeom prst="rect">
            <a:avLst/>
          </a:prstGeom>
          <a:noFill/>
        </p:spPr>
        <p:txBody>
          <a:bodyPr wrap="none" rtlCol="0">
            <a:spAutoFit/>
          </a:bodyPr>
          <a:lstStyle/>
          <a:p>
            <a:r>
              <a:rPr lang="en-US" altLang="zh-CN" dirty="0"/>
              <a:t>Wi1</a:t>
            </a:r>
            <a:endParaRPr lang="zh-CN" altLang="en-US" dirty="0"/>
          </a:p>
        </p:txBody>
      </p:sp>
      <p:sp>
        <p:nvSpPr>
          <p:cNvPr id="44" name="文本框 43"/>
          <p:cNvSpPr txBox="1"/>
          <p:nvPr/>
        </p:nvSpPr>
        <p:spPr>
          <a:xfrm>
            <a:off x="5906064" y="2916500"/>
            <a:ext cx="559769" cy="369332"/>
          </a:xfrm>
          <a:prstGeom prst="rect">
            <a:avLst/>
          </a:prstGeom>
          <a:noFill/>
        </p:spPr>
        <p:txBody>
          <a:bodyPr wrap="none" rtlCol="0">
            <a:spAutoFit/>
          </a:bodyPr>
          <a:lstStyle/>
          <a:p>
            <a:r>
              <a:rPr lang="en-US" altLang="zh-CN" dirty="0"/>
              <a:t>Wi2</a:t>
            </a:r>
            <a:endParaRPr lang="zh-CN" altLang="en-US" dirty="0"/>
          </a:p>
        </p:txBody>
      </p:sp>
      <p:sp>
        <p:nvSpPr>
          <p:cNvPr id="45" name="文本框 44"/>
          <p:cNvSpPr txBox="1"/>
          <p:nvPr/>
        </p:nvSpPr>
        <p:spPr>
          <a:xfrm>
            <a:off x="5906063" y="4337278"/>
            <a:ext cx="497252" cy="369332"/>
          </a:xfrm>
          <a:prstGeom prst="rect">
            <a:avLst/>
          </a:prstGeom>
          <a:noFill/>
        </p:spPr>
        <p:txBody>
          <a:bodyPr wrap="none" rtlCol="0">
            <a:spAutoFit/>
          </a:bodyPr>
          <a:lstStyle/>
          <a:p>
            <a:r>
              <a:rPr lang="en-US" altLang="zh-CN" dirty="0"/>
              <a:t>Wij</a:t>
            </a:r>
            <a:endParaRPr lang="zh-CN" altLang="en-US" dirty="0"/>
          </a:p>
        </p:txBody>
      </p:sp>
      <mc:AlternateContent xmlns:mc="http://schemas.openxmlformats.org/markup-compatibility/2006" xmlns:a14="http://schemas.microsoft.com/office/drawing/2010/main">
        <mc:Choice Requires="a14">
          <p:sp>
            <p:nvSpPr>
              <p:cNvPr id="46" name="文本框 45"/>
              <p:cNvSpPr txBox="1"/>
              <p:nvPr/>
            </p:nvSpPr>
            <p:spPr>
              <a:xfrm>
                <a:off x="8304250" y="5322047"/>
                <a:ext cx="3252750" cy="390748"/>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对应输入</a:t>
                </a:r>
                <a:r>
                  <a:rPr lang="en-US" altLang="zh-CN" dirty="0">
                    <a:latin typeface="微软雅黑" panose="020B0503020204020204" pitchFamily="34" charset="-122"/>
                    <a:ea typeface="微软雅黑" panose="020B0503020204020204" pitchFamily="34" charset="-122"/>
                  </a:rPr>
                  <a:t>:</a:t>
                </a:r>
                <a14:m>
                  <m:oMath xmlns:m="http://schemas.openxmlformats.org/officeDocument/2006/math">
                    <m:nary>
                      <m:naryPr>
                        <m:chr m:val="∑"/>
                        <m:ctrlPr>
                          <a:rPr lang="en-US" altLang="zh-CN" i="1" smtClean="0">
                            <a:latin typeface="Cambria Math" panose="02040503050406030204" pitchFamily="18" charset="0"/>
                            <a:ea typeface="微软雅黑" panose="020B0503020204020204" pitchFamily="34" charset="-122"/>
                          </a:rPr>
                        </m:ctrlPr>
                      </m:naryPr>
                      <m:sub>
                        <m:r>
                          <m:rPr>
                            <m:brk m:alnAt="23"/>
                          </m:rPr>
                          <a:rPr lang="en-US" altLang="zh-CN" b="0" i="1" smtClean="0">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=1</m:t>
                        </m:r>
                      </m:sub>
                      <m:sup>
                        <m:r>
                          <a:rPr lang="en-US" altLang="zh-CN" b="0" i="1" smtClean="0">
                            <a:latin typeface="Cambria Math" panose="02040503050406030204" pitchFamily="18" charset="0"/>
                            <a:ea typeface="微软雅黑" panose="020B0503020204020204" pitchFamily="34" charset="-122"/>
                          </a:rPr>
                          <m:t>𝑛</m:t>
                        </m:r>
                      </m:sup>
                      <m:e>
                        <m:r>
                          <m:rPr>
                            <m:nor/>
                          </m:rPr>
                          <a:rPr lang="en-US" altLang="zh-CN" dirty="0">
                            <a:latin typeface="微软雅黑" panose="020B0503020204020204" pitchFamily="34" charset="-122"/>
                            <a:ea typeface="微软雅黑" panose="020B0503020204020204" pitchFamily="34" charset="-122"/>
                          </a:rPr>
                          <m:t>Wij</m:t>
                        </m:r>
                        <m:r>
                          <m:rPr>
                            <m:nor/>
                          </m:rPr>
                          <a:rPr lang="en-US" altLang="zh-CN" dirty="0">
                            <a:latin typeface="微软雅黑" panose="020B0503020204020204" pitchFamily="34" charset="-122"/>
                            <a:ea typeface="微软雅黑" panose="020B0503020204020204" pitchFamily="34" charset="-122"/>
                          </a:rPr>
                          <m:t>∗</m:t>
                        </m:r>
                        <m:nary>
                          <m:naryPr>
                            <m:chr m:val="∑"/>
                            <m:subHide m:val="on"/>
                            <m:supHide m:val="on"/>
                            <m:ctrlPr>
                              <a:rPr lang="en-US" altLang="zh-CN" i="1">
                                <a:latin typeface="Cambria Math" panose="02040503050406030204" pitchFamily="18" charset="0"/>
                                <a:ea typeface="微软雅黑" panose="020B0503020204020204" pitchFamily="34" charset="-122"/>
                              </a:rPr>
                            </m:ctrlPr>
                          </m:naryPr>
                          <m:sub/>
                          <m:sup/>
                          <m:e>
                            <m:sSub>
                              <m:sSubPr>
                                <m:ctrlPr>
                                  <a:rPr lang="en-US" altLang="zh-CN" i="1">
                                    <a:solidFill>
                                      <a:prstClr val="black"/>
                                    </a:solidFill>
                                    <a:latin typeface="Cambria Math" panose="02040503050406030204" pitchFamily="18" charset="0"/>
                                    <a:ea typeface="微软雅黑" panose="020B0503020204020204" pitchFamily="34" charset="-122"/>
                                  </a:rPr>
                                </m:ctrlPr>
                              </m:sSubPr>
                              <m:e>
                                <m:r>
                                  <a:rPr lang="en-US" altLang="zh-CN" i="1">
                                    <a:solidFill>
                                      <a:prstClr val="black"/>
                                    </a:solidFill>
                                    <a:latin typeface="Cambria Math" panose="02040503050406030204" pitchFamily="18" charset="0"/>
                                    <a:ea typeface="微软雅黑" panose="020B0503020204020204" pitchFamily="34" charset="-122"/>
                                  </a:rPr>
                                  <m:t>𝑋</m:t>
                                </m:r>
                                <m:r>
                                  <a:rPr lang="en-US" altLang="zh-CN" b="0" i="1" smtClean="0">
                                    <a:solidFill>
                                      <a:prstClr val="black"/>
                                    </a:solidFill>
                                    <a:latin typeface="Cambria Math" panose="02040503050406030204" pitchFamily="18" charset="0"/>
                                    <a:ea typeface="微软雅黑" panose="020B0503020204020204" pitchFamily="34" charset="-122"/>
                                  </a:rPr>
                                  <m:t>_</m:t>
                                </m:r>
                                <m:r>
                                  <a:rPr lang="en-US" altLang="zh-CN" b="0" i="1" smtClean="0">
                                    <a:solidFill>
                                      <a:prstClr val="black"/>
                                    </a:solidFill>
                                    <a:latin typeface="Cambria Math" panose="02040503050406030204" pitchFamily="18" charset="0"/>
                                    <a:ea typeface="微软雅黑" panose="020B0503020204020204" pitchFamily="34" charset="-122"/>
                                  </a:rPr>
                                  <m:t>𝑖</m:t>
                                </m:r>
                              </m:e>
                              <m:sub>
                                <m:r>
                                  <a:rPr lang="en-US" altLang="zh-CN" i="1">
                                    <a:solidFill>
                                      <a:prstClr val="black"/>
                                    </a:solidFill>
                                    <a:latin typeface="Cambria Math" panose="02040503050406030204" pitchFamily="18" charset="0"/>
                                    <a:ea typeface="微软雅黑" panose="020B0503020204020204" pitchFamily="34" charset="-122"/>
                                  </a:rPr>
                                  <m:t>𝑜𝑢𝑡𝑝𝑢𝑡</m:t>
                                </m:r>
                              </m:sub>
                            </m:sSub>
                          </m:e>
                        </m:nary>
                      </m:e>
                    </m:nary>
                  </m:oMath>
                </a14:m>
                <a:endParaRPr lang="en-US" altLang="zh-CN" dirty="0">
                  <a:latin typeface="微软雅黑" panose="020B0503020204020204" pitchFamily="34" charset="-122"/>
                  <a:ea typeface="微软雅黑" panose="020B0503020204020204" pitchFamily="34" charset="-122"/>
                </a:endParaRPr>
              </a:p>
            </p:txBody>
          </p:sp>
        </mc:Choice>
        <mc:Fallback xmlns="">
          <p:sp>
            <p:nvSpPr>
              <p:cNvPr id="46" name="文本框 45"/>
              <p:cNvSpPr txBox="1">
                <a:spLocks noRot="1" noChangeAspect="1" noMove="1" noResize="1" noEditPoints="1" noAdjustHandles="1" noChangeArrowheads="1" noChangeShapeType="1" noTextEdit="1"/>
              </p:cNvSpPr>
              <p:nvPr/>
            </p:nvSpPr>
            <p:spPr>
              <a:xfrm>
                <a:off x="8304250" y="5322047"/>
                <a:ext cx="3252750" cy="390748"/>
              </a:xfrm>
              <a:prstGeom prst="rect">
                <a:avLst/>
              </a:prstGeom>
              <a:blipFill rotWithShape="1">
                <a:blip r:embed="rId6"/>
                <a:stretch>
                  <a:fillRect l="-1498" t="-112500" b="-171875"/>
                </a:stretch>
              </a:blipFill>
            </p:spPr>
            <p:txBody>
              <a:bodyPr/>
              <a:lstStyle/>
              <a:p>
                <a:r>
                  <a:rPr lang="zh-CN" altLang="en-US">
                    <a:noFill/>
                  </a:rPr>
                  <a:t> </a:t>
                </a:r>
                <a:endParaRPr lang="zh-CN" altLang="en-US">
                  <a:noFill/>
                </a:endParaRPr>
              </a:p>
            </p:txBody>
          </p:sp>
        </mc:Fallback>
      </mc:AlternateContent>
      <p:sp>
        <p:nvSpPr>
          <p:cNvPr id="47" name="文本框 46"/>
          <p:cNvSpPr txBox="1"/>
          <p:nvPr/>
        </p:nvSpPr>
        <p:spPr>
          <a:xfrm>
            <a:off x="5983798" y="3528572"/>
            <a:ext cx="461665" cy="857478"/>
          </a:xfrm>
          <a:prstGeom prst="rect">
            <a:avLst/>
          </a:prstGeom>
          <a:noFill/>
        </p:spPr>
        <p:txBody>
          <a:bodyPr vert="eaVert" wrap="square" rtlCol="0">
            <a:spAutoFit/>
          </a:bodyPr>
          <a:lstStyle/>
          <a:p>
            <a:r>
              <a:rPr lang="en-US" altLang="zh-CN" dirty="0"/>
              <a:t>. . . . . .</a:t>
            </a:r>
            <a:endParaRPr lang="zh-CN" altLang="en-US" dirty="0"/>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horizontal)">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outVertical)">
                                      <p:cBhvr>
                                        <p:cTn id="12" dur="500"/>
                                        <p:tgtEl>
                                          <p:spTgt spid="6"/>
                                        </p:tgtEl>
                                      </p:cBhvr>
                                    </p:animEffect>
                                  </p:childTnLst>
                                </p:cTn>
                              </p:par>
                              <p:par>
                                <p:cTn id="13" presetID="16" presetClass="entr" presetSubtype="37"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outVertical)">
                                      <p:cBhvr>
                                        <p:cTn id="15" dur="500"/>
                                        <p:tgtEl>
                                          <p:spTgt spid="9"/>
                                        </p:tgtEl>
                                      </p:cBhvr>
                                    </p:animEffect>
                                  </p:childTnLst>
                                </p:cTn>
                              </p:par>
                              <p:par>
                                <p:cTn id="16" presetID="16" presetClass="entr" presetSubtype="37"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barn(outVertical)">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38">
                                            <p:txEl>
                                              <p:pRg st="0" end="0"/>
                                            </p:txEl>
                                          </p:spTgt>
                                        </p:tgtEl>
                                        <p:attrNameLst>
                                          <p:attrName>style.visibility</p:attrName>
                                        </p:attrNameLst>
                                      </p:cBhvr>
                                      <p:to>
                                        <p:strVal val="visible"/>
                                      </p:to>
                                    </p:set>
                                    <p:animEffect transition="in" filter="randombar(horizontal)">
                                      <p:cBhvr>
                                        <p:cTn id="23" dur="500"/>
                                        <p:tgtEl>
                                          <p:spTgt spid="38">
                                            <p:txEl>
                                              <p:pRg st="0" end="0"/>
                                            </p:txEl>
                                          </p:spTgt>
                                        </p:tgtEl>
                                      </p:cBhvr>
                                    </p:animEffect>
                                  </p:childTnLst>
                                </p:cTn>
                              </p:par>
                              <p:par>
                                <p:cTn id="24" presetID="14" presetClass="entr" presetSubtype="10" fill="hold" nodeType="withEffect">
                                  <p:stCondLst>
                                    <p:cond delay="0"/>
                                  </p:stCondLst>
                                  <p:childTnLst>
                                    <p:set>
                                      <p:cBhvr>
                                        <p:cTn id="25" dur="1" fill="hold">
                                          <p:stCondLst>
                                            <p:cond delay="0"/>
                                          </p:stCondLst>
                                        </p:cTn>
                                        <p:tgtEl>
                                          <p:spTgt spid="39">
                                            <p:txEl>
                                              <p:pRg st="0" end="0"/>
                                            </p:txEl>
                                          </p:spTgt>
                                        </p:tgtEl>
                                        <p:attrNameLst>
                                          <p:attrName>style.visibility</p:attrName>
                                        </p:attrNameLst>
                                      </p:cBhvr>
                                      <p:to>
                                        <p:strVal val="visible"/>
                                      </p:to>
                                    </p:set>
                                    <p:animEffect transition="in" filter="randombar(horizontal)">
                                      <p:cBhvr>
                                        <p:cTn id="26" dur="500"/>
                                        <p:tgtEl>
                                          <p:spTgt spid="39">
                                            <p:txEl>
                                              <p:pRg st="0" end="0"/>
                                            </p:txEl>
                                          </p:spTgt>
                                        </p:tgtEl>
                                      </p:cBhvr>
                                    </p:animEffect>
                                  </p:childTnLst>
                                </p:cTn>
                              </p:par>
                              <p:par>
                                <p:cTn id="27" presetID="14" presetClass="entr" presetSubtype="10" fill="hold" nodeType="withEffect">
                                  <p:stCondLst>
                                    <p:cond delay="0"/>
                                  </p:stCondLst>
                                  <p:childTnLst>
                                    <p:set>
                                      <p:cBhvr>
                                        <p:cTn id="28" dur="1" fill="hold">
                                          <p:stCondLst>
                                            <p:cond delay="0"/>
                                          </p:stCondLst>
                                        </p:cTn>
                                        <p:tgtEl>
                                          <p:spTgt spid="40">
                                            <p:txEl>
                                              <p:pRg st="0" end="0"/>
                                            </p:txEl>
                                          </p:spTgt>
                                        </p:tgtEl>
                                        <p:attrNameLst>
                                          <p:attrName>style.visibility</p:attrName>
                                        </p:attrNameLst>
                                      </p:cBhvr>
                                      <p:to>
                                        <p:strVal val="visible"/>
                                      </p:to>
                                    </p:set>
                                    <p:animEffect transition="in" filter="randombar(horizontal)">
                                      <p:cBhvr>
                                        <p:cTn id="29" dur="500"/>
                                        <p:tgtEl>
                                          <p:spTgt spid="4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37"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barn(outVertical)">
                                      <p:cBhvr>
                                        <p:cTn id="34" dur="500"/>
                                        <p:tgtEl>
                                          <p:spTgt spid="4"/>
                                        </p:tgtEl>
                                      </p:cBhvr>
                                    </p:animEffect>
                                  </p:childTnLst>
                                </p:cTn>
                              </p:par>
                              <p:par>
                                <p:cTn id="35" presetID="14" presetClass="entr" presetSubtype="10" fill="hold" nodeType="withEffect">
                                  <p:stCondLst>
                                    <p:cond delay="0"/>
                                  </p:stCondLst>
                                  <p:childTnLst>
                                    <p:set>
                                      <p:cBhvr>
                                        <p:cTn id="36" dur="1" fill="hold">
                                          <p:stCondLst>
                                            <p:cond delay="0"/>
                                          </p:stCondLst>
                                        </p:cTn>
                                        <p:tgtEl>
                                          <p:spTgt spid="1026"/>
                                        </p:tgtEl>
                                        <p:attrNameLst>
                                          <p:attrName>style.visibility</p:attrName>
                                        </p:attrNameLst>
                                      </p:cBhvr>
                                      <p:to>
                                        <p:strVal val="visible"/>
                                      </p:to>
                                    </p:set>
                                    <p:animEffect transition="in" filter="randombar(horizontal)">
                                      <p:cBhvr>
                                        <p:cTn id="37" dur="500"/>
                                        <p:tgtEl>
                                          <p:spTgt spid="1026"/>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37" fill="hold"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barn(outVertical)">
                                      <p:cBhvr>
                                        <p:cTn id="42" dur="500"/>
                                        <p:tgtEl>
                                          <p:spTgt spid="31"/>
                                        </p:tgtEl>
                                      </p:cBhvr>
                                    </p:animEffect>
                                  </p:childTnLst>
                                </p:cTn>
                              </p:par>
                              <p:par>
                                <p:cTn id="43" presetID="16" presetClass="entr" presetSubtype="37"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barn(outVertical)">
                                      <p:cBhvr>
                                        <p:cTn id="45" dur="500"/>
                                        <p:tgtEl>
                                          <p:spTgt spid="35"/>
                                        </p:tgtEl>
                                      </p:cBhvr>
                                    </p:animEffect>
                                  </p:childTnLst>
                                </p:cTn>
                              </p:par>
                              <p:par>
                                <p:cTn id="46" presetID="16" presetClass="entr" presetSubtype="37" fill="hold"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barn(outVertical)">
                                      <p:cBhvr>
                                        <p:cTn id="48" dur="500"/>
                                        <p:tgtEl>
                                          <p:spTgt spid="37"/>
                                        </p:tgtEl>
                                      </p:cBhvr>
                                    </p:animEffect>
                                  </p:childTnLst>
                                </p:cTn>
                              </p:par>
                              <p:par>
                                <p:cTn id="49" presetID="14" presetClass="entr" presetSubtype="10" fill="hold" nodeType="withEffect">
                                  <p:stCondLst>
                                    <p:cond delay="0"/>
                                  </p:stCondLst>
                                  <p:childTnLst>
                                    <p:set>
                                      <p:cBhvr>
                                        <p:cTn id="50" dur="1" fill="hold">
                                          <p:stCondLst>
                                            <p:cond delay="0"/>
                                          </p:stCondLst>
                                        </p:cTn>
                                        <p:tgtEl>
                                          <p:spTgt spid="43">
                                            <p:txEl>
                                              <p:pRg st="0" end="0"/>
                                            </p:txEl>
                                          </p:spTgt>
                                        </p:tgtEl>
                                        <p:attrNameLst>
                                          <p:attrName>style.visibility</p:attrName>
                                        </p:attrNameLst>
                                      </p:cBhvr>
                                      <p:to>
                                        <p:strVal val="visible"/>
                                      </p:to>
                                    </p:set>
                                    <p:animEffect transition="in" filter="randombar(horizontal)">
                                      <p:cBhvr>
                                        <p:cTn id="51" dur="500"/>
                                        <p:tgtEl>
                                          <p:spTgt spid="43">
                                            <p:txEl>
                                              <p:pRg st="0" end="0"/>
                                            </p:txEl>
                                          </p:spTgt>
                                        </p:tgtEl>
                                      </p:cBhvr>
                                    </p:animEffect>
                                  </p:childTnLst>
                                </p:cTn>
                              </p:par>
                              <p:par>
                                <p:cTn id="52" presetID="14" presetClass="entr" presetSubtype="10" fill="hold" nodeType="withEffect">
                                  <p:stCondLst>
                                    <p:cond delay="0"/>
                                  </p:stCondLst>
                                  <p:childTnLst>
                                    <p:set>
                                      <p:cBhvr>
                                        <p:cTn id="53" dur="1" fill="hold">
                                          <p:stCondLst>
                                            <p:cond delay="0"/>
                                          </p:stCondLst>
                                        </p:cTn>
                                        <p:tgtEl>
                                          <p:spTgt spid="44">
                                            <p:txEl>
                                              <p:pRg st="0" end="0"/>
                                            </p:txEl>
                                          </p:spTgt>
                                        </p:tgtEl>
                                        <p:attrNameLst>
                                          <p:attrName>style.visibility</p:attrName>
                                        </p:attrNameLst>
                                      </p:cBhvr>
                                      <p:to>
                                        <p:strVal val="visible"/>
                                      </p:to>
                                    </p:set>
                                    <p:animEffect transition="in" filter="randombar(horizontal)">
                                      <p:cBhvr>
                                        <p:cTn id="54" dur="500"/>
                                        <p:tgtEl>
                                          <p:spTgt spid="44">
                                            <p:txEl>
                                              <p:pRg st="0" end="0"/>
                                            </p:txEl>
                                          </p:spTgt>
                                        </p:tgtEl>
                                      </p:cBhvr>
                                    </p:animEffect>
                                  </p:childTnLst>
                                </p:cTn>
                              </p:par>
                              <p:par>
                                <p:cTn id="55" presetID="14" presetClass="entr" presetSubtype="10" fill="hold" nodeType="withEffect">
                                  <p:stCondLst>
                                    <p:cond delay="0"/>
                                  </p:stCondLst>
                                  <p:childTnLst>
                                    <p:set>
                                      <p:cBhvr>
                                        <p:cTn id="56" dur="1" fill="hold">
                                          <p:stCondLst>
                                            <p:cond delay="0"/>
                                          </p:stCondLst>
                                        </p:cTn>
                                        <p:tgtEl>
                                          <p:spTgt spid="45">
                                            <p:txEl>
                                              <p:pRg st="0" end="0"/>
                                            </p:txEl>
                                          </p:spTgt>
                                        </p:tgtEl>
                                        <p:attrNameLst>
                                          <p:attrName>style.visibility</p:attrName>
                                        </p:attrNameLst>
                                      </p:cBhvr>
                                      <p:to>
                                        <p:strVal val="visible"/>
                                      </p:to>
                                    </p:set>
                                    <p:animEffect transition="in" filter="randombar(horizontal)">
                                      <p:cBhvr>
                                        <p:cTn id="57" dur="500"/>
                                        <p:tgtEl>
                                          <p:spTgt spid="45">
                                            <p:txEl>
                                              <p:pRg st="0" end="0"/>
                                            </p:txEl>
                                          </p:spTgt>
                                        </p:tgtEl>
                                      </p:cBhvr>
                                    </p:animEffect>
                                  </p:childTnLst>
                                </p:cTn>
                              </p:par>
                              <p:par>
                                <p:cTn id="58" presetID="14" presetClass="entr" presetSubtype="10" fill="hold" nodeType="withEffect">
                                  <p:stCondLst>
                                    <p:cond delay="0"/>
                                  </p:stCondLst>
                                  <p:childTnLst>
                                    <p:set>
                                      <p:cBhvr>
                                        <p:cTn id="59" dur="1" fill="hold">
                                          <p:stCondLst>
                                            <p:cond delay="0"/>
                                          </p:stCondLst>
                                        </p:cTn>
                                        <p:tgtEl>
                                          <p:spTgt spid="47">
                                            <p:txEl>
                                              <p:pRg st="0" end="0"/>
                                            </p:txEl>
                                          </p:spTgt>
                                        </p:tgtEl>
                                        <p:attrNameLst>
                                          <p:attrName>style.visibility</p:attrName>
                                        </p:attrNameLst>
                                      </p:cBhvr>
                                      <p:to>
                                        <p:strVal val="visible"/>
                                      </p:to>
                                    </p:set>
                                    <p:animEffect transition="in" filter="randombar(horizontal)">
                                      <p:cBhvr>
                                        <p:cTn id="60" dur="500"/>
                                        <p:tgtEl>
                                          <p:spTgt spid="47">
                                            <p:txEl>
                                              <p:pRg st="0" end="0"/>
                                            </p:txEl>
                                          </p:spTgt>
                                        </p:tgtEl>
                                      </p:cBhvr>
                                    </p:animEffect>
                                  </p:childTnLst>
                                </p:cTn>
                              </p:par>
                              <p:par>
                                <p:cTn id="61" presetID="16" presetClass="entr" presetSubtype="37"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barn(outVertical)">
                                      <p:cBhvr>
                                        <p:cTn id="63" dur="500"/>
                                        <p:tgtEl>
                                          <p:spTgt spid="23"/>
                                        </p:tgtEl>
                                      </p:cBhvr>
                                    </p:animEffect>
                                  </p:childTnLst>
                                </p:cTn>
                              </p:par>
                              <p:par>
                                <p:cTn id="64" presetID="16" presetClass="entr" presetSubtype="37" fill="hold" grpId="0"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barn(outVertical)">
                                      <p:cBhvr>
                                        <p:cTn id="66" dur="500"/>
                                        <p:tgtEl>
                                          <p:spTgt spid="28"/>
                                        </p:tgtEl>
                                      </p:cBhvr>
                                    </p:animEffect>
                                  </p:childTnLst>
                                </p:cTn>
                              </p:par>
                              <p:par>
                                <p:cTn id="67" presetID="16" presetClass="entr" presetSubtype="37"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barn(outVertical)">
                                      <p:cBhvr>
                                        <p:cTn id="69" dur="500"/>
                                        <p:tgtEl>
                                          <p:spTgt spid="29"/>
                                        </p:tgtEl>
                                      </p:cBhvr>
                                    </p:animEffect>
                                  </p:childTnLst>
                                </p:cTn>
                              </p:par>
                            </p:childTnLst>
                          </p:cTn>
                        </p:par>
                      </p:childTnLst>
                    </p:cTn>
                  </p:par>
                  <p:par>
                    <p:cTn id="70" fill="hold">
                      <p:stCondLst>
                        <p:cond delay="indefinite"/>
                      </p:stCondLst>
                      <p:childTnLst>
                        <p:par>
                          <p:cTn id="71" fill="hold">
                            <p:stCondLst>
                              <p:cond delay="0"/>
                            </p:stCondLst>
                            <p:childTnLst>
                              <p:par>
                                <p:cTn id="72" presetID="14" presetClass="entr" presetSubtype="10" fill="hold" grpId="0" nodeType="clickEffect">
                                  <p:stCondLst>
                                    <p:cond delay="0"/>
                                  </p:stCondLst>
                                  <p:childTnLst>
                                    <p:set>
                                      <p:cBhvr>
                                        <p:cTn id="73" dur="1" fill="hold">
                                          <p:stCondLst>
                                            <p:cond delay="0"/>
                                          </p:stCondLst>
                                        </p:cTn>
                                        <p:tgtEl>
                                          <p:spTgt spid="41"/>
                                        </p:tgtEl>
                                        <p:attrNameLst>
                                          <p:attrName>style.visibility</p:attrName>
                                        </p:attrNameLst>
                                      </p:cBhvr>
                                      <p:to>
                                        <p:strVal val="visible"/>
                                      </p:to>
                                    </p:set>
                                    <p:animEffect transition="in" filter="randombar(horizontal)">
                                      <p:cBhvr>
                                        <p:cTn id="74" dur="500"/>
                                        <p:tgtEl>
                                          <p:spTgt spid="41"/>
                                        </p:tgtEl>
                                      </p:cBhvr>
                                    </p:animEffect>
                                  </p:childTnLst>
                                </p:cTn>
                              </p:par>
                            </p:childTnLst>
                          </p:cTn>
                        </p:par>
                      </p:childTnLst>
                    </p:cTn>
                  </p:par>
                  <p:par>
                    <p:cTn id="75" fill="hold">
                      <p:stCondLst>
                        <p:cond delay="indefinite"/>
                      </p:stCondLst>
                      <p:childTnLst>
                        <p:par>
                          <p:cTn id="76" fill="hold">
                            <p:stCondLst>
                              <p:cond delay="0"/>
                            </p:stCondLst>
                            <p:childTnLst>
                              <p:par>
                                <p:cTn id="77" presetID="14" presetClass="entr" presetSubtype="10" fill="hold" nodeType="clickEffect">
                                  <p:stCondLst>
                                    <p:cond delay="0"/>
                                  </p:stCondLst>
                                  <p:childTnLst>
                                    <p:set>
                                      <p:cBhvr>
                                        <p:cTn id="78" dur="1" fill="hold">
                                          <p:stCondLst>
                                            <p:cond delay="0"/>
                                          </p:stCondLst>
                                        </p:cTn>
                                        <p:tgtEl>
                                          <p:spTgt spid="42">
                                            <p:txEl>
                                              <p:pRg st="0" end="0"/>
                                            </p:txEl>
                                          </p:spTgt>
                                        </p:tgtEl>
                                        <p:attrNameLst>
                                          <p:attrName>style.visibility</p:attrName>
                                        </p:attrNameLst>
                                      </p:cBhvr>
                                      <p:to>
                                        <p:strVal val="visible"/>
                                      </p:to>
                                    </p:set>
                                    <p:animEffect transition="in" filter="randombar(horizontal)">
                                      <p:cBhvr>
                                        <p:cTn id="79" dur="500"/>
                                        <p:tgtEl>
                                          <p:spTgt spid="42">
                                            <p:txEl>
                                              <p:pRg st="0" end="0"/>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46">
                                            <p:txEl>
                                              <p:pRg st="0" end="0"/>
                                            </p:txEl>
                                          </p:spTgt>
                                        </p:tgtEl>
                                        <p:attrNameLst>
                                          <p:attrName>style.visibility</p:attrName>
                                        </p:attrNameLst>
                                      </p:cBhvr>
                                      <p:to>
                                        <p:strVal val="visible"/>
                                      </p:to>
                                    </p:set>
                                    <p:animEffect transition="in" filter="fade">
                                      <p:cBhvr>
                                        <p:cTn id="84" dur="1000"/>
                                        <p:tgtEl>
                                          <p:spTgt spid="46">
                                            <p:txEl>
                                              <p:pRg st="0" end="0"/>
                                            </p:txEl>
                                          </p:spTgt>
                                        </p:tgtEl>
                                      </p:cBhvr>
                                    </p:animEffect>
                                    <p:anim calcmode="lin" valueType="num">
                                      <p:cBhvr>
                                        <p:cTn id="85" dur="1000" fill="hold"/>
                                        <p:tgtEl>
                                          <p:spTgt spid="46">
                                            <p:txEl>
                                              <p:pRg st="0" end="0"/>
                                            </p:txEl>
                                          </p:spTgt>
                                        </p:tgtEl>
                                        <p:attrNameLst>
                                          <p:attrName>ppt_x</p:attrName>
                                        </p:attrNameLst>
                                      </p:cBhvr>
                                      <p:tavLst>
                                        <p:tav tm="0">
                                          <p:val>
                                            <p:strVal val="#ppt_x"/>
                                          </p:val>
                                        </p:tav>
                                        <p:tav tm="100000">
                                          <p:val>
                                            <p:strVal val="#ppt_x"/>
                                          </p:val>
                                        </p:tav>
                                      </p:tavLst>
                                    </p:anim>
                                    <p:anim calcmode="lin" valueType="num">
                                      <p:cBhvr>
                                        <p:cTn id="86" dur="1000" fill="hold"/>
                                        <p:tgtEl>
                                          <p:spTgt spid="4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1027"/>
                                        </p:tgtEl>
                                        <p:attrNameLst>
                                          <p:attrName>style.visibility</p:attrName>
                                        </p:attrNameLst>
                                      </p:cBhvr>
                                      <p:to>
                                        <p:strVal val="visible"/>
                                      </p:to>
                                    </p:set>
                                    <p:animEffect transition="in" filter="fade">
                                      <p:cBhvr>
                                        <p:cTn id="91" dur="1000"/>
                                        <p:tgtEl>
                                          <p:spTgt spid="1027"/>
                                        </p:tgtEl>
                                      </p:cBhvr>
                                    </p:animEffect>
                                    <p:anim calcmode="lin" valueType="num">
                                      <p:cBhvr>
                                        <p:cTn id="92" dur="1000" fill="hold"/>
                                        <p:tgtEl>
                                          <p:spTgt spid="1027"/>
                                        </p:tgtEl>
                                        <p:attrNameLst>
                                          <p:attrName>ppt_x</p:attrName>
                                        </p:attrNameLst>
                                      </p:cBhvr>
                                      <p:tavLst>
                                        <p:tav tm="0">
                                          <p:val>
                                            <p:strVal val="#ppt_x"/>
                                          </p:val>
                                        </p:tav>
                                        <p:tav tm="100000">
                                          <p:val>
                                            <p:strVal val="#ppt_x"/>
                                          </p:val>
                                        </p:tav>
                                      </p:tavLst>
                                    </p:anim>
                                    <p:anim calcmode="lin" valueType="num">
                                      <p:cBhvr>
                                        <p:cTn id="93" dur="1000" fill="hold"/>
                                        <p:tgtEl>
                                          <p:spTgt spid="10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4" grpId="0" animBg="1"/>
      <p:bldP spid="23" grpId="0" animBg="1"/>
      <p:bldP spid="28" grpId="0" animBg="1"/>
      <p:bldP spid="29" grpId="0" animBg="1"/>
      <p:bldP spid="4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51228" y="789605"/>
            <a:ext cx="10254545" cy="0"/>
          </a:xfrm>
          <a:prstGeom prst="line">
            <a:avLst/>
          </a:prstGeom>
          <a:noFill/>
          <a:ln w="12700" cap="flat" cmpd="sng" algn="ctr">
            <a:solidFill>
              <a:sysClr val="windowText" lastClr="000000"/>
            </a:solidFill>
            <a:prstDash val="dash"/>
          </a:ln>
          <a:effectLst/>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17584" y="306898"/>
            <a:ext cx="347288" cy="347288"/>
          </a:xfrm>
          <a:prstGeom prst="ellipse">
            <a:avLst/>
          </a:prstGeom>
          <a:solidFill>
            <a:srgbClr val="1A3F6C"/>
          </a:solidFill>
          <a:ln w="25400" cap="flat" cmpd="sng" algn="ctr">
            <a:noFill/>
            <a:prstDash val="solid"/>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26" name="TextBox 25"/>
          <p:cNvSpPr txBox="1"/>
          <p:nvPr/>
        </p:nvSpPr>
        <p:spPr>
          <a:xfrm>
            <a:off x="1148821" y="261572"/>
            <a:ext cx="6787436" cy="481670"/>
          </a:xfrm>
          <a:prstGeom prst="rect">
            <a:avLst/>
          </a:prstGeom>
          <a:noFill/>
        </p:spPr>
        <p:txBody>
          <a:bodyPr wrap="none" rtlCol="0">
            <a:spAutoFit/>
          </a:bodyPr>
          <a:lstStyle/>
          <a:p>
            <a:r>
              <a:rPr lang="zh-CN" altLang="en-US" sz="2530" spc="300" dirty="0">
                <a:latin typeface="方正兰亭细黑_GBK" pitchFamily="2" charset="-122"/>
                <a:ea typeface="方正兰亭细黑_GBK" pitchFamily="2" charset="-122"/>
              </a:rPr>
              <a:t>原理准备</a:t>
            </a:r>
            <a:r>
              <a:rPr lang="en-US" altLang="zh-CN" sz="2530" spc="300" dirty="0">
                <a:latin typeface="方正兰亭细黑_GBK" pitchFamily="2" charset="-122"/>
                <a:ea typeface="方正兰亭细黑_GBK" pitchFamily="2" charset="-122"/>
              </a:rPr>
              <a:t>——</a:t>
            </a:r>
            <a:r>
              <a:rPr lang="zh-CN" altLang="en-US" sz="2530" spc="300" dirty="0">
                <a:latin typeface="方正兰亭细黑_GBK" pitchFamily="2" charset="-122"/>
                <a:ea typeface="方正兰亭细黑_GBK" pitchFamily="2" charset="-122"/>
              </a:rPr>
              <a:t>正向传递的数学表达</a:t>
            </a:r>
            <a:r>
              <a:rPr lang="en-US" altLang="zh-CN" sz="2530" spc="300" dirty="0">
                <a:latin typeface="方正兰亭细黑_GBK" pitchFamily="2" charset="-122"/>
                <a:ea typeface="方正兰亭细黑_GBK" pitchFamily="2" charset="-122"/>
              </a:rPr>
              <a:t>—</a:t>
            </a:r>
            <a:r>
              <a:rPr lang="zh-CN" altLang="en-US" sz="2530" spc="300" dirty="0">
                <a:latin typeface="方正兰亭细黑_GBK" pitchFamily="2" charset="-122"/>
                <a:ea typeface="方正兰亭细黑_GBK" pitchFamily="2" charset="-122"/>
              </a:rPr>
              <a:t>矩阵</a:t>
            </a:r>
          </a:p>
        </p:txBody>
      </p:sp>
      <p:pic>
        <p:nvPicPr>
          <p:cNvPr id="2050" name="Picture 2" descr="CWEJ)J4G@HJ`UY2X0U5VGS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30" y="1193805"/>
            <a:ext cx="6646110" cy="4419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15"/>
          <p:cNvSpPr/>
          <p:nvPr/>
        </p:nvSpPr>
        <p:spPr>
          <a:xfrm>
            <a:off x="6572758" y="926075"/>
            <a:ext cx="4876800" cy="1661993"/>
          </a:xfrm>
          <a:prstGeom prst="rect">
            <a:avLst/>
          </a:prstGeom>
        </p:spPr>
        <p:txBody>
          <a:bodyPr wrap="square">
            <a:spAutoFit/>
          </a:bodyPr>
          <a:lstStyle/>
          <a:p>
            <a:pPr marL="1809750" indent="-1676400" algn="ctr">
              <a:spcAft>
                <a:spcPts val="0"/>
              </a:spcAft>
            </a:pPr>
            <a:r>
              <a:rPr lang="en-US" altLang="zh-CN" kern="100" dirty="0">
                <a:solidFill>
                  <a:srgbClr val="4D4D4D"/>
                </a:solidFill>
                <a:latin typeface="微软雅黑" panose="020B0503020204020204" charset="-122"/>
                <a:ea typeface="微软雅黑" panose="020B0503020204020204" charset="-122"/>
              </a:rPr>
              <a:t>x1 = (Input_1 * W11) + (Input_2 * W21)</a:t>
            </a:r>
            <a:endParaRPr lang="zh-CN" altLang="zh-CN" sz="1400" kern="100" dirty="0">
              <a:latin typeface="微软雅黑" panose="020B0503020204020204" charset="-122"/>
              <a:ea typeface="微软雅黑" panose="020B0503020204020204" charset="-122"/>
            </a:endParaRPr>
          </a:p>
          <a:p>
            <a:pPr marL="1809750" indent="-1676400" algn="ctr">
              <a:spcAft>
                <a:spcPts val="0"/>
              </a:spcAft>
            </a:pPr>
            <a:endParaRPr lang="en-US" altLang="zh-CN" kern="100" dirty="0">
              <a:solidFill>
                <a:srgbClr val="4D4D4D"/>
              </a:solidFill>
              <a:latin typeface="微软雅黑" panose="020B0503020204020204" charset="-122"/>
              <a:ea typeface="微软雅黑" panose="020B0503020204020204" charset="-122"/>
            </a:endParaRPr>
          </a:p>
          <a:p>
            <a:pPr marL="1809750" indent="-1676400" algn="ctr">
              <a:spcAft>
                <a:spcPts val="0"/>
              </a:spcAft>
            </a:pPr>
            <a:r>
              <a:rPr lang="en-US" altLang="zh-CN" kern="100" dirty="0">
                <a:solidFill>
                  <a:srgbClr val="4D4D4D"/>
                </a:solidFill>
                <a:latin typeface="微软雅黑" panose="020B0503020204020204" charset="-122"/>
                <a:ea typeface="微软雅黑" panose="020B0503020204020204" charset="-122"/>
              </a:rPr>
              <a:t>x2 = (Input_1 * W12) + (Input_2 * W22)</a:t>
            </a:r>
          </a:p>
          <a:p>
            <a:pPr marL="1809750" indent="-1676400" algn="ctr">
              <a:spcAft>
                <a:spcPts val="0"/>
              </a:spcAft>
            </a:pPr>
            <a:endParaRPr lang="en-US" altLang="zh-CN" sz="1400" kern="100" dirty="0">
              <a:solidFill>
                <a:srgbClr val="4D4D4D"/>
              </a:solidFill>
              <a:latin typeface="微软雅黑" panose="020B0503020204020204" charset="-122"/>
              <a:ea typeface="微软雅黑" panose="020B0503020204020204" charset="-122"/>
            </a:endParaRPr>
          </a:p>
          <a:p>
            <a:pPr marL="1809750" indent="-1676400" algn="ctr">
              <a:spcAft>
                <a:spcPts val="0"/>
              </a:spcAft>
            </a:pPr>
            <a:r>
              <a:rPr lang="zh-CN" altLang="en-US" sz="2000" kern="100" dirty="0">
                <a:solidFill>
                  <a:srgbClr val="4D4D4D"/>
                </a:solidFill>
                <a:latin typeface="微软雅黑" panose="020B0503020204020204" charset="-122"/>
                <a:ea typeface="微软雅黑" panose="020B0503020204020204" charset="-122"/>
              </a:rPr>
              <a:t>写成矩阵表达式：</a:t>
            </a:r>
            <a:endParaRPr lang="en-US" altLang="zh-CN" sz="1400" kern="100" dirty="0">
              <a:solidFill>
                <a:srgbClr val="4D4D4D"/>
              </a:solidFill>
              <a:latin typeface="等线" panose="02010600030101010101" pitchFamily="2" charset="-122"/>
            </a:endParaRPr>
          </a:p>
          <a:p>
            <a:pPr marL="1809750" indent="-1676400" algn="ctr">
              <a:spcAft>
                <a:spcPts val="0"/>
              </a:spcAft>
            </a:pPr>
            <a:endParaRPr lang="zh-CN" altLang="zh-CN" sz="1400" kern="100" dirty="0">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17" name="文本框 16"/>
              <p:cNvSpPr txBox="1"/>
              <p:nvPr/>
            </p:nvSpPr>
            <p:spPr>
              <a:xfrm>
                <a:off x="6959399" y="2364724"/>
                <a:ext cx="4103517" cy="1809470"/>
              </a:xfrm>
              <a:prstGeom prst="rect">
                <a:avLst/>
              </a:prstGeom>
              <a:noFill/>
            </p:spPr>
            <p:txBody>
              <a:bodyPr wrap="square" rtlCol="0">
                <a:spAutoFit/>
              </a:bodyPr>
              <a:lstStyle/>
              <a:p>
                <a:r>
                  <a:rPr lang="en-US" altLang="zh-CN" dirty="0"/>
                  <a:t>Input_X2i=</a:t>
                </a:r>
                <a14:m>
                  <m:oMath xmlns:m="http://schemas.openxmlformats.org/officeDocument/2006/math">
                    <m:d>
                      <m:dPr>
                        <m:begChr m:val="["/>
                        <m:endChr m:val="]"/>
                        <m:ctrlPr>
                          <a:rPr lang="en-US" altLang="zh-CN" i="1"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𝑊</m:t>
                              </m:r>
                              <m:r>
                                <a:rPr lang="en-US" altLang="zh-CN" b="0" i="1" smtClean="0">
                                  <a:latin typeface="Cambria Math" panose="02040503050406030204" pitchFamily="18" charset="0"/>
                                </a:rPr>
                                <m:t>11</m:t>
                              </m:r>
                            </m:e>
                            <m:e>
                              <m:r>
                                <a:rPr lang="en-US" altLang="zh-CN" i="1" smtClean="0">
                                  <a:latin typeface="Cambria Math" panose="02040503050406030204" pitchFamily="18" charset="0"/>
                                </a:rPr>
                                <m:t>⋯</m:t>
                              </m:r>
                            </m:e>
                            <m:e>
                              <m:r>
                                <a:rPr lang="en-US" altLang="zh-CN" b="0" i="1" smtClean="0">
                                  <a:latin typeface="Cambria Math" panose="02040503050406030204" pitchFamily="18" charset="0"/>
                                </a:rPr>
                                <m:t>𝑊𝑖</m:t>
                              </m:r>
                              <m:r>
                                <a:rPr lang="en-US" altLang="zh-CN" b="0" i="1" smtClean="0">
                                  <a:latin typeface="Cambria Math" panose="02040503050406030204" pitchFamily="18" charset="0"/>
                                </a:rPr>
                                <m:t>1</m:t>
                              </m:r>
                            </m:e>
                          </m:mr>
                          <m:mr>
                            <m:e>
                              <m:r>
                                <a:rPr lang="en-US" altLang="zh-CN" i="1" smtClean="0">
                                  <a:latin typeface="Cambria Math" panose="02040503050406030204" pitchFamily="18" charset="0"/>
                                </a:rPr>
                                <m:t>⋮</m:t>
                              </m:r>
                            </m:e>
                            <m:e>
                              <m:r>
                                <a:rPr lang="en-US" altLang="zh-CN" i="1" smtClean="0">
                                  <a:latin typeface="Cambria Math" panose="02040503050406030204" pitchFamily="18" charset="0"/>
                                </a:rPr>
                                <m:t>⋱</m:t>
                              </m:r>
                            </m:e>
                            <m:e>
                              <m:r>
                                <a:rPr lang="en-US" altLang="zh-CN" i="1" smtClean="0">
                                  <a:latin typeface="Cambria Math" panose="02040503050406030204" pitchFamily="18" charset="0"/>
                                </a:rPr>
                                <m:t>⋮</m:t>
                              </m:r>
                            </m:e>
                          </m:mr>
                          <m:mr>
                            <m:e>
                              <m:r>
                                <a:rPr lang="en-US" altLang="zh-CN" b="0" i="1" smtClean="0">
                                  <a:latin typeface="Cambria Math" panose="02040503050406030204" pitchFamily="18" charset="0"/>
                                </a:rPr>
                                <m:t>𝑊</m:t>
                              </m:r>
                              <m:r>
                                <a:rPr lang="en-US" altLang="zh-CN" b="0" i="1" smtClean="0">
                                  <a:latin typeface="Cambria Math" panose="02040503050406030204" pitchFamily="18" charset="0"/>
                                </a:rPr>
                                <m:t>1</m:t>
                              </m:r>
                              <m:r>
                                <a:rPr lang="en-US" altLang="zh-CN" b="0" i="1" smtClean="0">
                                  <a:latin typeface="Cambria Math" panose="02040503050406030204" pitchFamily="18" charset="0"/>
                                </a:rPr>
                                <m:t>𝑗</m:t>
                              </m:r>
                            </m:e>
                            <m:e>
                              <m:r>
                                <a:rPr lang="en-US" altLang="zh-CN" i="1" smtClean="0">
                                  <a:latin typeface="Cambria Math" panose="02040503050406030204" pitchFamily="18" charset="0"/>
                                </a:rPr>
                                <m:t>⋯</m:t>
                              </m:r>
                            </m:e>
                            <m:e>
                              <m:r>
                                <a:rPr lang="en-US" altLang="zh-CN" b="0" i="1" smtClean="0">
                                  <a:latin typeface="Cambria Math" panose="02040503050406030204" pitchFamily="18" charset="0"/>
                                </a:rPr>
                                <m:t>𝑊𝑖𝑗</m:t>
                              </m:r>
                            </m:e>
                          </m:mr>
                        </m:m>
                      </m:e>
                    </m:d>
                    <m:m>
                      <m:mPr>
                        <m:mcs>
                          <m:mc>
                            <m:mcPr>
                              <m:count m:val="1"/>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𝑂</m:t>
                          </m:r>
                          <m:r>
                            <a:rPr lang="en-US" altLang="zh-CN" b="0" i="1" smtClean="0">
                              <a:latin typeface="Cambria Math" panose="02040503050406030204" pitchFamily="18" charset="0"/>
                            </a:rPr>
                            <m:t>𝑢𝑡𝑝𝑢𝑡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𝑋</m:t>
                          </m:r>
                          <m:r>
                            <a:rPr lang="en-US" altLang="zh-CN" b="0" i="1" smtClean="0">
                              <a:latin typeface="Cambria Math" panose="02040503050406030204" pitchFamily="18" charset="0"/>
                            </a:rPr>
                            <m:t>1</m:t>
                          </m:r>
                        </m:e>
                      </m:mr>
                      <m:m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m:t>
                              </m:r>
                            </m:e>
                            <m:e>
                              <m:r>
                                <a:rPr lang="en-US" altLang="zh-CN" b="0" i="1" smtClean="0">
                                  <a:latin typeface="Cambria Math" panose="02040503050406030204" pitchFamily="18" charset="0"/>
                                </a:rPr>
                                <m:t>.</m:t>
                              </m:r>
                            </m:e>
                          </m:eqArr>
                        </m:e>
                      </m:mr>
                      <m:mr>
                        <m:e>
                          <m:r>
                            <a:rPr lang="en-US" altLang="zh-CN" b="0" i="1" smtClean="0">
                              <a:latin typeface="Cambria Math" panose="02040503050406030204" pitchFamily="18" charset="0"/>
                            </a:rPr>
                            <m:t>𝑂𝑢𝑡𝑝𝑢𝑡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𝑋𝑖</m:t>
                          </m:r>
                        </m:e>
                      </m:mr>
                    </m:m>
                  </m:oMath>
                </a14:m>
                <a:endParaRPr lang="en-US" altLang="zh-CN" dirty="0"/>
              </a:p>
              <a:p>
                <a:endParaRPr lang="en-US" altLang="zh-CN" dirty="0"/>
              </a:p>
              <a:p>
                <a:endParaRPr lang="en-US" altLang="zh-CN" dirty="0"/>
              </a:p>
              <a:p>
                <a:r>
                  <a:rPr lang="en-US" altLang="zh-CN" dirty="0"/>
                  <a:t>Output_X2i=</a:t>
                </a:r>
                <a14:m>
                  <m:oMath xmlns:m="http://schemas.openxmlformats.org/officeDocument/2006/math">
                    <m:r>
                      <a:rPr lang="en-US" altLang="zh-CN" b="0" i="1" smtClean="0">
                        <a:latin typeface="Cambria Math" panose="02040503050406030204" pitchFamily="18" charset="0"/>
                      </a:rPr>
                      <m:t>𝑆𝑖𝑔𝑚𝑜𝑖𝑑</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𝐼𝑛𝑝𝑢𝑡</m:t>
                        </m:r>
                        <m:r>
                          <a:rPr lang="en-US" altLang="zh-CN" b="0" i="1" smtClean="0">
                            <a:latin typeface="Cambria Math" panose="02040503050406030204" pitchFamily="18" charset="0"/>
                          </a:rPr>
                          <m:t>_</m:t>
                        </m:r>
                        <m:r>
                          <a:rPr lang="en-US" altLang="zh-CN" b="0" i="1" smtClean="0">
                            <a:latin typeface="Cambria Math" panose="02040503050406030204" pitchFamily="18" charset="0"/>
                          </a:rPr>
                          <m:t>𝑋</m:t>
                        </m:r>
                        <m:r>
                          <a:rPr lang="en-US" altLang="zh-CN" b="0" i="1" smtClean="0">
                            <a:latin typeface="Cambria Math" panose="02040503050406030204" pitchFamily="18" charset="0"/>
                          </a:rPr>
                          <m:t>2</m:t>
                        </m:r>
                        <m:r>
                          <a:rPr lang="en-US" altLang="zh-CN" b="0" i="1" smtClean="0">
                            <a:latin typeface="Cambria Math" panose="02040503050406030204" pitchFamily="18" charset="0"/>
                          </a:rPr>
                          <m:t>𝑖</m:t>
                        </m:r>
                      </m:e>
                    </m:d>
                  </m:oMath>
                </a14:m>
                <a:endParaRPr lang="en-US" altLang="zh-CN" dirty="0"/>
              </a:p>
            </p:txBody>
          </p:sp>
        </mc:Choice>
        <mc:Fallback xmlns="">
          <p:sp>
            <p:nvSpPr>
              <p:cNvPr id="17" name="文本框 16"/>
              <p:cNvSpPr txBox="1">
                <a:spLocks noRot="1" noChangeAspect="1" noMove="1" noResize="1" noEditPoints="1" noAdjustHandles="1" noChangeArrowheads="1" noChangeShapeType="1" noTextEdit="1"/>
              </p:cNvSpPr>
              <p:nvPr/>
            </p:nvSpPr>
            <p:spPr>
              <a:xfrm>
                <a:off x="6959399" y="2364724"/>
                <a:ext cx="4103517" cy="1809470"/>
              </a:xfrm>
              <a:prstGeom prst="rect">
                <a:avLst/>
              </a:prstGeom>
              <a:blipFill rotWithShape="1">
                <a:blip r:embed="rId3"/>
                <a:stretch>
                  <a:fillRect l="-1337" b="-4377"/>
                </a:stretch>
              </a:blipFill>
            </p:spPr>
            <p:txBody>
              <a:bodyPr/>
              <a:lstStyle/>
              <a:p>
                <a:r>
                  <a:rPr lang="zh-CN" altLang="en-US">
                    <a:noFill/>
                  </a:rPr>
                  <a:t> </a:t>
                </a:r>
                <a:endParaRPr lang="zh-CN" altLang="en-US">
                  <a:noFill/>
                </a:endParaRPr>
              </a:p>
            </p:txBody>
          </p:sp>
        </mc:Fallback>
      </mc:AlternateContent>
      <p:sp>
        <p:nvSpPr>
          <p:cNvPr id="18" name="矩形 17"/>
          <p:cNvSpPr/>
          <p:nvPr/>
        </p:nvSpPr>
        <p:spPr>
          <a:xfrm>
            <a:off x="4542539" y="4995929"/>
            <a:ext cx="8493374" cy="1754326"/>
          </a:xfrm>
          <a:prstGeom prst="rect">
            <a:avLst/>
          </a:prstGeom>
        </p:spPr>
        <p:txBody>
          <a:bodyPr wrap="square">
            <a:spAutoFit/>
          </a:bodyPr>
          <a:lstStyle/>
          <a:p>
            <a:r>
              <a:rPr lang="en-US" altLang="zh-CN" kern="100" dirty="0">
                <a:solidFill>
                  <a:srgbClr val="4D4D4D"/>
                </a:solidFill>
                <a:latin typeface="微软雅黑" panose="020B0503020204020204" charset="-122"/>
                <a:ea typeface="微软雅黑" panose="020B0503020204020204" charset="-122"/>
              </a:rPr>
              <a:t>			        Python</a:t>
            </a:r>
            <a:r>
              <a:rPr lang="zh-CN" altLang="en-US" kern="100" dirty="0">
                <a:solidFill>
                  <a:srgbClr val="4D4D4D"/>
                </a:solidFill>
                <a:latin typeface="微软雅黑" panose="020B0503020204020204" charset="-122"/>
                <a:ea typeface="微软雅黑" panose="020B0503020204020204" charset="-122"/>
              </a:rPr>
              <a:t>代码表达</a:t>
            </a:r>
            <a:r>
              <a:rPr lang="en-US" altLang="zh-CN" kern="100" dirty="0">
                <a:solidFill>
                  <a:srgbClr val="4D4D4D"/>
                </a:solidFill>
                <a:latin typeface="微软雅黑" panose="020B0503020204020204" charset="-122"/>
                <a:ea typeface="微软雅黑" panose="020B0503020204020204" charset="-122"/>
              </a:rPr>
              <a:t>:</a:t>
            </a:r>
          </a:p>
          <a:p>
            <a:r>
              <a:rPr lang="en-US" altLang="zh-CN" dirty="0">
                <a:solidFill>
                  <a:srgbClr val="6A9955"/>
                </a:solidFill>
                <a:latin typeface="Consolas" panose="020B0609020204030204" pitchFamily="49" charset="0"/>
              </a:rPr>
              <a:t>#</a:t>
            </a:r>
            <a:r>
              <a:rPr lang="zh-CN" altLang="en-US" dirty="0">
                <a:solidFill>
                  <a:srgbClr val="6A9955"/>
                </a:solidFill>
                <a:latin typeface="Consolas" panose="020B0609020204030204" pitchFamily="49" charset="0"/>
              </a:rPr>
              <a:t>计算传入到隐藏层各个结点的</a:t>
            </a:r>
            <a:r>
              <a:rPr lang="en-US" altLang="zh-CN" dirty="0" err="1">
                <a:solidFill>
                  <a:srgbClr val="6A9955"/>
                </a:solidFill>
                <a:latin typeface="Consolas" panose="020B0609020204030204" pitchFamily="49" charset="0"/>
              </a:rPr>
              <a:t>hidden_inputs</a:t>
            </a:r>
            <a:endParaRPr lang="en-US" altLang="zh-CN" dirty="0">
              <a:solidFill>
                <a:srgbClr val="D4D4D4"/>
              </a:solidFill>
              <a:latin typeface="Consolas" panose="020B0609020204030204" pitchFamily="49" charset="0"/>
            </a:endParaRPr>
          </a:p>
          <a:p>
            <a:r>
              <a:rPr lang="en-US" altLang="zh-CN" dirty="0" err="1">
                <a:latin typeface="Consolas" panose="020B0609020204030204" pitchFamily="49" charset="0"/>
              </a:rPr>
              <a:t>hidden_inputs</a:t>
            </a:r>
            <a:r>
              <a:rPr lang="en-US" altLang="zh-CN" dirty="0">
                <a:latin typeface="Consolas" panose="020B0609020204030204" pitchFamily="49" charset="0"/>
              </a:rPr>
              <a:t>=numpy.dot(</a:t>
            </a:r>
            <a:r>
              <a:rPr lang="en-US" altLang="zh-CN" dirty="0" err="1">
                <a:solidFill>
                  <a:srgbClr val="569CD6"/>
                </a:solidFill>
                <a:latin typeface="Consolas" panose="020B0609020204030204" pitchFamily="49" charset="0"/>
              </a:rPr>
              <a:t>self</a:t>
            </a:r>
            <a:r>
              <a:rPr lang="en-US" altLang="zh-CN" dirty="0" err="1">
                <a:latin typeface="Consolas" panose="020B0609020204030204" pitchFamily="49" charset="0"/>
              </a:rPr>
              <a:t>.wih,inputs</a:t>
            </a:r>
            <a:r>
              <a:rPr lang="en-US" altLang="zh-CN" dirty="0">
                <a:latin typeface="Consolas" panose="020B0609020204030204" pitchFamily="49" charset="0"/>
              </a:rPr>
              <a:t>)</a:t>
            </a:r>
          </a:p>
          <a:p>
            <a:r>
              <a:rPr lang="en-US" altLang="zh-CN" dirty="0">
                <a:solidFill>
                  <a:srgbClr val="6A9955"/>
                </a:solidFill>
                <a:latin typeface="Consolas" panose="020B0609020204030204" pitchFamily="49" charset="0"/>
              </a:rPr>
              <a:t>#</a:t>
            </a:r>
            <a:r>
              <a:rPr lang="zh-CN" altLang="en-US" dirty="0">
                <a:solidFill>
                  <a:srgbClr val="6A9955"/>
                </a:solidFill>
                <a:latin typeface="Consolas" panose="020B0609020204030204" pitchFamily="49" charset="0"/>
              </a:rPr>
              <a:t>激活隐藏层各个结点</a:t>
            </a:r>
            <a:r>
              <a:rPr lang="en-US" altLang="zh-CN" dirty="0">
                <a:solidFill>
                  <a:srgbClr val="6A9955"/>
                </a:solidFill>
                <a:latin typeface="Consolas" panose="020B0609020204030204" pitchFamily="49" charset="0"/>
              </a:rPr>
              <a:t>,</a:t>
            </a:r>
            <a:r>
              <a:rPr lang="zh-CN" altLang="en-US" dirty="0">
                <a:solidFill>
                  <a:srgbClr val="6A9955"/>
                </a:solidFill>
                <a:latin typeface="Consolas" panose="020B0609020204030204" pitchFamily="49" charset="0"/>
              </a:rPr>
              <a:t>得到隐藏层的输出</a:t>
            </a:r>
            <a:r>
              <a:rPr lang="en-US" altLang="zh-CN" dirty="0">
                <a:solidFill>
                  <a:srgbClr val="6A9955"/>
                </a:solidFill>
                <a:latin typeface="Consolas" panose="020B0609020204030204" pitchFamily="49" charset="0"/>
              </a:rPr>
              <a:t>,</a:t>
            </a:r>
            <a:r>
              <a:rPr lang="zh-CN" altLang="en-US" dirty="0">
                <a:solidFill>
                  <a:srgbClr val="6A9955"/>
                </a:solidFill>
                <a:latin typeface="Consolas" panose="020B0609020204030204" pitchFamily="49" charset="0"/>
              </a:rPr>
              <a:t>也就是输出层的输入</a:t>
            </a:r>
            <a:r>
              <a:rPr lang="en-US" altLang="zh-CN" dirty="0" err="1">
                <a:latin typeface="Consolas" panose="020B0609020204030204" pitchFamily="49" charset="0"/>
              </a:rPr>
              <a:t>hidden_outputs</a:t>
            </a:r>
            <a:r>
              <a:rPr lang="en-US" altLang="zh-CN" dirty="0">
                <a:latin typeface="Consolas" panose="020B0609020204030204" pitchFamily="49" charset="0"/>
              </a:rPr>
              <a:t>=</a:t>
            </a:r>
            <a:r>
              <a:rPr lang="en-US" altLang="zh-CN" dirty="0" err="1">
                <a:solidFill>
                  <a:srgbClr val="569CD6"/>
                </a:solidFill>
                <a:latin typeface="Consolas" panose="020B0609020204030204" pitchFamily="49" charset="0"/>
              </a:rPr>
              <a:t>self</a:t>
            </a:r>
            <a:r>
              <a:rPr lang="en-US" altLang="zh-CN" dirty="0" err="1">
                <a:latin typeface="Consolas" panose="020B0609020204030204" pitchFamily="49" charset="0"/>
              </a:rPr>
              <a:t>.activation_function</a:t>
            </a:r>
            <a:r>
              <a:rPr lang="en-US" altLang="zh-CN" dirty="0">
                <a:latin typeface="Consolas" panose="020B0609020204030204" pitchFamily="49" charset="0"/>
              </a:rPr>
              <a:t>(</a:t>
            </a:r>
            <a:r>
              <a:rPr lang="en-US" altLang="zh-CN" dirty="0" err="1">
                <a:latin typeface="Consolas" panose="020B0609020204030204" pitchFamily="49" charset="0"/>
              </a:rPr>
              <a:t>hidden_inputs</a:t>
            </a:r>
            <a:r>
              <a:rPr lang="en-US" altLang="zh-CN" dirty="0">
                <a:latin typeface="Consolas" panose="020B0609020204030204" pitchFamily="49" charset="0"/>
              </a:rPr>
              <a:t>)</a:t>
            </a:r>
          </a:p>
          <a:p>
            <a:endParaRPr lang="zh-CN" altLang="en-US" dirty="0"/>
          </a:p>
        </p:txBody>
      </p:sp>
      <p:sp>
        <p:nvSpPr>
          <p:cNvPr id="2" name="文本框 1"/>
          <p:cNvSpPr txBox="1"/>
          <p:nvPr/>
        </p:nvSpPr>
        <p:spPr>
          <a:xfrm>
            <a:off x="6718440" y="4400395"/>
            <a:ext cx="6858000" cy="369332"/>
          </a:xfrm>
          <a:prstGeom prst="rect">
            <a:avLst/>
          </a:prstGeom>
          <a:noFill/>
        </p:spPr>
        <p:txBody>
          <a:bodyPr wrap="square" rtlCol="0">
            <a:spAutoFit/>
          </a:bodyPr>
          <a:lstStyle/>
          <a:p>
            <a:r>
              <a:rPr lang="zh-CN" altLang="en-US" dirty="0">
                <a:latin typeface="方正兰亭细黑_GBK_M" pitchFamily="2" charset="2"/>
                <a:ea typeface="方正兰亭细黑_GBK_M" pitchFamily="2" charset="2"/>
                <a:cs typeface="方正兰亭细黑_GBK_M" pitchFamily="2" charset="2"/>
              </a:rPr>
              <a:t>至此，我们用数学矩阵实现网络层与层的连接</a:t>
            </a:r>
            <a:endParaRPr lang="zh-CN" altLang="en-US" dirty="0"/>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randombar(horizontal)">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barn(outVertical)">
                                      <p:cBhvr>
                                        <p:cTn id="12" dur="500"/>
                                        <p:tgtEl>
                                          <p:spTgt spid="1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barn(outVertical)">
                                      <p:cBhvr>
                                        <p:cTn id="17" dur="500"/>
                                        <p:tgtEl>
                                          <p:spTgt spid="1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16">
                                            <p:txEl>
                                              <p:pRg st="4" end="4"/>
                                            </p:txEl>
                                          </p:spTgt>
                                        </p:tgtEl>
                                        <p:attrNameLst>
                                          <p:attrName>style.visibility</p:attrName>
                                        </p:attrNameLst>
                                      </p:cBhvr>
                                      <p:to>
                                        <p:strVal val="visible"/>
                                      </p:to>
                                    </p:set>
                                    <p:animEffect transition="in" filter="barn(outVertical)">
                                      <p:cBhvr>
                                        <p:cTn id="22" dur="500"/>
                                        <p:tgtEl>
                                          <p:spTgt spid="1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arn(outVertical)">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randombar(horizontal)">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randombar(horizontal)">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17" grpId="0"/>
      <p:bldP spid="18"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51228" y="789605"/>
            <a:ext cx="10254545" cy="0"/>
          </a:xfrm>
          <a:prstGeom prst="line">
            <a:avLst/>
          </a:prstGeom>
          <a:noFill/>
          <a:ln w="12700" cap="flat" cmpd="sng" algn="ctr">
            <a:solidFill>
              <a:sysClr val="windowText" lastClr="000000"/>
            </a:solidFill>
            <a:prstDash val="dash"/>
          </a:ln>
          <a:effectLst/>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17584" y="306898"/>
            <a:ext cx="347288" cy="347288"/>
          </a:xfrm>
          <a:prstGeom prst="ellipse">
            <a:avLst/>
          </a:prstGeom>
          <a:solidFill>
            <a:srgbClr val="1A3F6C"/>
          </a:solidFill>
          <a:ln w="25400" cap="flat" cmpd="sng" algn="ctr">
            <a:noFill/>
            <a:prstDash val="solid"/>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26" name="TextBox 25"/>
          <p:cNvSpPr txBox="1"/>
          <p:nvPr/>
        </p:nvSpPr>
        <p:spPr>
          <a:xfrm>
            <a:off x="1148821" y="261572"/>
            <a:ext cx="5673348" cy="481670"/>
          </a:xfrm>
          <a:prstGeom prst="rect">
            <a:avLst/>
          </a:prstGeom>
          <a:noFill/>
        </p:spPr>
        <p:txBody>
          <a:bodyPr wrap="none" rtlCol="0">
            <a:spAutoFit/>
          </a:bodyPr>
          <a:lstStyle/>
          <a:p>
            <a:r>
              <a:rPr lang="zh-CN" altLang="en-US" sz="2530" spc="300" dirty="0">
                <a:latin typeface="方正兰亭细黑_GBK" pitchFamily="2" charset="-122"/>
                <a:ea typeface="方正兰亭细黑_GBK" pitchFamily="2" charset="-122"/>
              </a:rPr>
              <a:t>原理准备</a:t>
            </a:r>
            <a:r>
              <a:rPr lang="en-US" altLang="zh-CN" sz="2530" spc="300" dirty="0">
                <a:latin typeface="方正兰亭细黑_GBK" pitchFamily="2" charset="-122"/>
                <a:ea typeface="方正兰亭细黑_GBK" pitchFamily="2" charset="-122"/>
              </a:rPr>
              <a:t>——</a:t>
            </a:r>
            <a:r>
              <a:rPr lang="zh-CN" altLang="en-US" sz="2530" spc="300" dirty="0">
                <a:latin typeface="方正兰亭细黑_GBK" pitchFamily="2" charset="-122"/>
                <a:ea typeface="方正兰亭细黑_GBK" pitchFamily="2" charset="-122"/>
              </a:rPr>
              <a:t>网络误差的反向传播</a:t>
            </a:r>
          </a:p>
        </p:txBody>
      </p:sp>
      <p:sp>
        <p:nvSpPr>
          <p:cNvPr id="7" name="TextBox 67"/>
          <p:cNvSpPr txBox="1"/>
          <p:nvPr/>
        </p:nvSpPr>
        <p:spPr>
          <a:xfrm>
            <a:off x="1482330" y="1053228"/>
            <a:ext cx="8106170" cy="1015663"/>
          </a:xfrm>
          <a:prstGeom prst="rect">
            <a:avLst/>
          </a:prstGeom>
          <a:noFill/>
        </p:spPr>
        <p:txBody>
          <a:bodyPr wrap="square" rtlCol="0">
            <a:spAutoFit/>
          </a:bodyPr>
          <a:lstStyle/>
          <a:p>
            <a:r>
              <a:rPr lang="zh-CN" altLang="en-US" sz="2000" dirty="0">
                <a:latin typeface="方正兰亭细黑_GBK_M" pitchFamily="2" charset="2"/>
                <a:ea typeface="方正兰亭细黑_GBK_M" pitchFamily="2" charset="2"/>
                <a:cs typeface="方正兰亭细黑_GBK_M" pitchFamily="2" charset="2"/>
              </a:rPr>
              <a:t>虽然我们实现了神经网络正向传播的模型设计与数学表达，但是</a:t>
            </a:r>
            <a:r>
              <a:rPr lang="en-US" altLang="zh-CN" sz="2000" dirty="0">
                <a:latin typeface="方正兰亭细黑_GBK_M" pitchFamily="2" charset="2"/>
                <a:ea typeface="方正兰亭细黑_GBK_M" pitchFamily="2" charset="2"/>
                <a:cs typeface="方正兰亭细黑_GBK_M" pitchFamily="2" charset="2"/>
              </a:rPr>
              <a:t>BP</a:t>
            </a:r>
            <a:r>
              <a:rPr lang="zh-CN" altLang="en-US" sz="2000" dirty="0">
                <a:latin typeface="方正兰亭细黑_GBK_M" pitchFamily="2" charset="2"/>
                <a:ea typeface="方正兰亭细黑_GBK_M" pitchFamily="2" charset="2"/>
                <a:cs typeface="方正兰亭细黑_GBK_M" pitchFamily="2" charset="2"/>
              </a:rPr>
              <a:t>神经网络的核心在于训练后误差对连接权重的反馈调整，如何实现训练误差的反向传播是我们亟待解决的重要问题。</a:t>
            </a:r>
            <a:endParaRPr lang="en-US" altLang="zh-CN" sz="2000" dirty="0">
              <a:latin typeface="方正兰亭细黑_GBK_M" pitchFamily="2" charset="2"/>
              <a:ea typeface="方正兰亭细黑_GBK_M" pitchFamily="2" charset="2"/>
              <a:cs typeface="方正兰亭细黑_GBK_M" pitchFamily="2" charset="2"/>
            </a:endParaRPr>
          </a:p>
        </p:txBody>
      </p:sp>
      <p:pic>
        <p:nvPicPr>
          <p:cNvPr id="5" name="Picture 4"/>
          <p:cNvPicPr>
            <a:picLocks noChangeAspect="1"/>
          </p:cNvPicPr>
          <p:nvPr/>
        </p:nvPicPr>
        <p:blipFill>
          <a:blip r:embed="rId2"/>
          <a:stretch>
            <a:fillRect/>
          </a:stretch>
        </p:blipFill>
        <p:spPr>
          <a:xfrm>
            <a:off x="370875" y="925025"/>
            <a:ext cx="560705" cy="1019175"/>
          </a:xfrm>
          <a:prstGeom prst="rect">
            <a:avLst/>
          </a:prstGeom>
        </p:spPr>
      </p:pic>
      <p:pic>
        <p:nvPicPr>
          <p:cNvPr id="8" name="Picture 4"/>
          <p:cNvPicPr>
            <a:picLocks noChangeAspect="1"/>
          </p:cNvPicPr>
          <p:nvPr/>
        </p:nvPicPr>
        <p:blipFill>
          <a:blip r:embed="rId2"/>
          <a:stretch>
            <a:fillRect/>
          </a:stretch>
        </p:blipFill>
        <p:spPr>
          <a:xfrm>
            <a:off x="371613" y="2870200"/>
            <a:ext cx="560705" cy="1019175"/>
          </a:xfrm>
          <a:prstGeom prst="rect">
            <a:avLst/>
          </a:prstGeom>
        </p:spPr>
      </p:pic>
      <p:sp>
        <p:nvSpPr>
          <p:cNvPr id="2" name="椭圆 1"/>
          <p:cNvSpPr/>
          <p:nvPr/>
        </p:nvSpPr>
        <p:spPr>
          <a:xfrm>
            <a:off x="2044700" y="2565400"/>
            <a:ext cx="914400" cy="914400"/>
          </a:xfrm>
          <a:prstGeom prst="ellipse">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p>
        </p:txBody>
      </p:sp>
      <p:sp>
        <p:nvSpPr>
          <p:cNvPr id="10" name="椭圆 9"/>
          <p:cNvSpPr/>
          <p:nvPr/>
        </p:nvSpPr>
        <p:spPr>
          <a:xfrm>
            <a:off x="2044700" y="4622800"/>
            <a:ext cx="914400" cy="914400"/>
          </a:xfrm>
          <a:prstGeom prst="ellipse">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a:t>
            </a:r>
            <a:endParaRPr lang="zh-CN" altLang="en-US" dirty="0">
              <a:solidFill>
                <a:schemeClr val="tx1"/>
              </a:solidFill>
            </a:endParaRPr>
          </a:p>
        </p:txBody>
      </p:sp>
      <p:sp>
        <p:nvSpPr>
          <p:cNvPr id="11" name="椭圆 10"/>
          <p:cNvSpPr/>
          <p:nvPr/>
        </p:nvSpPr>
        <p:spPr>
          <a:xfrm>
            <a:off x="4826233" y="4622800"/>
            <a:ext cx="914400" cy="914400"/>
          </a:xfrm>
          <a:prstGeom prst="ellipse">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a:t>
            </a:r>
            <a:endParaRPr lang="zh-CN" altLang="en-US" dirty="0">
              <a:solidFill>
                <a:schemeClr val="tx1"/>
              </a:solidFill>
            </a:endParaRPr>
          </a:p>
        </p:txBody>
      </p:sp>
      <p:sp>
        <p:nvSpPr>
          <p:cNvPr id="12" name="椭圆 11"/>
          <p:cNvSpPr/>
          <p:nvPr/>
        </p:nvSpPr>
        <p:spPr>
          <a:xfrm>
            <a:off x="4826233" y="2565400"/>
            <a:ext cx="914400" cy="914400"/>
          </a:xfrm>
          <a:prstGeom prst="ellipse">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cxnSp>
        <p:nvCxnSpPr>
          <p:cNvPr id="6" name="直接箭头连接符 5"/>
          <p:cNvCxnSpPr>
            <a:stCxn id="2" idx="6"/>
            <a:endCxn id="12" idx="2"/>
          </p:cNvCxnSpPr>
          <p:nvPr/>
        </p:nvCxnSpPr>
        <p:spPr>
          <a:xfrm>
            <a:off x="2959100" y="3022600"/>
            <a:ext cx="186713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直接箭头连接符 12"/>
          <p:cNvCxnSpPr>
            <a:stCxn id="2" idx="6"/>
            <a:endCxn id="11" idx="2"/>
          </p:cNvCxnSpPr>
          <p:nvPr/>
        </p:nvCxnSpPr>
        <p:spPr>
          <a:xfrm>
            <a:off x="2959100" y="3022600"/>
            <a:ext cx="1867133" cy="2057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直接箭头连接符 14"/>
          <p:cNvCxnSpPr>
            <a:stCxn id="10" idx="6"/>
            <a:endCxn id="12" idx="2"/>
          </p:cNvCxnSpPr>
          <p:nvPr/>
        </p:nvCxnSpPr>
        <p:spPr>
          <a:xfrm flipV="1">
            <a:off x="2959100" y="3022600"/>
            <a:ext cx="1867133" cy="205740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7" name="直接箭头连接符 16"/>
          <p:cNvCxnSpPr>
            <a:stCxn id="10" idx="6"/>
            <a:endCxn id="11" idx="2"/>
          </p:cNvCxnSpPr>
          <p:nvPr/>
        </p:nvCxnSpPr>
        <p:spPr>
          <a:xfrm>
            <a:off x="2959100" y="5080000"/>
            <a:ext cx="1867133"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8" name="文本框 17"/>
          <p:cNvSpPr txBox="1"/>
          <p:nvPr/>
        </p:nvSpPr>
        <p:spPr>
          <a:xfrm>
            <a:off x="4022430" y="2644111"/>
            <a:ext cx="623889" cy="369332"/>
          </a:xfrm>
          <a:prstGeom prst="rect">
            <a:avLst/>
          </a:prstGeom>
          <a:noFill/>
        </p:spPr>
        <p:txBody>
          <a:bodyPr wrap="none" rtlCol="0">
            <a:spAutoFit/>
          </a:bodyPr>
          <a:lstStyle/>
          <a:p>
            <a:r>
              <a:rPr lang="en-US" altLang="zh-CN" dirty="0"/>
              <a:t>W11</a:t>
            </a:r>
            <a:endParaRPr lang="zh-CN" altLang="en-US" dirty="0"/>
          </a:p>
        </p:txBody>
      </p:sp>
      <p:sp>
        <p:nvSpPr>
          <p:cNvPr id="19" name="文本框 18"/>
          <p:cNvSpPr txBox="1"/>
          <p:nvPr/>
        </p:nvSpPr>
        <p:spPr>
          <a:xfrm>
            <a:off x="4038934" y="4437840"/>
            <a:ext cx="623889" cy="369332"/>
          </a:xfrm>
          <a:prstGeom prst="rect">
            <a:avLst/>
          </a:prstGeom>
          <a:noFill/>
        </p:spPr>
        <p:txBody>
          <a:bodyPr wrap="none" rtlCol="0">
            <a:spAutoFit/>
          </a:bodyPr>
          <a:lstStyle/>
          <a:p>
            <a:r>
              <a:rPr lang="en-US" altLang="zh-CN" dirty="0"/>
              <a:t>W12</a:t>
            </a:r>
            <a:endParaRPr lang="zh-CN" altLang="en-US" dirty="0"/>
          </a:p>
        </p:txBody>
      </p:sp>
      <p:sp>
        <p:nvSpPr>
          <p:cNvPr id="20" name="文本框 19"/>
          <p:cNvSpPr txBox="1"/>
          <p:nvPr/>
        </p:nvSpPr>
        <p:spPr>
          <a:xfrm>
            <a:off x="4038933" y="5046786"/>
            <a:ext cx="623889" cy="369332"/>
          </a:xfrm>
          <a:prstGeom prst="rect">
            <a:avLst/>
          </a:prstGeom>
          <a:noFill/>
        </p:spPr>
        <p:txBody>
          <a:bodyPr wrap="none" rtlCol="0">
            <a:spAutoFit/>
          </a:bodyPr>
          <a:lstStyle/>
          <a:p>
            <a:r>
              <a:rPr lang="en-US" altLang="zh-CN" dirty="0"/>
              <a:t>W22</a:t>
            </a:r>
            <a:endParaRPr lang="zh-CN" altLang="en-US" dirty="0"/>
          </a:p>
        </p:txBody>
      </p:sp>
      <p:sp>
        <p:nvSpPr>
          <p:cNvPr id="21" name="文本框 20"/>
          <p:cNvSpPr txBox="1"/>
          <p:nvPr/>
        </p:nvSpPr>
        <p:spPr>
          <a:xfrm>
            <a:off x="4022430" y="3295429"/>
            <a:ext cx="623889" cy="369332"/>
          </a:xfrm>
          <a:prstGeom prst="rect">
            <a:avLst/>
          </a:prstGeom>
          <a:noFill/>
        </p:spPr>
        <p:txBody>
          <a:bodyPr wrap="none" rtlCol="0">
            <a:spAutoFit/>
          </a:bodyPr>
          <a:lstStyle/>
          <a:p>
            <a:r>
              <a:rPr lang="en-US" altLang="zh-CN" dirty="0"/>
              <a:t>W21</a:t>
            </a:r>
            <a:endParaRPr lang="zh-CN" altLang="en-US" dirty="0"/>
          </a:p>
        </p:txBody>
      </p:sp>
      <p:cxnSp>
        <p:nvCxnSpPr>
          <p:cNvPr id="30" name="直接箭头连接符 29"/>
          <p:cNvCxnSpPr>
            <a:stCxn id="12" idx="6"/>
          </p:cNvCxnSpPr>
          <p:nvPr/>
        </p:nvCxnSpPr>
        <p:spPr>
          <a:xfrm>
            <a:off x="5740633" y="3022600"/>
            <a:ext cx="108153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2" name="直接箭头连接符 31"/>
          <p:cNvCxnSpPr/>
          <p:nvPr/>
        </p:nvCxnSpPr>
        <p:spPr>
          <a:xfrm>
            <a:off x="5713986" y="5080000"/>
            <a:ext cx="113131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3" name="文本框 32"/>
          <p:cNvSpPr txBox="1"/>
          <p:nvPr/>
        </p:nvSpPr>
        <p:spPr>
          <a:xfrm>
            <a:off x="6853015" y="2818809"/>
            <a:ext cx="896399" cy="369332"/>
          </a:xfrm>
          <a:prstGeom prst="rect">
            <a:avLst/>
          </a:prstGeom>
          <a:noFill/>
        </p:spPr>
        <p:txBody>
          <a:bodyPr wrap="none" rtlCol="0">
            <a:spAutoFit/>
          </a:bodyPr>
          <a:lstStyle/>
          <a:p>
            <a:r>
              <a:rPr lang="en-US" altLang="zh-CN" dirty="0"/>
              <a:t>Ouput1</a:t>
            </a:r>
            <a:endParaRPr lang="zh-CN" altLang="en-US" dirty="0"/>
          </a:p>
        </p:txBody>
      </p:sp>
      <p:sp>
        <p:nvSpPr>
          <p:cNvPr id="34" name="文本框 33"/>
          <p:cNvSpPr txBox="1"/>
          <p:nvPr/>
        </p:nvSpPr>
        <p:spPr>
          <a:xfrm>
            <a:off x="6822813" y="4895334"/>
            <a:ext cx="973343" cy="369332"/>
          </a:xfrm>
          <a:prstGeom prst="rect">
            <a:avLst/>
          </a:prstGeom>
          <a:noFill/>
        </p:spPr>
        <p:txBody>
          <a:bodyPr wrap="none" rtlCol="0">
            <a:spAutoFit/>
          </a:bodyPr>
          <a:lstStyle/>
          <a:p>
            <a:r>
              <a:rPr lang="en-US" altLang="zh-CN" dirty="0"/>
              <a:t>Output2</a:t>
            </a:r>
            <a:endParaRPr lang="zh-CN" altLang="en-US" dirty="0"/>
          </a:p>
        </p:txBody>
      </p:sp>
      <p:cxnSp>
        <p:nvCxnSpPr>
          <p:cNvPr id="36" name="直接箭头连接符 35"/>
          <p:cNvCxnSpPr>
            <a:endCxn id="2" idx="2"/>
          </p:cNvCxnSpPr>
          <p:nvPr/>
        </p:nvCxnSpPr>
        <p:spPr>
          <a:xfrm>
            <a:off x="991228" y="2413000"/>
            <a:ext cx="1053472" cy="609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直接箭头连接符 39"/>
          <p:cNvCxnSpPr/>
          <p:nvPr/>
        </p:nvCxnSpPr>
        <p:spPr>
          <a:xfrm>
            <a:off x="931580" y="3022600"/>
            <a:ext cx="108632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p:cNvCxnSpPr>
            <a:endCxn id="2" idx="2"/>
          </p:cNvCxnSpPr>
          <p:nvPr/>
        </p:nvCxnSpPr>
        <p:spPr>
          <a:xfrm flipV="1">
            <a:off x="991228" y="3022600"/>
            <a:ext cx="1053472" cy="6421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直接箭头连接符 46"/>
          <p:cNvCxnSpPr>
            <a:endCxn id="10" idx="2"/>
          </p:cNvCxnSpPr>
          <p:nvPr/>
        </p:nvCxnSpPr>
        <p:spPr>
          <a:xfrm>
            <a:off x="991228" y="5080000"/>
            <a:ext cx="1053472"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9" name="直接箭头连接符 48"/>
          <p:cNvCxnSpPr>
            <a:endCxn id="10" idx="2"/>
          </p:cNvCxnSpPr>
          <p:nvPr/>
        </p:nvCxnSpPr>
        <p:spPr>
          <a:xfrm>
            <a:off x="991228" y="4546600"/>
            <a:ext cx="1053472" cy="53340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51" name="直接箭头连接符 50"/>
          <p:cNvCxnSpPr>
            <a:endCxn id="10" idx="2"/>
          </p:cNvCxnSpPr>
          <p:nvPr/>
        </p:nvCxnSpPr>
        <p:spPr>
          <a:xfrm flipV="1">
            <a:off x="991228" y="5080000"/>
            <a:ext cx="1053472" cy="60960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52" name="文本框 51"/>
          <p:cNvSpPr txBox="1"/>
          <p:nvPr/>
        </p:nvSpPr>
        <p:spPr>
          <a:xfrm>
            <a:off x="8413171" y="2259184"/>
            <a:ext cx="1107996" cy="369332"/>
          </a:xfrm>
          <a:prstGeom prst="rect">
            <a:avLst/>
          </a:prstGeom>
          <a:noFill/>
        </p:spPr>
        <p:txBody>
          <a:bodyPr wrap="none" rtlCol="0">
            <a:spAutoFit/>
          </a:bodyPr>
          <a:lstStyle/>
          <a:p>
            <a:r>
              <a:rPr lang="zh-CN" altLang="en-US" dirty="0">
                <a:latin typeface="微软雅黑" panose="020B0503020204020204" charset="-122"/>
                <a:ea typeface="微软雅黑" panose="020B0503020204020204" charset="-122"/>
              </a:rPr>
              <a:t>输出误差</a:t>
            </a:r>
          </a:p>
        </p:txBody>
      </p:sp>
      <p:sp>
        <p:nvSpPr>
          <p:cNvPr id="53" name="文本框 52"/>
          <p:cNvSpPr txBox="1"/>
          <p:nvPr/>
        </p:nvSpPr>
        <p:spPr>
          <a:xfrm>
            <a:off x="8653245" y="2818809"/>
            <a:ext cx="417102" cy="369332"/>
          </a:xfrm>
          <a:prstGeom prst="rect">
            <a:avLst/>
          </a:prstGeom>
          <a:noFill/>
        </p:spPr>
        <p:txBody>
          <a:bodyPr wrap="none" rtlCol="0">
            <a:spAutoFit/>
          </a:bodyPr>
          <a:lstStyle/>
          <a:p>
            <a:r>
              <a:rPr lang="en-US" altLang="zh-CN" dirty="0"/>
              <a:t>e1</a:t>
            </a:r>
            <a:endParaRPr lang="zh-CN" altLang="en-US" dirty="0"/>
          </a:p>
        </p:txBody>
      </p:sp>
      <p:sp>
        <p:nvSpPr>
          <p:cNvPr id="54" name="文本框 53"/>
          <p:cNvSpPr txBox="1"/>
          <p:nvPr/>
        </p:nvSpPr>
        <p:spPr>
          <a:xfrm>
            <a:off x="8653245" y="4862120"/>
            <a:ext cx="417102" cy="369332"/>
          </a:xfrm>
          <a:prstGeom prst="rect">
            <a:avLst/>
          </a:prstGeom>
          <a:noFill/>
        </p:spPr>
        <p:txBody>
          <a:bodyPr wrap="none" rtlCol="0">
            <a:spAutoFit/>
          </a:bodyPr>
          <a:lstStyle/>
          <a:p>
            <a:r>
              <a:rPr lang="en-US" altLang="zh-CN" dirty="0"/>
              <a:t>e2</a:t>
            </a:r>
            <a:endParaRPr lang="zh-CN" altLang="en-US" dirty="0"/>
          </a:p>
        </p:txBody>
      </p:sp>
      <p:cxnSp>
        <p:nvCxnSpPr>
          <p:cNvPr id="56" name="连接符: 曲线 55"/>
          <p:cNvCxnSpPr>
            <a:stCxn id="53" idx="1"/>
            <a:endCxn id="18" idx="0"/>
          </p:cNvCxnSpPr>
          <p:nvPr/>
        </p:nvCxnSpPr>
        <p:spPr>
          <a:xfrm rot="10800000">
            <a:off x="4334375" y="2644111"/>
            <a:ext cx="4318870" cy="359364"/>
          </a:xfrm>
          <a:prstGeom prst="curvedConnector4">
            <a:avLst>
              <a:gd name="adj1" fmla="val -617"/>
              <a:gd name="adj2" fmla="val 163612"/>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60" name="连接符: 曲线 59"/>
          <p:cNvCxnSpPr>
            <a:stCxn id="53" idx="2"/>
            <a:endCxn id="21" idx="2"/>
          </p:cNvCxnSpPr>
          <p:nvPr/>
        </p:nvCxnSpPr>
        <p:spPr>
          <a:xfrm rot="5400000">
            <a:off x="6359776" y="1162741"/>
            <a:ext cx="476620" cy="4527421"/>
          </a:xfrm>
          <a:prstGeom prst="curvedConnector3">
            <a:avLst>
              <a:gd name="adj1" fmla="val 147963"/>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62" name="连接符: 曲线 61"/>
          <p:cNvCxnSpPr>
            <a:stCxn id="54" idx="1"/>
            <a:endCxn id="19" idx="0"/>
          </p:cNvCxnSpPr>
          <p:nvPr/>
        </p:nvCxnSpPr>
        <p:spPr>
          <a:xfrm rot="10800000">
            <a:off x="4350879" y="4437840"/>
            <a:ext cx="4302366" cy="608946"/>
          </a:xfrm>
          <a:prstGeom prst="curvedConnector4">
            <a:avLst>
              <a:gd name="adj1" fmla="val -6661"/>
              <a:gd name="adj2" fmla="val 137540"/>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65" name="连接符: 曲线 64"/>
          <p:cNvCxnSpPr>
            <a:stCxn id="54" idx="2"/>
            <a:endCxn id="20" idx="2"/>
          </p:cNvCxnSpPr>
          <p:nvPr/>
        </p:nvCxnSpPr>
        <p:spPr>
          <a:xfrm rot="5400000">
            <a:off x="6514004" y="3068326"/>
            <a:ext cx="184666" cy="4510918"/>
          </a:xfrm>
          <a:prstGeom prst="curvedConnector3">
            <a:avLst>
              <a:gd name="adj1" fmla="val 328275"/>
            </a:avLst>
          </a:prstGeom>
          <a:ln>
            <a:tailEnd type="triangle"/>
          </a:ln>
        </p:spPr>
        <p:style>
          <a:lnRef idx="2">
            <a:schemeClr val="accent3"/>
          </a:lnRef>
          <a:fillRef idx="0">
            <a:schemeClr val="accent3"/>
          </a:fillRef>
          <a:effectRef idx="1">
            <a:schemeClr val="accent3"/>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500"/>
                                        <p:tgtEl>
                                          <p:spTgt spid="11"/>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par>
                                <p:cTn id="30" presetID="22" presetClass="entr" presetSubtype="8"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par>
                                <p:cTn id="33" presetID="22" presetClass="entr" presetSubtype="8"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500"/>
                                        <p:tgtEl>
                                          <p:spTgt spid="13"/>
                                        </p:tgtEl>
                                      </p:cBhvr>
                                    </p:animEffect>
                                  </p:childTnLst>
                                </p:cTn>
                              </p:par>
                              <p:par>
                                <p:cTn id="36" presetID="22" presetClass="entr" presetSubtype="8"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left)">
                                      <p:cBhvr>
                                        <p:cTn id="38" dur="500"/>
                                        <p:tgtEl>
                                          <p:spTgt spid="15"/>
                                        </p:tgtEl>
                                      </p:cBhvr>
                                    </p:animEffect>
                                  </p:childTnLst>
                                </p:cTn>
                              </p:par>
                              <p:par>
                                <p:cTn id="39" presetID="22" presetClass="entr" presetSubtype="8"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ipe(left)">
                                      <p:cBhvr>
                                        <p:cTn id="41" dur="500"/>
                                        <p:tgtEl>
                                          <p:spTgt spid="17"/>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wipe(left)">
                                      <p:cBhvr>
                                        <p:cTn id="44" dur="500"/>
                                        <p:tgtEl>
                                          <p:spTgt spid="18"/>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left)">
                                      <p:cBhvr>
                                        <p:cTn id="47" dur="500"/>
                                        <p:tgtEl>
                                          <p:spTgt spid="19"/>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wipe(left)">
                                      <p:cBhvr>
                                        <p:cTn id="50" dur="500"/>
                                        <p:tgtEl>
                                          <p:spTgt spid="20"/>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wipe(left)">
                                      <p:cBhvr>
                                        <p:cTn id="53" dur="500"/>
                                        <p:tgtEl>
                                          <p:spTgt spid="21"/>
                                        </p:tgtEl>
                                      </p:cBhvr>
                                    </p:animEffect>
                                  </p:childTnLst>
                                </p:cTn>
                              </p:par>
                              <p:par>
                                <p:cTn id="54" presetID="22" presetClass="entr" presetSubtype="8" fill="hold" nodeType="with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wipe(left)">
                                      <p:cBhvr>
                                        <p:cTn id="56" dur="500"/>
                                        <p:tgtEl>
                                          <p:spTgt spid="30"/>
                                        </p:tgtEl>
                                      </p:cBhvr>
                                    </p:animEffect>
                                  </p:childTnLst>
                                </p:cTn>
                              </p:par>
                              <p:par>
                                <p:cTn id="57" presetID="22" presetClass="entr" presetSubtype="8" fill="hold"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wipe(left)">
                                      <p:cBhvr>
                                        <p:cTn id="59" dur="500"/>
                                        <p:tgtEl>
                                          <p:spTgt spid="32"/>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wipe(left)">
                                      <p:cBhvr>
                                        <p:cTn id="62" dur="500"/>
                                        <p:tgtEl>
                                          <p:spTgt spid="33"/>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wipe(left)">
                                      <p:cBhvr>
                                        <p:cTn id="65" dur="500"/>
                                        <p:tgtEl>
                                          <p:spTgt spid="34"/>
                                        </p:tgtEl>
                                      </p:cBhvr>
                                    </p:animEffect>
                                  </p:childTnLst>
                                </p:cTn>
                              </p:par>
                              <p:par>
                                <p:cTn id="66" presetID="22" presetClass="entr" presetSubtype="8" fill="hold" nodeType="with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wipe(left)">
                                      <p:cBhvr>
                                        <p:cTn id="68" dur="500"/>
                                        <p:tgtEl>
                                          <p:spTgt spid="36"/>
                                        </p:tgtEl>
                                      </p:cBhvr>
                                    </p:animEffect>
                                  </p:childTnLst>
                                </p:cTn>
                              </p:par>
                              <p:par>
                                <p:cTn id="69" presetID="22" presetClass="entr" presetSubtype="8" fill="hold"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wipe(left)">
                                      <p:cBhvr>
                                        <p:cTn id="71" dur="500"/>
                                        <p:tgtEl>
                                          <p:spTgt spid="40"/>
                                        </p:tgtEl>
                                      </p:cBhvr>
                                    </p:animEffect>
                                  </p:childTnLst>
                                </p:cTn>
                              </p:par>
                              <p:par>
                                <p:cTn id="72" presetID="22" presetClass="entr" presetSubtype="8" fill="hold" nodeType="withEffect">
                                  <p:stCondLst>
                                    <p:cond delay="0"/>
                                  </p:stCondLst>
                                  <p:childTnLst>
                                    <p:set>
                                      <p:cBhvr>
                                        <p:cTn id="73" dur="1" fill="hold">
                                          <p:stCondLst>
                                            <p:cond delay="0"/>
                                          </p:stCondLst>
                                        </p:cTn>
                                        <p:tgtEl>
                                          <p:spTgt spid="43"/>
                                        </p:tgtEl>
                                        <p:attrNameLst>
                                          <p:attrName>style.visibility</p:attrName>
                                        </p:attrNameLst>
                                      </p:cBhvr>
                                      <p:to>
                                        <p:strVal val="visible"/>
                                      </p:to>
                                    </p:set>
                                    <p:animEffect transition="in" filter="wipe(left)">
                                      <p:cBhvr>
                                        <p:cTn id="74" dur="500"/>
                                        <p:tgtEl>
                                          <p:spTgt spid="43"/>
                                        </p:tgtEl>
                                      </p:cBhvr>
                                    </p:animEffect>
                                  </p:childTnLst>
                                </p:cTn>
                              </p:par>
                              <p:par>
                                <p:cTn id="75" presetID="22" presetClass="entr" presetSubtype="8" fill="hold" nodeType="withEffect">
                                  <p:stCondLst>
                                    <p:cond delay="0"/>
                                  </p:stCondLst>
                                  <p:childTnLst>
                                    <p:set>
                                      <p:cBhvr>
                                        <p:cTn id="76" dur="1" fill="hold">
                                          <p:stCondLst>
                                            <p:cond delay="0"/>
                                          </p:stCondLst>
                                        </p:cTn>
                                        <p:tgtEl>
                                          <p:spTgt spid="47"/>
                                        </p:tgtEl>
                                        <p:attrNameLst>
                                          <p:attrName>style.visibility</p:attrName>
                                        </p:attrNameLst>
                                      </p:cBhvr>
                                      <p:to>
                                        <p:strVal val="visible"/>
                                      </p:to>
                                    </p:set>
                                    <p:animEffect transition="in" filter="wipe(left)">
                                      <p:cBhvr>
                                        <p:cTn id="77" dur="500"/>
                                        <p:tgtEl>
                                          <p:spTgt spid="47"/>
                                        </p:tgtEl>
                                      </p:cBhvr>
                                    </p:animEffect>
                                  </p:childTnLst>
                                </p:cTn>
                              </p:par>
                              <p:par>
                                <p:cTn id="78" presetID="22" presetClass="entr" presetSubtype="8" fill="hold" nodeType="withEffect">
                                  <p:stCondLst>
                                    <p:cond delay="0"/>
                                  </p:stCondLst>
                                  <p:childTnLst>
                                    <p:set>
                                      <p:cBhvr>
                                        <p:cTn id="79" dur="1" fill="hold">
                                          <p:stCondLst>
                                            <p:cond delay="0"/>
                                          </p:stCondLst>
                                        </p:cTn>
                                        <p:tgtEl>
                                          <p:spTgt spid="49"/>
                                        </p:tgtEl>
                                        <p:attrNameLst>
                                          <p:attrName>style.visibility</p:attrName>
                                        </p:attrNameLst>
                                      </p:cBhvr>
                                      <p:to>
                                        <p:strVal val="visible"/>
                                      </p:to>
                                    </p:set>
                                    <p:animEffect transition="in" filter="wipe(left)">
                                      <p:cBhvr>
                                        <p:cTn id="80" dur="500"/>
                                        <p:tgtEl>
                                          <p:spTgt spid="49"/>
                                        </p:tgtEl>
                                      </p:cBhvr>
                                    </p:animEffect>
                                  </p:childTnLst>
                                </p:cTn>
                              </p:par>
                              <p:par>
                                <p:cTn id="81" presetID="22" presetClass="entr" presetSubtype="8" fill="hold" nodeType="withEffect">
                                  <p:stCondLst>
                                    <p:cond delay="0"/>
                                  </p:stCondLst>
                                  <p:childTnLst>
                                    <p:set>
                                      <p:cBhvr>
                                        <p:cTn id="82" dur="1" fill="hold">
                                          <p:stCondLst>
                                            <p:cond delay="0"/>
                                          </p:stCondLst>
                                        </p:cTn>
                                        <p:tgtEl>
                                          <p:spTgt spid="51"/>
                                        </p:tgtEl>
                                        <p:attrNameLst>
                                          <p:attrName>style.visibility</p:attrName>
                                        </p:attrNameLst>
                                      </p:cBhvr>
                                      <p:to>
                                        <p:strVal val="visible"/>
                                      </p:to>
                                    </p:set>
                                    <p:animEffect transition="in" filter="wipe(left)">
                                      <p:cBhvr>
                                        <p:cTn id="83" dur="500"/>
                                        <p:tgtEl>
                                          <p:spTgt spid="51"/>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52"/>
                                        </p:tgtEl>
                                        <p:attrNameLst>
                                          <p:attrName>style.visibility</p:attrName>
                                        </p:attrNameLst>
                                      </p:cBhvr>
                                      <p:to>
                                        <p:strVal val="visible"/>
                                      </p:to>
                                    </p:set>
                                    <p:animEffect transition="in" filter="wipe(left)">
                                      <p:cBhvr>
                                        <p:cTn id="88" dur="500"/>
                                        <p:tgtEl>
                                          <p:spTgt spid="52"/>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53"/>
                                        </p:tgtEl>
                                        <p:attrNameLst>
                                          <p:attrName>style.visibility</p:attrName>
                                        </p:attrNameLst>
                                      </p:cBhvr>
                                      <p:to>
                                        <p:strVal val="visible"/>
                                      </p:to>
                                    </p:set>
                                    <p:animEffect transition="in" filter="wipe(left)">
                                      <p:cBhvr>
                                        <p:cTn id="91" dur="500"/>
                                        <p:tgtEl>
                                          <p:spTgt spid="53"/>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54"/>
                                        </p:tgtEl>
                                        <p:attrNameLst>
                                          <p:attrName>style.visibility</p:attrName>
                                        </p:attrNameLst>
                                      </p:cBhvr>
                                      <p:to>
                                        <p:strVal val="visible"/>
                                      </p:to>
                                    </p:set>
                                    <p:animEffect transition="in" filter="wipe(left)">
                                      <p:cBhvr>
                                        <p:cTn id="94" dur="500"/>
                                        <p:tgtEl>
                                          <p:spTgt spid="54"/>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2" fill="hold" nodeType="clickEffect">
                                  <p:stCondLst>
                                    <p:cond delay="0"/>
                                  </p:stCondLst>
                                  <p:childTnLst>
                                    <p:set>
                                      <p:cBhvr>
                                        <p:cTn id="98" dur="1" fill="hold">
                                          <p:stCondLst>
                                            <p:cond delay="0"/>
                                          </p:stCondLst>
                                        </p:cTn>
                                        <p:tgtEl>
                                          <p:spTgt spid="56"/>
                                        </p:tgtEl>
                                        <p:attrNameLst>
                                          <p:attrName>style.visibility</p:attrName>
                                        </p:attrNameLst>
                                      </p:cBhvr>
                                      <p:to>
                                        <p:strVal val="visible"/>
                                      </p:to>
                                    </p:set>
                                    <p:animEffect transition="in" filter="wipe(right)">
                                      <p:cBhvr>
                                        <p:cTn id="99" dur="500"/>
                                        <p:tgtEl>
                                          <p:spTgt spid="56"/>
                                        </p:tgtEl>
                                      </p:cBhvr>
                                    </p:animEffect>
                                  </p:childTnLst>
                                </p:cTn>
                              </p:par>
                              <p:par>
                                <p:cTn id="100" presetID="22" presetClass="entr" presetSubtype="2" fill="hold" nodeType="withEffect">
                                  <p:stCondLst>
                                    <p:cond delay="0"/>
                                  </p:stCondLst>
                                  <p:childTnLst>
                                    <p:set>
                                      <p:cBhvr>
                                        <p:cTn id="101" dur="1" fill="hold">
                                          <p:stCondLst>
                                            <p:cond delay="0"/>
                                          </p:stCondLst>
                                        </p:cTn>
                                        <p:tgtEl>
                                          <p:spTgt spid="60"/>
                                        </p:tgtEl>
                                        <p:attrNameLst>
                                          <p:attrName>style.visibility</p:attrName>
                                        </p:attrNameLst>
                                      </p:cBhvr>
                                      <p:to>
                                        <p:strVal val="visible"/>
                                      </p:to>
                                    </p:set>
                                    <p:animEffect transition="in" filter="wipe(right)">
                                      <p:cBhvr>
                                        <p:cTn id="102" dur="500"/>
                                        <p:tgtEl>
                                          <p:spTgt spid="60"/>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2" fill="hold" nodeType="clickEffect">
                                  <p:stCondLst>
                                    <p:cond delay="0"/>
                                  </p:stCondLst>
                                  <p:childTnLst>
                                    <p:set>
                                      <p:cBhvr>
                                        <p:cTn id="106" dur="1" fill="hold">
                                          <p:stCondLst>
                                            <p:cond delay="0"/>
                                          </p:stCondLst>
                                        </p:cTn>
                                        <p:tgtEl>
                                          <p:spTgt spid="62"/>
                                        </p:tgtEl>
                                        <p:attrNameLst>
                                          <p:attrName>style.visibility</p:attrName>
                                        </p:attrNameLst>
                                      </p:cBhvr>
                                      <p:to>
                                        <p:strVal val="visible"/>
                                      </p:to>
                                    </p:set>
                                    <p:animEffect transition="in" filter="wipe(right)">
                                      <p:cBhvr>
                                        <p:cTn id="107" dur="500"/>
                                        <p:tgtEl>
                                          <p:spTgt spid="62"/>
                                        </p:tgtEl>
                                      </p:cBhvr>
                                    </p:animEffect>
                                  </p:childTnLst>
                                </p:cTn>
                              </p:par>
                              <p:par>
                                <p:cTn id="108" presetID="22" presetClass="entr" presetSubtype="2" fill="hold" nodeType="withEffect">
                                  <p:stCondLst>
                                    <p:cond delay="0"/>
                                  </p:stCondLst>
                                  <p:childTnLst>
                                    <p:set>
                                      <p:cBhvr>
                                        <p:cTn id="109" dur="1" fill="hold">
                                          <p:stCondLst>
                                            <p:cond delay="0"/>
                                          </p:stCondLst>
                                        </p:cTn>
                                        <p:tgtEl>
                                          <p:spTgt spid="65"/>
                                        </p:tgtEl>
                                        <p:attrNameLst>
                                          <p:attrName>style.visibility</p:attrName>
                                        </p:attrNameLst>
                                      </p:cBhvr>
                                      <p:to>
                                        <p:strVal val="visible"/>
                                      </p:to>
                                    </p:set>
                                    <p:animEffect transition="in" filter="wipe(right)">
                                      <p:cBhvr>
                                        <p:cTn id="110"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animBg="1"/>
      <p:bldP spid="10" grpId="0" animBg="1"/>
      <p:bldP spid="11" grpId="0" animBg="1"/>
      <p:bldP spid="12" grpId="0" animBg="1"/>
      <p:bldP spid="18" grpId="0"/>
      <p:bldP spid="19" grpId="0"/>
      <p:bldP spid="20" grpId="0"/>
      <p:bldP spid="21" grpId="0"/>
      <p:bldP spid="33" grpId="0"/>
      <p:bldP spid="34" grpId="0"/>
      <p:bldP spid="52" grpId="0"/>
      <p:bldP spid="53" grpId="0"/>
      <p:bldP spid="5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51228" y="789605"/>
            <a:ext cx="10254545" cy="0"/>
          </a:xfrm>
          <a:prstGeom prst="line">
            <a:avLst/>
          </a:prstGeom>
          <a:noFill/>
          <a:ln w="12700" cap="flat" cmpd="sng" algn="ctr">
            <a:solidFill>
              <a:sysClr val="windowText" lastClr="000000"/>
            </a:solidFill>
            <a:prstDash val="dash"/>
          </a:ln>
          <a:effectLst/>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17584" y="306898"/>
            <a:ext cx="347288" cy="347288"/>
          </a:xfrm>
          <a:prstGeom prst="ellipse">
            <a:avLst/>
          </a:prstGeom>
          <a:solidFill>
            <a:srgbClr val="1A3F6C"/>
          </a:solidFill>
          <a:ln w="25400" cap="flat" cmpd="sng" algn="ctr">
            <a:noFill/>
            <a:prstDash val="solid"/>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26" name="TextBox 25"/>
          <p:cNvSpPr txBox="1"/>
          <p:nvPr/>
        </p:nvSpPr>
        <p:spPr>
          <a:xfrm>
            <a:off x="1148821" y="261572"/>
            <a:ext cx="5673348" cy="481670"/>
          </a:xfrm>
          <a:prstGeom prst="rect">
            <a:avLst/>
          </a:prstGeom>
          <a:noFill/>
        </p:spPr>
        <p:txBody>
          <a:bodyPr wrap="none" rtlCol="0">
            <a:spAutoFit/>
          </a:bodyPr>
          <a:lstStyle/>
          <a:p>
            <a:r>
              <a:rPr lang="zh-CN" altLang="en-US" sz="2530" spc="300" dirty="0">
                <a:latin typeface="方正兰亭细黑_GBK" pitchFamily="2" charset="-122"/>
                <a:ea typeface="方正兰亭细黑_GBK" pitchFamily="2" charset="-122"/>
              </a:rPr>
              <a:t>原理准备</a:t>
            </a:r>
            <a:r>
              <a:rPr lang="en-US" altLang="zh-CN" sz="2530" spc="300" dirty="0">
                <a:latin typeface="方正兰亭细黑_GBK" pitchFamily="2" charset="-122"/>
                <a:ea typeface="方正兰亭细黑_GBK" pitchFamily="2" charset="-122"/>
              </a:rPr>
              <a:t>——</a:t>
            </a:r>
            <a:r>
              <a:rPr lang="zh-CN" altLang="en-US" sz="2530" spc="300" dirty="0">
                <a:latin typeface="方正兰亭细黑_GBK" pitchFamily="2" charset="-122"/>
                <a:ea typeface="方正兰亭细黑_GBK" pitchFamily="2" charset="-122"/>
              </a:rPr>
              <a:t>网络误差的反向传播</a:t>
            </a:r>
          </a:p>
        </p:txBody>
      </p:sp>
      <p:pic>
        <p:nvPicPr>
          <p:cNvPr id="38" name="Picture 4"/>
          <p:cNvPicPr>
            <a:picLocks noChangeAspect="1"/>
          </p:cNvPicPr>
          <p:nvPr/>
        </p:nvPicPr>
        <p:blipFill>
          <a:blip r:embed="rId2"/>
          <a:stretch>
            <a:fillRect/>
          </a:stretch>
        </p:blipFill>
        <p:spPr>
          <a:xfrm>
            <a:off x="660899" y="1117600"/>
            <a:ext cx="560705" cy="1019175"/>
          </a:xfrm>
          <a:prstGeom prst="rect">
            <a:avLst/>
          </a:prstGeom>
        </p:spPr>
      </p:pic>
      <p:sp>
        <p:nvSpPr>
          <p:cNvPr id="3" name="文本框 2"/>
          <p:cNvSpPr txBox="1"/>
          <p:nvPr/>
        </p:nvSpPr>
        <p:spPr>
          <a:xfrm>
            <a:off x="1739900" y="1117600"/>
            <a:ext cx="7315200" cy="923330"/>
          </a:xfrm>
          <a:prstGeom prst="rect">
            <a:avLst/>
          </a:prstGeom>
          <a:noFill/>
        </p:spPr>
        <p:txBody>
          <a:bodyPr wrap="square" rtlCol="0">
            <a:spAutoFit/>
          </a:bodyPr>
          <a:lstStyle/>
          <a:p>
            <a:r>
              <a:rPr lang="zh-CN" altLang="en-US" dirty="0">
                <a:latin typeface="微软雅黑" panose="020B0503020204020204" charset="-122"/>
                <a:ea typeface="微软雅黑" panose="020B0503020204020204" charset="-122"/>
              </a:rPr>
              <a:t>通过数学分析，可以看出，输出层神经元的误差与向它发送信息的神经元有关，而它们彼此间的联系靠的是权重，我们可以根据权重按照比例反向传播误差，实现对网络的调整</a:t>
            </a:r>
          </a:p>
        </p:txBody>
      </p:sp>
      <mc:AlternateContent xmlns:mc="http://schemas.openxmlformats.org/markup-compatibility/2006" xmlns:a14="http://schemas.microsoft.com/office/drawing/2010/main">
        <mc:Choice Requires="a14">
          <p:sp>
            <p:nvSpPr>
              <p:cNvPr id="4" name="文本框 3"/>
              <p:cNvSpPr txBox="1"/>
              <p:nvPr/>
            </p:nvSpPr>
            <p:spPr>
              <a:xfrm>
                <a:off x="1739783" y="2193052"/>
                <a:ext cx="7467600" cy="484172"/>
              </a:xfrm>
              <a:prstGeom prst="rect">
                <a:avLst/>
              </a:prstGeom>
              <a:noFill/>
            </p:spPr>
            <p:txBody>
              <a:bodyPr wrap="square" rtlCol="0">
                <a:spAutoFit/>
              </a:bodyPr>
              <a:lstStyle/>
              <a:p>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𝑒</m:t>
                        </m:r>
                      </m:e>
                      <m:sub>
                        <m:r>
                          <a:rPr lang="en-US" altLang="zh-CN" sz="2400" b="0" i="1" smtClean="0">
                            <a:latin typeface="Cambria Math" panose="02040503050406030204" pitchFamily="18" charset="0"/>
                          </a:rPr>
                          <m:t>h𝑖𝑑𝑑𝑒𝑛</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r>
                      <a:rPr lang="zh-CN" altLang="en-US" sz="2400" i="1">
                        <a:latin typeface="Cambria Math" panose="02040503050406030204" pitchFamily="18" charset="0"/>
                      </a:rPr>
                      <m:t>链接</m:t>
                    </m:r>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latin typeface="Cambria Math" panose="02040503050406030204" pitchFamily="18" charset="0"/>
                          </a:rPr>
                          <m:t>1,1</m:t>
                        </m:r>
                      </m:sub>
                    </m:sSub>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latin typeface="Cambria Math" panose="02040503050406030204" pitchFamily="18" charset="0"/>
                          </a:rPr>
                          <m:t>1,2</m:t>
                        </m:r>
                      </m:sub>
                    </m:sSub>
                    <m:r>
                      <a:rPr lang="zh-CN" altLang="en-US" sz="2400" i="1">
                        <a:latin typeface="Cambria Math" panose="02040503050406030204" pitchFamily="18" charset="0"/>
                      </a:rPr>
                      <m:t>上的</m:t>
                    </m:r>
                  </m:oMath>
                </a14:m>
                <a:r>
                  <a:rPr lang="en-US" altLang="zh-CN" sz="2400" dirty="0">
                    <a:solidFill>
                      <a:srgbClr val="00B0F0"/>
                    </a:solidFill>
                    <a:latin typeface="微软雅黑" panose="020B0503020204020204" pitchFamily="34" charset="-122"/>
                    <a:ea typeface="微软雅黑" panose="020B0503020204020204" pitchFamily="34" charset="-122"/>
                  </a:rPr>
                  <a:t>“</a:t>
                </a:r>
                <a:r>
                  <a:rPr lang="zh-CN" altLang="en-US" sz="2400" dirty="0">
                    <a:solidFill>
                      <a:srgbClr val="00B0F0"/>
                    </a:solidFill>
                    <a:latin typeface="微软雅黑" panose="020B0503020204020204" pitchFamily="34" charset="-122"/>
                    <a:ea typeface="微软雅黑" panose="020B0503020204020204" pitchFamily="34" charset="-122"/>
                  </a:rPr>
                  <a:t>分割误差之和</a:t>
                </a:r>
                <a:r>
                  <a:rPr lang="en-US" altLang="zh-CN" sz="2400" dirty="0">
                    <a:solidFill>
                      <a:srgbClr val="00B0F0"/>
                    </a:solidFill>
                    <a:latin typeface="微软雅黑" panose="020B0503020204020204" pitchFamily="34" charset="-122"/>
                    <a:ea typeface="微软雅黑" panose="020B0503020204020204" pitchFamily="34" charset="-122"/>
                  </a:rPr>
                  <a:t>”</a:t>
                </a:r>
                <a:endParaRPr lang="zh-CN" altLang="en-US" sz="2400" dirty="0">
                  <a:solidFill>
                    <a:srgbClr val="00B0F0"/>
                  </a:solidFill>
                  <a:latin typeface="微软雅黑" panose="020B0503020204020204" pitchFamily="34" charset="-122"/>
                  <a:ea typeface="微软雅黑" panose="020B0503020204020204" pitchFamily="34" charset="-122"/>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1739783" y="2193052"/>
                <a:ext cx="7467600" cy="484172"/>
              </a:xfrm>
              <a:prstGeom prst="rect">
                <a:avLst/>
              </a:prstGeom>
              <a:blipFill rotWithShape="1">
                <a:blip r:embed="rId3"/>
                <a:stretch>
                  <a:fillRect t="-8861" b="-25316"/>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1587500" y="2944183"/>
                <a:ext cx="8229600" cy="8744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𝑒</m:t>
                          </m:r>
                        </m:e>
                        <m:sub>
                          <m:r>
                            <a:rPr lang="en-US" altLang="zh-CN" sz="2400" b="0" i="1" smtClean="0">
                              <a:latin typeface="Cambria Math" panose="02040503050406030204" pitchFamily="18" charset="0"/>
                            </a:rPr>
                            <m:t>h𝑖𝑑𝑑𝑑𝑒𝑛</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𝑒</m:t>
                          </m:r>
                        </m:e>
                        <m:sub>
                          <m:r>
                            <a:rPr lang="en-US" altLang="zh-CN" sz="2400" b="0" i="1" smtClean="0">
                              <a:latin typeface="Cambria Math" panose="02040503050406030204" pitchFamily="18" charset="0"/>
                            </a:rPr>
                            <m:t>𝑜𝑢𝑡𝑝𝑢𝑡</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latin typeface="Cambria Math" panose="02040503050406030204" pitchFamily="18" charset="0"/>
                                </a:rPr>
                                <m:t>1,1</m:t>
                              </m:r>
                            </m:sub>
                          </m:sSub>
                        </m:num>
                        <m:den>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latin typeface="Cambria Math" panose="02040503050406030204" pitchFamily="18" charset="0"/>
                                </a:rPr>
                                <m:t>1,1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latin typeface="Cambria Math" panose="02040503050406030204" pitchFamily="18" charset="0"/>
                                </a:rPr>
                                <m:t>2,1</m:t>
                              </m:r>
                            </m:sub>
                          </m:sSub>
                        </m:den>
                      </m:f>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𝑒</m:t>
                          </m:r>
                        </m:e>
                        <m:sub>
                          <m:r>
                            <a:rPr lang="en-US" altLang="zh-CN" sz="2400" b="0" i="1" smtClean="0">
                              <a:latin typeface="Cambria Math" panose="02040503050406030204" pitchFamily="18" charset="0"/>
                            </a:rPr>
                            <m:t>𝑜𝑢𝑡𝑝𝑢𝑡</m:t>
                          </m:r>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latin typeface="Cambria Math" panose="02040503050406030204" pitchFamily="18" charset="0"/>
                                </a:rPr>
                                <m:t>1,2</m:t>
                              </m:r>
                            </m:sub>
                          </m:sSub>
                        </m:num>
                        <m:den>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latin typeface="Cambria Math" panose="02040503050406030204" pitchFamily="18" charset="0"/>
                                </a:rPr>
                                <m:t>1,2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latin typeface="Cambria Math" panose="02040503050406030204" pitchFamily="18" charset="0"/>
                                </a:rPr>
                                <m:t>2,2</m:t>
                              </m:r>
                            </m:sub>
                          </m:sSub>
                        </m:den>
                      </m:f>
                    </m:oMath>
                  </m:oMathPara>
                </a14:m>
                <a:endParaRPr lang="zh-CN" altLang="en-US" sz="2400" dirty="0"/>
              </a:p>
            </p:txBody>
          </p:sp>
        </mc:Choice>
        <mc:Fallback xmlns="">
          <p:sp>
            <p:nvSpPr>
              <p:cNvPr id="9" name="文本框 8"/>
              <p:cNvSpPr txBox="1">
                <a:spLocks noRot="1" noChangeAspect="1" noMove="1" noResize="1" noEditPoints="1" noAdjustHandles="1" noChangeArrowheads="1" noChangeShapeType="1" noTextEdit="1"/>
              </p:cNvSpPr>
              <p:nvPr/>
            </p:nvSpPr>
            <p:spPr>
              <a:xfrm>
                <a:off x="1587500" y="2944183"/>
                <a:ext cx="8229600" cy="874470"/>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1739900" y="4175334"/>
                <a:ext cx="8229600" cy="1452962"/>
              </a:xfrm>
              <a:prstGeom prst="rect">
                <a:avLst/>
              </a:prstGeom>
              <a:noFill/>
            </p:spPr>
            <p:txBody>
              <a:bodyPr wrap="square" rtlCol="0">
                <a:spAutoFit/>
              </a:bodyPr>
              <a:lstStyle/>
              <a:p>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𝑒𝑟𝑟𝑜𝑟</m:t>
                        </m:r>
                      </m:e>
                      <m:sub>
                        <m:r>
                          <a:rPr lang="en-US" altLang="zh-CN" sz="2400" b="0" i="1" smtClean="0">
                            <a:latin typeface="Cambria Math" panose="02040503050406030204" pitchFamily="18" charset="0"/>
                          </a:rPr>
                          <m:t>h𝑖𝑑𝑑𝑒𝑛</m:t>
                        </m:r>
                      </m:sub>
                    </m:sSub>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m>
                          <m:mPr>
                            <m:mcs>
                              <m:mc>
                                <m:mcPr>
                                  <m:count m:val="2"/>
                                  <m:mcJc m:val="center"/>
                                </m:mcPr>
                              </m:mc>
                            </m:mcs>
                            <m:ctrlPr>
                              <a:rPr lang="en-US" altLang="zh-CN" sz="2400" b="0" i="1" smtClean="0">
                                <a:latin typeface="Cambria Math" panose="02040503050406030204" pitchFamily="18" charset="0"/>
                              </a:rPr>
                            </m:ctrlPr>
                          </m:mPr>
                          <m:mr>
                            <m:e>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latin typeface="Cambria Math" panose="02040503050406030204" pitchFamily="18" charset="0"/>
                                        </a:rPr>
                                        <m:t>1,1</m:t>
                                      </m:r>
                                    </m:sub>
                                  </m:sSub>
                                </m:num>
                                <m:den>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latin typeface="Cambria Math" panose="02040503050406030204" pitchFamily="18" charset="0"/>
                                        </a:rPr>
                                        <m:t>1,1</m:t>
                                      </m:r>
                                    </m:sub>
                                  </m:sSub>
                                  <m:r>
                                    <a:rPr lang="en-US" altLang="zh-CN" sz="2400" i="1">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latin typeface="Cambria Math" panose="02040503050406030204" pitchFamily="18" charset="0"/>
                                        </a:rPr>
                                        <m:t>2,1</m:t>
                                      </m:r>
                                    </m:sub>
                                  </m:sSub>
                                </m:den>
                              </m:f>
                            </m:e>
                            <m:e>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latin typeface="Cambria Math" panose="02040503050406030204" pitchFamily="18" charset="0"/>
                                        </a:rPr>
                                        <m:t>1,2</m:t>
                                      </m:r>
                                    </m:sub>
                                  </m:sSub>
                                </m:num>
                                <m:den>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latin typeface="Cambria Math" panose="02040503050406030204" pitchFamily="18" charset="0"/>
                                        </a:rPr>
                                        <m:t>1,2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latin typeface="Cambria Math" panose="02040503050406030204" pitchFamily="18" charset="0"/>
                                        </a:rPr>
                                        <m:t>2,2</m:t>
                                      </m:r>
                                    </m:sub>
                                  </m:sSub>
                                </m:den>
                              </m:f>
                            </m:e>
                          </m:mr>
                          <m:mr>
                            <m:e>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𝑊</m:t>
                                      </m:r>
                                    </m:e>
                                    <m:sub>
                                      <m:r>
                                        <a:rPr lang="en-US" altLang="zh-CN" sz="2400" b="0" i="1" smtClean="0">
                                          <a:latin typeface="Cambria Math" panose="02040503050406030204" pitchFamily="18" charset="0"/>
                                        </a:rPr>
                                        <m:t>2</m:t>
                                      </m:r>
                                      <m:r>
                                        <a:rPr lang="en-US" altLang="zh-CN" sz="2400" i="1">
                                          <a:latin typeface="Cambria Math" panose="02040503050406030204" pitchFamily="18" charset="0"/>
                                        </a:rPr>
                                        <m:t>,1</m:t>
                                      </m:r>
                                    </m:sub>
                                  </m:sSub>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𝑊</m:t>
                                      </m:r>
                                    </m:e>
                                    <m:sub>
                                      <m:r>
                                        <a:rPr lang="en-US" altLang="zh-CN" sz="2400" b="0" i="1" smtClean="0">
                                          <a:latin typeface="Cambria Math" panose="02040503050406030204" pitchFamily="18" charset="0"/>
                                        </a:rPr>
                                        <m:t>2</m:t>
                                      </m:r>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𝑊</m:t>
                                      </m:r>
                                    </m:e>
                                    <m:sub>
                                      <m:r>
                                        <a:rPr lang="en-US" altLang="zh-CN" sz="2400" b="0" i="1" smtClean="0">
                                          <a:latin typeface="Cambria Math" panose="02040503050406030204" pitchFamily="18" charset="0"/>
                                        </a:rPr>
                                        <m:t>1</m:t>
                                      </m:r>
                                      <m:r>
                                        <a:rPr lang="en-US" altLang="zh-CN" sz="2400" i="1">
                                          <a:latin typeface="Cambria Math" panose="02040503050406030204" pitchFamily="18" charset="0"/>
                                        </a:rPr>
                                        <m:t>,1</m:t>
                                      </m:r>
                                    </m:sub>
                                  </m:sSub>
                                </m:den>
                              </m:f>
                            </m:e>
                            <m:e>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𝑊</m:t>
                                      </m:r>
                                    </m:e>
                                    <m:sub>
                                      <m:r>
                                        <a:rPr lang="en-US" altLang="zh-CN" sz="2400" b="0" i="1" smtClean="0">
                                          <a:latin typeface="Cambria Math" panose="02040503050406030204" pitchFamily="18" charset="0"/>
                                        </a:rPr>
                                        <m:t>2</m:t>
                                      </m:r>
                                      <m:r>
                                        <a:rPr lang="en-US" altLang="zh-CN" sz="2400" i="1">
                                          <a:latin typeface="Cambria Math" panose="02040503050406030204" pitchFamily="18" charset="0"/>
                                        </a:rPr>
                                        <m:t>,</m:t>
                                      </m:r>
                                      <m:r>
                                        <a:rPr lang="en-US" altLang="zh-CN" sz="2400" b="0" i="1" smtClean="0">
                                          <a:latin typeface="Cambria Math" panose="02040503050406030204" pitchFamily="18" charset="0"/>
                                        </a:rPr>
                                        <m:t>2</m:t>
                                      </m:r>
                                    </m:sub>
                                  </m:sSub>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𝑊</m:t>
                                      </m:r>
                                    </m:e>
                                    <m:sub>
                                      <m:r>
                                        <a:rPr lang="en-US" altLang="zh-CN" sz="2400" b="0" i="1" smtClean="0">
                                          <a:latin typeface="Cambria Math" panose="02040503050406030204" pitchFamily="18" charset="0"/>
                                        </a:rPr>
                                        <m:t>2</m:t>
                                      </m:r>
                                      <m:r>
                                        <a:rPr lang="en-US" altLang="zh-CN" sz="2400" i="1">
                                          <a:latin typeface="Cambria Math" panose="02040503050406030204" pitchFamily="18" charset="0"/>
                                        </a:rPr>
                                        <m:t>,</m:t>
                                      </m:r>
                                      <m:r>
                                        <a:rPr lang="en-US" altLang="zh-CN" sz="2400" b="0" i="1" smtClean="0">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𝑊</m:t>
                                      </m:r>
                                    </m:e>
                                    <m:sub>
                                      <m:r>
                                        <a:rPr lang="en-US" altLang="zh-CN" sz="2400" b="0" i="1" smtClean="0">
                                          <a:latin typeface="Cambria Math" panose="02040503050406030204" pitchFamily="18" charset="0"/>
                                        </a:rPr>
                                        <m:t>1</m:t>
                                      </m:r>
                                      <m:r>
                                        <a:rPr lang="en-US" altLang="zh-CN" sz="2400" i="1">
                                          <a:latin typeface="Cambria Math" panose="02040503050406030204" pitchFamily="18" charset="0"/>
                                        </a:rPr>
                                        <m:t>,</m:t>
                                      </m:r>
                                      <m:r>
                                        <a:rPr lang="en-US" altLang="zh-CN" sz="2400" b="0" i="1" smtClean="0">
                                          <a:latin typeface="Cambria Math" panose="02040503050406030204" pitchFamily="18" charset="0"/>
                                        </a:rPr>
                                        <m:t>2</m:t>
                                      </m:r>
                                    </m:sub>
                                  </m:sSub>
                                </m:den>
                              </m:f>
                            </m:e>
                          </m:mr>
                        </m:m>
                      </m:e>
                    </m:d>
                  </m:oMath>
                </a14:m>
                <a:r>
                  <a:rPr lang="en-US" altLang="zh-CN" sz="2400" dirty="0"/>
                  <a:t>   .</a:t>
                </a:r>
                <a14:m>
                  <m:oMath xmlns:m="http://schemas.openxmlformats.org/officeDocument/2006/math">
                    <m:m>
                      <m:mPr>
                        <m:mcs>
                          <m:mc>
                            <m:mcPr>
                              <m:count m:val="1"/>
                              <m:mcJc m:val="center"/>
                            </m:mcPr>
                          </m:mc>
                        </m:mcs>
                        <m:ctrlPr>
                          <a:rPr lang="en-US" altLang="zh-CN" sz="2400" i="1" dirty="0" smtClean="0">
                            <a:latin typeface="Cambria Math" panose="02040503050406030204" pitchFamily="18" charset="0"/>
                          </a:rPr>
                        </m:ctrlPr>
                      </m:mPr>
                      <m:mr>
                        <m:e>
                          <m:sSub>
                            <m:sSubPr>
                              <m:ctrlPr>
                                <a:rPr lang="en-US" altLang="zh-CN" sz="2400" i="1" dirty="0" smtClean="0">
                                  <a:latin typeface="Cambria Math" panose="02040503050406030204" pitchFamily="18" charset="0"/>
                                </a:rPr>
                              </m:ctrlPr>
                            </m:sSubPr>
                            <m:e>
                              <m:r>
                                <a:rPr lang="en-US" altLang="zh-CN" sz="2400" b="0" i="1" dirty="0" smtClean="0">
                                  <a:latin typeface="Cambria Math" panose="02040503050406030204" pitchFamily="18" charset="0"/>
                                </a:rPr>
                                <m:t>     </m:t>
                              </m:r>
                              <m:r>
                                <a:rPr lang="en-US" altLang="zh-CN" sz="2400" b="0" i="1" dirty="0" smtClean="0">
                                  <a:latin typeface="Cambria Math" panose="02040503050406030204" pitchFamily="18" charset="0"/>
                                </a:rPr>
                                <m:t>𝑒</m:t>
                              </m:r>
                            </m:e>
                            <m:sub>
                              <m:r>
                                <a:rPr lang="en-US" altLang="zh-CN" sz="2400" b="0" i="1" dirty="0" smtClean="0">
                                  <a:latin typeface="Cambria Math" panose="02040503050406030204" pitchFamily="18" charset="0"/>
                                </a:rPr>
                                <m:t>1</m:t>
                              </m:r>
                            </m:sub>
                          </m:sSub>
                        </m:e>
                      </m:mr>
                      <m:mr>
                        <m:e>
                          <m:sSub>
                            <m:sSubPr>
                              <m:ctrlPr>
                                <a:rPr lang="en-US" altLang="zh-CN" sz="2400" i="1" dirty="0" smtClean="0">
                                  <a:latin typeface="Cambria Math" panose="02040503050406030204" pitchFamily="18" charset="0"/>
                                </a:rPr>
                              </m:ctrlPr>
                            </m:sSubPr>
                            <m:e>
                              <m:r>
                                <a:rPr lang="en-US" altLang="zh-CN" sz="2400" b="0" i="1" dirty="0" smtClean="0">
                                  <a:latin typeface="Cambria Math" panose="02040503050406030204" pitchFamily="18" charset="0"/>
                                </a:rPr>
                                <m:t>     </m:t>
                              </m:r>
                              <m:r>
                                <a:rPr lang="en-US" altLang="zh-CN" sz="2400" b="0" i="1" dirty="0" smtClean="0">
                                  <a:latin typeface="Cambria Math" panose="02040503050406030204" pitchFamily="18" charset="0"/>
                                </a:rPr>
                                <m:t>𝑒</m:t>
                              </m:r>
                            </m:e>
                            <m:sub>
                              <m:r>
                                <a:rPr lang="en-US" altLang="zh-CN" sz="2400" b="0" i="1" dirty="0" smtClean="0">
                                  <a:latin typeface="Cambria Math" panose="02040503050406030204" pitchFamily="18" charset="0"/>
                                </a:rPr>
                                <m:t>2</m:t>
                              </m:r>
                            </m:sub>
                          </m:sSub>
                        </m:e>
                      </m:mr>
                    </m:m>
                  </m:oMath>
                </a14:m>
                <a:endParaRPr lang="zh-CN" altLang="en-US" sz="2400" dirty="0"/>
              </a:p>
            </p:txBody>
          </p:sp>
        </mc:Choice>
        <mc:Fallback xmlns="">
          <p:sp>
            <p:nvSpPr>
              <p:cNvPr id="14" name="文本框 13"/>
              <p:cNvSpPr txBox="1">
                <a:spLocks noRot="1" noChangeAspect="1" noMove="1" noResize="1" noEditPoints="1" noAdjustHandles="1" noChangeArrowheads="1" noChangeShapeType="1" noTextEdit="1"/>
              </p:cNvSpPr>
              <p:nvPr/>
            </p:nvSpPr>
            <p:spPr>
              <a:xfrm>
                <a:off x="1739900" y="4175334"/>
                <a:ext cx="8229600" cy="1452962"/>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9"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51228" y="789605"/>
            <a:ext cx="10254545" cy="0"/>
          </a:xfrm>
          <a:prstGeom prst="line">
            <a:avLst/>
          </a:prstGeom>
          <a:noFill/>
          <a:ln w="12700" cap="flat" cmpd="sng" algn="ctr">
            <a:solidFill>
              <a:sysClr val="windowText" lastClr="000000"/>
            </a:solidFill>
            <a:prstDash val="dash"/>
          </a:ln>
          <a:effectLst/>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17584" y="306898"/>
            <a:ext cx="347288" cy="347288"/>
          </a:xfrm>
          <a:prstGeom prst="ellipse">
            <a:avLst/>
          </a:prstGeom>
          <a:solidFill>
            <a:srgbClr val="1A3F6C"/>
          </a:solidFill>
          <a:ln w="25400" cap="flat" cmpd="sng" algn="ctr">
            <a:noFill/>
            <a:prstDash val="solid"/>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26" name="TextBox 25"/>
          <p:cNvSpPr txBox="1"/>
          <p:nvPr/>
        </p:nvSpPr>
        <p:spPr>
          <a:xfrm>
            <a:off x="1148821" y="261572"/>
            <a:ext cx="5673348" cy="481670"/>
          </a:xfrm>
          <a:prstGeom prst="rect">
            <a:avLst/>
          </a:prstGeom>
          <a:noFill/>
        </p:spPr>
        <p:txBody>
          <a:bodyPr wrap="none" rtlCol="0">
            <a:spAutoFit/>
          </a:bodyPr>
          <a:lstStyle/>
          <a:p>
            <a:r>
              <a:rPr lang="zh-CN" altLang="en-US" sz="2530" spc="300" dirty="0">
                <a:latin typeface="方正兰亭细黑_GBK" pitchFamily="2" charset="-122"/>
                <a:ea typeface="方正兰亭细黑_GBK" pitchFamily="2" charset="-122"/>
              </a:rPr>
              <a:t>原理准备</a:t>
            </a:r>
            <a:r>
              <a:rPr lang="en-US" altLang="zh-CN" sz="2530" spc="300" dirty="0">
                <a:latin typeface="方正兰亭细黑_GBK" pitchFamily="2" charset="-122"/>
                <a:ea typeface="方正兰亭细黑_GBK" pitchFamily="2" charset="-122"/>
              </a:rPr>
              <a:t>——</a:t>
            </a:r>
            <a:r>
              <a:rPr lang="zh-CN" altLang="en-US" sz="2530" spc="300" dirty="0">
                <a:latin typeface="方正兰亭细黑_GBK" pitchFamily="2" charset="-122"/>
                <a:ea typeface="方正兰亭细黑_GBK" pitchFamily="2" charset="-122"/>
              </a:rPr>
              <a:t>网络误差的反向传播</a:t>
            </a:r>
          </a:p>
        </p:txBody>
      </p:sp>
      <p:pic>
        <p:nvPicPr>
          <p:cNvPr id="38" name="Picture 4"/>
          <p:cNvPicPr>
            <a:picLocks noChangeAspect="1"/>
          </p:cNvPicPr>
          <p:nvPr/>
        </p:nvPicPr>
        <p:blipFill>
          <a:blip r:embed="rId3"/>
          <a:stretch>
            <a:fillRect/>
          </a:stretch>
        </p:blipFill>
        <p:spPr>
          <a:xfrm>
            <a:off x="660899" y="1117600"/>
            <a:ext cx="560705" cy="1019175"/>
          </a:xfrm>
          <a:prstGeom prst="rect">
            <a:avLst/>
          </a:prstGeom>
        </p:spPr>
      </p:pic>
      <mc:AlternateContent xmlns:mc="http://schemas.openxmlformats.org/markup-compatibility/2006" xmlns:a14="http://schemas.microsoft.com/office/drawing/2010/main">
        <mc:Choice Requires="a14">
          <p:sp>
            <p:nvSpPr>
              <p:cNvPr id="14" name="文本框 13"/>
              <p:cNvSpPr txBox="1"/>
              <p:nvPr/>
            </p:nvSpPr>
            <p:spPr>
              <a:xfrm>
                <a:off x="2044700" y="801392"/>
                <a:ext cx="8229600" cy="1452962"/>
              </a:xfrm>
              <a:prstGeom prst="rect">
                <a:avLst/>
              </a:prstGeom>
              <a:noFill/>
            </p:spPr>
            <p:txBody>
              <a:bodyPr wrap="square" rtlCol="0">
                <a:spAutoFit/>
              </a:bodyPr>
              <a:lstStyle/>
              <a:p>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𝑒𝑟𝑟𝑜𝑟</m:t>
                        </m:r>
                      </m:e>
                      <m:sub>
                        <m:r>
                          <a:rPr lang="en-US" altLang="zh-CN" sz="2400" b="0" i="1" smtClean="0">
                            <a:latin typeface="Cambria Math" panose="02040503050406030204" pitchFamily="18" charset="0"/>
                          </a:rPr>
                          <m:t>h𝑖𝑑𝑑𝑒𝑛</m:t>
                        </m:r>
                      </m:sub>
                    </m:sSub>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m>
                          <m:mPr>
                            <m:mcs>
                              <m:mc>
                                <m:mcPr>
                                  <m:count m:val="2"/>
                                  <m:mcJc m:val="center"/>
                                </m:mcPr>
                              </m:mc>
                            </m:mcs>
                            <m:ctrlPr>
                              <a:rPr lang="en-US" altLang="zh-CN" sz="2400" b="0" i="1" smtClean="0">
                                <a:latin typeface="Cambria Math" panose="02040503050406030204" pitchFamily="18" charset="0"/>
                              </a:rPr>
                            </m:ctrlPr>
                          </m:mPr>
                          <m:mr>
                            <m:e>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latin typeface="Cambria Math" panose="02040503050406030204" pitchFamily="18" charset="0"/>
                                        </a:rPr>
                                        <m:t>1,1</m:t>
                                      </m:r>
                                    </m:sub>
                                  </m:sSub>
                                </m:num>
                                <m:den>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latin typeface="Cambria Math" panose="02040503050406030204" pitchFamily="18" charset="0"/>
                                        </a:rPr>
                                        <m:t>1,1</m:t>
                                      </m:r>
                                    </m:sub>
                                  </m:sSub>
                                  <m:r>
                                    <a:rPr lang="en-US" altLang="zh-CN" sz="2400" i="1">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latin typeface="Cambria Math" panose="02040503050406030204" pitchFamily="18" charset="0"/>
                                        </a:rPr>
                                        <m:t>2,1</m:t>
                                      </m:r>
                                    </m:sub>
                                  </m:sSub>
                                </m:den>
                              </m:f>
                            </m:e>
                            <m:e>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latin typeface="Cambria Math" panose="02040503050406030204" pitchFamily="18" charset="0"/>
                                        </a:rPr>
                                        <m:t>1,2</m:t>
                                      </m:r>
                                    </m:sub>
                                  </m:sSub>
                                </m:num>
                                <m:den>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latin typeface="Cambria Math" panose="02040503050406030204" pitchFamily="18" charset="0"/>
                                        </a:rPr>
                                        <m:t>1,2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latin typeface="Cambria Math" panose="02040503050406030204" pitchFamily="18" charset="0"/>
                                        </a:rPr>
                                        <m:t>2,2</m:t>
                                      </m:r>
                                    </m:sub>
                                  </m:sSub>
                                </m:den>
                              </m:f>
                            </m:e>
                          </m:mr>
                          <m:mr>
                            <m:e>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𝑊</m:t>
                                      </m:r>
                                    </m:e>
                                    <m:sub>
                                      <m:r>
                                        <a:rPr lang="en-US" altLang="zh-CN" sz="2400" b="0" i="1" smtClean="0">
                                          <a:latin typeface="Cambria Math" panose="02040503050406030204" pitchFamily="18" charset="0"/>
                                        </a:rPr>
                                        <m:t>2</m:t>
                                      </m:r>
                                      <m:r>
                                        <a:rPr lang="en-US" altLang="zh-CN" sz="2400" i="1">
                                          <a:latin typeface="Cambria Math" panose="02040503050406030204" pitchFamily="18" charset="0"/>
                                        </a:rPr>
                                        <m:t>,1</m:t>
                                      </m:r>
                                    </m:sub>
                                  </m:sSub>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𝑊</m:t>
                                      </m:r>
                                    </m:e>
                                    <m:sub>
                                      <m:r>
                                        <a:rPr lang="en-US" altLang="zh-CN" sz="2400" b="0" i="1" smtClean="0">
                                          <a:latin typeface="Cambria Math" panose="02040503050406030204" pitchFamily="18" charset="0"/>
                                        </a:rPr>
                                        <m:t>2</m:t>
                                      </m:r>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𝑊</m:t>
                                      </m:r>
                                    </m:e>
                                    <m:sub>
                                      <m:r>
                                        <a:rPr lang="en-US" altLang="zh-CN" sz="2400" b="0" i="1" smtClean="0">
                                          <a:latin typeface="Cambria Math" panose="02040503050406030204" pitchFamily="18" charset="0"/>
                                        </a:rPr>
                                        <m:t>1</m:t>
                                      </m:r>
                                      <m:r>
                                        <a:rPr lang="en-US" altLang="zh-CN" sz="2400" i="1">
                                          <a:latin typeface="Cambria Math" panose="02040503050406030204" pitchFamily="18" charset="0"/>
                                        </a:rPr>
                                        <m:t>,1</m:t>
                                      </m:r>
                                    </m:sub>
                                  </m:sSub>
                                </m:den>
                              </m:f>
                            </m:e>
                            <m:e>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𝑊</m:t>
                                      </m:r>
                                    </m:e>
                                    <m:sub>
                                      <m:r>
                                        <a:rPr lang="en-US" altLang="zh-CN" sz="2400" b="0" i="1" smtClean="0">
                                          <a:latin typeface="Cambria Math" panose="02040503050406030204" pitchFamily="18" charset="0"/>
                                        </a:rPr>
                                        <m:t>2</m:t>
                                      </m:r>
                                      <m:r>
                                        <a:rPr lang="en-US" altLang="zh-CN" sz="2400" i="1">
                                          <a:latin typeface="Cambria Math" panose="02040503050406030204" pitchFamily="18" charset="0"/>
                                        </a:rPr>
                                        <m:t>,</m:t>
                                      </m:r>
                                      <m:r>
                                        <a:rPr lang="en-US" altLang="zh-CN" sz="2400" b="0" i="1" smtClean="0">
                                          <a:latin typeface="Cambria Math" panose="02040503050406030204" pitchFamily="18" charset="0"/>
                                        </a:rPr>
                                        <m:t>2</m:t>
                                      </m:r>
                                    </m:sub>
                                  </m:sSub>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𝑊</m:t>
                                      </m:r>
                                    </m:e>
                                    <m:sub>
                                      <m:r>
                                        <a:rPr lang="en-US" altLang="zh-CN" sz="2400" b="0" i="1" smtClean="0">
                                          <a:latin typeface="Cambria Math" panose="02040503050406030204" pitchFamily="18" charset="0"/>
                                        </a:rPr>
                                        <m:t>2</m:t>
                                      </m:r>
                                      <m:r>
                                        <a:rPr lang="en-US" altLang="zh-CN" sz="2400" i="1">
                                          <a:latin typeface="Cambria Math" panose="02040503050406030204" pitchFamily="18" charset="0"/>
                                        </a:rPr>
                                        <m:t>,</m:t>
                                      </m:r>
                                      <m:r>
                                        <a:rPr lang="en-US" altLang="zh-CN" sz="2400" b="0" i="1" smtClean="0">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𝑊</m:t>
                                      </m:r>
                                    </m:e>
                                    <m:sub>
                                      <m:r>
                                        <a:rPr lang="en-US" altLang="zh-CN" sz="2400" b="0" i="1" smtClean="0">
                                          <a:latin typeface="Cambria Math" panose="02040503050406030204" pitchFamily="18" charset="0"/>
                                        </a:rPr>
                                        <m:t>1</m:t>
                                      </m:r>
                                      <m:r>
                                        <a:rPr lang="en-US" altLang="zh-CN" sz="2400" i="1">
                                          <a:latin typeface="Cambria Math" panose="02040503050406030204" pitchFamily="18" charset="0"/>
                                        </a:rPr>
                                        <m:t>,</m:t>
                                      </m:r>
                                      <m:r>
                                        <a:rPr lang="en-US" altLang="zh-CN" sz="2400" b="0" i="1" smtClean="0">
                                          <a:latin typeface="Cambria Math" panose="02040503050406030204" pitchFamily="18" charset="0"/>
                                        </a:rPr>
                                        <m:t>2</m:t>
                                      </m:r>
                                    </m:sub>
                                  </m:sSub>
                                </m:den>
                              </m:f>
                            </m:e>
                          </m:mr>
                        </m:m>
                      </m:e>
                    </m:d>
                  </m:oMath>
                </a14:m>
                <a:r>
                  <a:rPr lang="en-US" altLang="zh-CN" sz="2400" dirty="0"/>
                  <a:t>   .</a:t>
                </a:r>
                <a14:m>
                  <m:oMath xmlns:m="http://schemas.openxmlformats.org/officeDocument/2006/math">
                    <m:m>
                      <m:mPr>
                        <m:mcs>
                          <m:mc>
                            <m:mcPr>
                              <m:count m:val="1"/>
                              <m:mcJc m:val="center"/>
                            </m:mcPr>
                          </m:mc>
                        </m:mcs>
                        <m:ctrlPr>
                          <a:rPr lang="en-US" altLang="zh-CN" sz="2400" i="1" dirty="0" smtClean="0">
                            <a:latin typeface="Cambria Math" panose="02040503050406030204" pitchFamily="18" charset="0"/>
                          </a:rPr>
                        </m:ctrlPr>
                      </m:mPr>
                      <m:mr>
                        <m:e>
                          <m:sSub>
                            <m:sSubPr>
                              <m:ctrlPr>
                                <a:rPr lang="en-US" altLang="zh-CN" sz="2400" i="1" dirty="0" smtClean="0">
                                  <a:latin typeface="Cambria Math" panose="02040503050406030204" pitchFamily="18" charset="0"/>
                                </a:rPr>
                              </m:ctrlPr>
                            </m:sSubPr>
                            <m:e>
                              <m:r>
                                <a:rPr lang="en-US" altLang="zh-CN" sz="2400" b="0" i="1" dirty="0" smtClean="0">
                                  <a:latin typeface="Cambria Math" panose="02040503050406030204" pitchFamily="18" charset="0"/>
                                </a:rPr>
                                <m:t>     </m:t>
                              </m:r>
                              <m:r>
                                <a:rPr lang="en-US" altLang="zh-CN" sz="2400" b="0" i="1" dirty="0" smtClean="0">
                                  <a:latin typeface="Cambria Math" panose="02040503050406030204" pitchFamily="18" charset="0"/>
                                </a:rPr>
                                <m:t>𝑒</m:t>
                              </m:r>
                            </m:e>
                            <m:sub>
                              <m:r>
                                <a:rPr lang="en-US" altLang="zh-CN" sz="2400" b="0" i="1" dirty="0" smtClean="0">
                                  <a:latin typeface="Cambria Math" panose="02040503050406030204" pitchFamily="18" charset="0"/>
                                </a:rPr>
                                <m:t>1</m:t>
                              </m:r>
                            </m:sub>
                          </m:sSub>
                        </m:e>
                      </m:mr>
                      <m:mr>
                        <m:e>
                          <m:sSub>
                            <m:sSubPr>
                              <m:ctrlPr>
                                <a:rPr lang="en-US" altLang="zh-CN" sz="2400" i="1" dirty="0" smtClean="0">
                                  <a:latin typeface="Cambria Math" panose="02040503050406030204" pitchFamily="18" charset="0"/>
                                </a:rPr>
                              </m:ctrlPr>
                            </m:sSubPr>
                            <m:e>
                              <m:r>
                                <a:rPr lang="en-US" altLang="zh-CN" sz="2400" b="0" i="1" dirty="0" smtClean="0">
                                  <a:latin typeface="Cambria Math" panose="02040503050406030204" pitchFamily="18" charset="0"/>
                                </a:rPr>
                                <m:t>     </m:t>
                              </m:r>
                              <m:r>
                                <a:rPr lang="en-US" altLang="zh-CN" sz="2400" b="0" i="1" dirty="0" smtClean="0">
                                  <a:latin typeface="Cambria Math" panose="02040503050406030204" pitchFamily="18" charset="0"/>
                                </a:rPr>
                                <m:t>𝑒</m:t>
                              </m:r>
                            </m:e>
                            <m:sub>
                              <m:r>
                                <a:rPr lang="en-US" altLang="zh-CN" sz="2400" b="0" i="1" dirty="0" smtClean="0">
                                  <a:latin typeface="Cambria Math" panose="02040503050406030204" pitchFamily="18" charset="0"/>
                                </a:rPr>
                                <m:t>2</m:t>
                              </m:r>
                            </m:sub>
                          </m:sSub>
                        </m:e>
                      </m:mr>
                    </m:m>
                  </m:oMath>
                </a14:m>
                <a:endParaRPr lang="zh-CN" altLang="en-US" sz="2400" dirty="0"/>
              </a:p>
            </p:txBody>
          </p:sp>
        </mc:Choice>
        <mc:Fallback xmlns="">
          <p:sp>
            <p:nvSpPr>
              <p:cNvPr id="14" name="文本框 13"/>
              <p:cNvSpPr txBox="1">
                <a:spLocks noRot="1" noChangeAspect="1" noMove="1" noResize="1" noEditPoints="1" noAdjustHandles="1" noChangeArrowheads="1" noChangeShapeType="1" noTextEdit="1"/>
              </p:cNvSpPr>
              <p:nvPr/>
            </p:nvSpPr>
            <p:spPr>
              <a:xfrm>
                <a:off x="2044700" y="801392"/>
                <a:ext cx="8229600" cy="1452962"/>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p:sp>
        <p:nvSpPr>
          <p:cNvPr id="16" name="文本框 15"/>
          <p:cNvSpPr txBox="1"/>
          <p:nvPr/>
        </p:nvSpPr>
        <p:spPr>
          <a:xfrm>
            <a:off x="2044700" y="2565400"/>
            <a:ext cx="4724400" cy="369332"/>
          </a:xfrm>
          <a:prstGeom prst="rect">
            <a:avLst/>
          </a:prstGeom>
          <a:noFill/>
        </p:spPr>
        <p:txBody>
          <a:bodyPr wrap="square" rtlCol="0">
            <a:spAutoFit/>
          </a:bodyPr>
          <a:lstStyle/>
          <a:p>
            <a:r>
              <a:rPr lang="zh-CN" altLang="en-US" dirty="0">
                <a:latin typeface="微软雅黑" panose="020B0503020204020204" charset="-122"/>
                <a:ea typeface="微软雅黑" panose="020B0503020204020204" charset="-122"/>
              </a:rPr>
              <a:t>可以进一步调整为</a:t>
            </a:r>
          </a:p>
        </p:txBody>
      </p:sp>
      <mc:AlternateContent xmlns:mc="http://schemas.openxmlformats.org/markup-compatibility/2006" xmlns:a14="http://schemas.microsoft.com/office/drawing/2010/main">
        <mc:Choice Requires="a14">
          <p:sp>
            <p:nvSpPr>
              <p:cNvPr id="22" name="矩形 21"/>
              <p:cNvSpPr/>
              <p:nvPr/>
            </p:nvSpPr>
            <p:spPr>
              <a:xfrm>
                <a:off x="2025009" y="3350551"/>
                <a:ext cx="6019800" cy="914225"/>
              </a:xfrm>
              <a:prstGeom prst="rect">
                <a:avLst/>
              </a:prstGeom>
            </p:spPr>
            <p:txBody>
              <a:bodyPr wrap="square">
                <a:spAutoFit/>
              </a:bodyPr>
              <a:lstStyle/>
              <a:p>
                <a14:m>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𝑒𝑟𝑟𝑜𝑟</m:t>
                        </m:r>
                      </m:e>
                      <m:sub>
                        <m:r>
                          <a:rPr lang="en-US" altLang="zh-CN" sz="2400" i="1">
                            <a:latin typeface="Cambria Math" panose="02040503050406030204" pitchFamily="18" charset="0"/>
                          </a:rPr>
                          <m:t>h𝑖𝑑𝑑𝑒𝑛</m:t>
                        </m:r>
                      </m:sub>
                    </m:sSub>
                    <m:r>
                      <a:rPr lang="en-US" altLang="zh-CN" sz="2400" i="1">
                        <a:latin typeface="Cambria Math" panose="02040503050406030204" pitchFamily="18" charset="0"/>
                      </a:rPr>
                      <m:t>=</m:t>
                    </m:r>
                    <m:d>
                      <m:dPr>
                        <m:begChr m:val="["/>
                        <m:endChr m:val="]"/>
                        <m:ctrlPr>
                          <a:rPr lang="en-US" altLang="zh-CN" sz="2400" i="1" smtClean="0">
                            <a:latin typeface="Cambria Math" panose="02040503050406030204" pitchFamily="18" charset="0"/>
                          </a:rPr>
                        </m:ctrlPr>
                      </m:dPr>
                      <m:e>
                        <m:m>
                          <m:mPr>
                            <m:mcs>
                              <m:mc>
                                <m:mcPr>
                                  <m:count m:val="2"/>
                                  <m:mcJc m:val="center"/>
                                </m:mcPr>
                              </m:mc>
                            </m:mcs>
                            <m:ctrlPr>
                              <a:rPr lang="en-US" altLang="zh-CN" sz="2400" i="1" smtClean="0">
                                <a:latin typeface="Cambria Math" panose="02040503050406030204" pitchFamily="18" charset="0"/>
                              </a:rPr>
                            </m:ctrlPr>
                          </m:mPr>
                          <m:mr>
                            <m:e>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latin typeface="Cambria Math" panose="02040503050406030204" pitchFamily="18" charset="0"/>
                                    </a:rPr>
                                    <m:t>1,1</m:t>
                                  </m:r>
                                </m:sub>
                              </m:sSub>
                            </m:e>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𝑊</m:t>
                                  </m:r>
                                </m:e>
                                <m:sub>
                                  <m:r>
                                    <a:rPr lang="en-US" altLang="zh-CN" sz="2400" i="1">
                                      <a:latin typeface="Cambria Math" panose="02040503050406030204" pitchFamily="18" charset="0"/>
                                    </a:rPr>
                                    <m:t>1,</m:t>
                                  </m:r>
                                  <m:r>
                                    <a:rPr lang="en-US" altLang="zh-CN" sz="2400" b="0" i="1" smtClean="0">
                                      <a:latin typeface="Cambria Math" panose="02040503050406030204" pitchFamily="18" charset="0"/>
                                    </a:rPr>
                                    <m:t>2</m:t>
                                  </m:r>
                                </m:sub>
                              </m:sSub>
                            </m:e>
                          </m:mr>
                          <m:m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𝑊</m:t>
                                  </m:r>
                                </m:e>
                                <m:sub>
                                  <m:r>
                                    <a:rPr lang="en-US" altLang="zh-CN" sz="2400" b="0" i="1" smtClean="0">
                                      <a:latin typeface="Cambria Math" panose="02040503050406030204" pitchFamily="18" charset="0"/>
                                    </a:rPr>
                                    <m:t>2</m:t>
                                  </m:r>
                                  <m:r>
                                    <a:rPr lang="en-US" altLang="zh-CN" sz="2400" i="1">
                                      <a:latin typeface="Cambria Math" panose="02040503050406030204" pitchFamily="18" charset="0"/>
                                    </a:rPr>
                                    <m:t>,1</m:t>
                                  </m:r>
                                </m:sub>
                              </m:sSub>
                            </m:e>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𝑊</m:t>
                                  </m:r>
                                </m:e>
                                <m:sub>
                                  <m:r>
                                    <a:rPr lang="en-US" altLang="zh-CN" sz="2400" b="0" i="1" smtClean="0">
                                      <a:latin typeface="Cambria Math" panose="02040503050406030204" pitchFamily="18" charset="0"/>
                                    </a:rPr>
                                    <m:t>2</m:t>
                                  </m:r>
                                  <m:r>
                                    <a:rPr lang="en-US" altLang="zh-CN" sz="2400" i="1">
                                      <a:latin typeface="Cambria Math" panose="02040503050406030204" pitchFamily="18" charset="0"/>
                                    </a:rPr>
                                    <m:t>,</m:t>
                                  </m:r>
                                  <m:r>
                                    <a:rPr lang="en-US" altLang="zh-CN" sz="2400" b="0" i="1" smtClean="0">
                                      <a:latin typeface="Cambria Math" panose="02040503050406030204" pitchFamily="18" charset="0"/>
                                    </a:rPr>
                                    <m:t>2</m:t>
                                  </m:r>
                                </m:sub>
                              </m:sSub>
                            </m:e>
                          </m:mr>
                        </m:m>
                      </m:e>
                    </m:d>
                  </m:oMath>
                </a14:m>
                <a:r>
                  <a:rPr lang="en-US" altLang="zh-CN" sz="2400" dirty="0"/>
                  <a:t>  .</a:t>
                </a:r>
                <a14:m>
                  <m:oMath xmlns:m="http://schemas.openxmlformats.org/officeDocument/2006/math">
                    <m:m>
                      <m:mPr>
                        <m:mcs>
                          <m:mc>
                            <m:mcPr>
                              <m:count m:val="1"/>
                              <m:mcJc m:val="center"/>
                            </m:mcPr>
                          </m:mc>
                        </m:mcs>
                        <m:ctrlPr>
                          <a:rPr lang="en-US" altLang="zh-CN" sz="2400" i="1" dirty="0">
                            <a:latin typeface="Cambria Math" panose="02040503050406030204" pitchFamily="18" charset="0"/>
                          </a:rPr>
                        </m:ctrlPr>
                      </m:mPr>
                      <m:mr>
                        <m:e>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     </m:t>
                              </m:r>
                              <m:r>
                                <a:rPr lang="en-US" altLang="zh-CN" sz="2400" i="1" dirty="0">
                                  <a:latin typeface="Cambria Math" panose="02040503050406030204" pitchFamily="18" charset="0"/>
                                </a:rPr>
                                <m:t>𝑒</m:t>
                              </m:r>
                            </m:e>
                            <m:sub>
                              <m:r>
                                <a:rPr lang="en-US" altLang="zh-CN" sz="2400" i="1" dirty="0">
                                  <a:latin typeface="Cambria Math" panose="02040503050406030204" pitchFamily="18" charset="0"/>
                                </a:rPr>
                                <m:t>1</m:t>
                              </m:r>
                            </m:sub>
                          </m:sSub>
                        </m:e>
                      </m:mr>
                      <m:mr>
                        <m:e>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     </m:t>
                              </m:r>
                              <m:r>
                                <a:rPr lang="en-US" altLang="zh-CN" sz="2400" i="1" dirty="0">
                                  <a:latin typeface="Cambria Math" panose="02040503050406030204" pitchFamily="18" charset="0"/>
                                </a:rPr>
                                <m:t>𝑒</m:t>
                              </m:r>
                            </m:e>
                            <m:sub>
                              <m:r>
                                <a:rPr lang="en-US" altLang="zh-CN" sz="2400" i="1" dirty="0">
                                  <a:latin typeface="Cambria Math" panose="02040503050406030204" pitchFamily="18" charset="0"/>
                                </a:rPr>
                                <m:t>2</m:t>
                              </m:r>
                            </m:sub>
                          </m:sSub>
                        </m:e>
                      </m:mr>
                    </m:m>
                  </m:oMath>
                </a14:m>
                <a:endParaRPr lang="zh-CN" altLang="en-US" sz="2400" dirty="0"/>
              </a:p>
            </p:txBody>
          </p:sp>
        </mc:Choice>
        <mc:Fallback xmlns="">
          <p:sp>
            <p:nvSpPr>
              <p:cNvPr id="22" name="矩形 21"/>
              <p:cNvSpPr>
                <a:spLocks noRot="1" noChangeAspect="1" noMove="1" noResize="1" noEditPoints="1" noAdjustHandles="1" noChangeArrowheads="1" noChangeShapeType="1" noTextEdit="1"/>
              </p:cNvSpPr>
              <p:nvPr/>
            </p:nvSpPr>
            <p:spPr>
              <a:xfrm>
                <a:off x="2025009" y="3350551"/>
                <a:ext cx="6019800" cy="914225"/>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p:sp>
        <p:nvSpPr>
          <p:cNvPr id="23" name="文本框 22"/>
          <p:cNvSpPr txBox="1"/>
          <p:nvPr/>
        </p:nvSpPr>
        <p:spPr>
          <a:xfrm>
            <a:off x="2044700" y="4495929"/>
            <a:ext cx="6705600" cy="369332"/>
          </a:xfrm>
          <a:prstGeom prst="rect">
            <a:avLst/>
          </a:prstGeom>
          <a:noFill/>
        </p:spPr>
        <p:txBody>
          <a:bodyPr wrap="square" rtlCol="0">
            <a:spAutoFit/>
          </a:bodyPr>
          <a:lstStyle/>
          <a:p>
            <a:r>
              <a:rPr lang="zh-CN" altLang="en-US" dirty="0">
                <a:latin typeface="微软雅黑" panose="020B0503020204020204" charset="-122"/>
                <a:ea typeface="微软雅黑" panose="020B0503020204020204" charset="-122"/>
              </a:rPr>
              <a:t>利用数学语言，我们最终的传播误差公式的简化版就是：</a:t>
            </a:r>
          </a:p>
        </p:txBody>
      </p:sp>
      <p:pic>
        <p:nvPicPr>
          <p:cNvPr id="48" name="Picture 1"/>
          <p:cNvPicPr>
            <a:picLocks noChangeAspect="1"/>
          </p:cNvPicPr>
          <p:nvPr>
            <p:custDataLst>
              <p:tags r:id="rId1"/>
            </p:custDataLst>
          </p:nvPr>
        </p:nvPicPr>
        <p:blipFill>
          <a:blip r:embed="rId6"/>
          <a:stretch>
            <a:fillRect/>
          </a:stretch>
        </p:blipFill>
        <p:spPr>
          <a:xfrm>
            <a:off x="8521700" y="2642765"/>
            <a:ext cx="2937997" cy="3355377"/>
          </a:xfrm>
          <a:prstGeom prst="rect">
            <a:avLst/>
          </a:prstGeom>
        </p:spPr>
      </p:pic>
      <mc:AlternateContent xmlns:mc="http://schemas.openxmlformats.org/markup-compatibility/2006" xmlns:a14="http://schemas.microsoft.com/office/drawing/2010/main">
        <mc:Choice Requires="a14">
          <p:sp>
            <p:nvSpPr>
              <p:cNvPr id="27" name="文本框 26"/>
              <p:cNvSpPr txBox="1"/>
              <p:nvPr/>
            </p:nvSpPr>
            <p:spPr>
              <a:xfrm>
                <a:off x="1511300" y="5439782"/>
                <a:ext cx="6705599" cy="5224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i="1">
                              <a:latin typeface="Cambria Math" panose="02040503050406030204" pitchFamily="18" charset="0"/>
                            </a:rPr>
                            <m:t>err</m:t>
                          </m:r>
                          <m:r>
                            <a:rPr lang="en-US" altLang="zh-CN" sz="2400" b="0" i="1" smtClean="0">
                              <a:latin typeface="Cambria Math" panose="02040503050406030204" pitchFamily="18" charset="0"/>
                            </a:rPr>
                            <m:t>𝑜𝑟</m:t>
                          </m:r>
                        </m:e>
                        <m:sub>
                          <m:r>
                            <a:rPr lang="en-US" altLang="zh-CN" sz="2400" b="0" i="1" smtClean="0">
                              <a:latin typeface="Cambria Math" panose="02040503050406030204" pitchFamily="18" charset="0"/>
                            </a:rPr>
                            <m:t>h𝑖𝑑𝑑𝑒𝑛</m:t>
                          </m:r>
                        </m:sub>
                      </m:sSub>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𝑊</m:t>
                          </m:r>
                        </m:e>
                        <m:sub>
                          <m:r>
                            <a:rPr lang="en-US" altLang="zh-CN" sz="2400" b="0" i="1" smtClean="0">
                              <a:latin typeface="Cambria Math" panose="02040503050406030204" pitchFamily="18" charset="0"/>
                            </a:rPr>
                            <m:t>h𝑖𝑑𝑑𝑒𝑛</m:t>
                          </m:r>
                          <m:r>
                            <a:rPr lang="en-US" altLang="zh-CN" sz="2400" b="0" i="1" smtClean="0">
                              <a:latin typeface="Cambria Math" panose="02040503050406030204" pitchFamily="18" charset="0"/>
                            </a:rPr>
                            <m:t>_</m:t>
                          </m:r>
                          <m:r>
                            <a:rPr lang="en-US" altLang="zh-CN" sz="2400" b="0" i="1" smtClean="0">
                              <a:latin typeface="Cambria Math" panose="02040503050406030204" pitchFamily="18" charset="0"/>
                            </a:rPr>
                            <m:t>𝑜𝑢𝑡𝑝𝑢𝑡</m:t>
                          </m:r>
                        </m:sub>
                        <m:sup>
                          <m:r>
                            <a:rPr lang="en-US" altLang="zh-CN" sz="2400" b="0" i="1" smtClean="0">
                              <a:latin typeface="Cambria Math" panose="02040503050406030204" pitchFamily="18" charset="0"/>
                            </a:rPr>
                            <m:t>𝑇</m:t>
                          </m:r>
                        </m:sup>
                      </m:sSubSup>
                      <m:r>
                        <a:rPr lang="zh-CN" altLang="en-US" sz="2400" i="1">
                          <a:latin typeface="Cambria Math" panose="02040503050406030204" pitchFamily="18" charset="0"/>
                        </a:rPr>
                        <m:t>∗</m:t>
                      </m:r>
                      <m:sSub>
                        <m:sSubPr>
                          <m:ctrlPr>
                            <a:rPr lang="en-US" altLang="zh-CN" sz="2400" i="1" smtClean="0">
                              <a:latin typeface="Cambria Math" panose="02040503050406030204" pitchFamily="18" charset="0"/>
                            </a:rPr>
                          </m:ctrlPr>
                        </m:sSubPr>
                        <m:e>
                          <m:r>
                            <m:rPr>
                              <m:sty m:val="p"/>
                            </m:rPr>
                            <a:rPr lang="en-US" altLang="zh-CN" sz="2400" i="1">
                              <a:latin typeface="Cambria Math" panose="02040503050406030204" pitchFamily="18" charset="0"/>
                            </a:rPr>
                            <m:t>error</m:t>
                          </m:r>
                        </m:e>
                        <m:sub>
                          <m:r>
                            <a:rPr lang="en-US" altLang="zh-CN" sz="2400" b="0" i="1" smtClean="0">
                              <a:latin typeface="Cambria Math" panose="02040503050406030204" pitchFamily="18" charset="0"/>
                            </a:rPr>
                            <m:t>𝑜𝑢𝑡𝑝𝑢𝑡</m:t>
                          </m:r>
                        </m:sub>
                      </m:sSub>
                    </m:oMath>
                  </m:oMathPara>
                </a14:m>
                <a:endParaRPr lang="zh-CN" altLang="en-US" sz="2400" dirty="0"/>
              </a:p>
            </p:txBody>
          </p:sp>
        </mc:Choice>
        <mc:Fallback xmlns="">
          <p:sp>
            <p:nvSpPr>
              <p:cNvPr id="27" name="文本框 26"/>
              <p:cNvSpPr txBox="1">
                <a:spLocks noRot="1" noChangeAspect="1" noMove="1" noResize="1" noEditPoints="1" noAdjustHandles="1" noChangeArrowheads="1" noChangeShapeType="1" noTextEdit="1"/>
              </p:cNvSpPr>
              <p:nvPr/>
            </p:nvSpPr>
            <p:spPr>
              <a:xfrm>
                <a:off x="1511300" y="5439782"/>
                <a:ext cx="6705599" cy="522451"/>
              </a:xfrm>
              <a:prstGeom prst="rect">
                <a:avLst/>
              </a:prstGeom>
              <a:blipFill>
                <a:blip r:embed="rId7"/>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randombar(horizontal)">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randombar(horizontal)">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randombar(horizontal)">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randombar(horizontal)">
                                      <p:cBhvr>
                                        <p:cTn id="25" dur="500"/>
                                        <p:tgtEl>
                                          <p:spTgt spid="23"/>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wipe(left)">
                                      <p:cBhvr>
                                        <p:cTn id="2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22" grpId="0"/>
      <p:bldP spid="23" grpId="0"/>
      <p:bldP spid="2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51228" y="789605"/>
            <a:ext cx="10254545" cy="0"/>
          </a:xfrm>
          <a:prstGeom prst="line">
            <a:avLst/>
          </a:prstGeom>
          <a:noFill/>
          <a:ln w="12700" cap="flat" cmpd="sng" algn="ctr">
            <a:solidFill>
              <a:sysClr val="windowText" lastClr="000000"/>
            </a:solidFill>
            <a:prstDash val="dash"/>
          </a:ln>
          <a:effectLst/>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17584" y="306898"/>
            <a:ext cx="347288" cy="347288"/>
          </a:xfrm>
          <a:prstGeom prst="ellipse">
            <a:avLst/>
          </a:prstGeom>
          <a:solidFill>
            <a:srgbClr val="1A3F6C"/>
          </a:solidFill>
          <a:ln w="25400" cap="flat" cmpd="sng" algn="ctr">
            <a:noFill/>
            <a:prstDash val="solid"/>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26" name="TextBox 25"/>
          <p:cNvSpPr txBox="1"/>
          <p:nvPr/>
        </p:nvSpPr>
        <p:spPr>
          <a:xfrm>
            <a:off x="1148821" y="261572"/>
            <a:ext cx="5673348" cy="481670"/>
          </a:xfrm>
          <a:prstGeom prst="rect">
            <a:avLst/>
          </a:prstGeom>
          <a:noFill/>
        </p:spPr>
        <p:txBody>
          <a:bodyPr wrap="none" rtlCol="0">
            <a:spAutoFit/>
          </a:bodyPr>
          <a:lstStyle/>
          <a:p>
            <a:r>
              <a:rPr lang="zh-CN" altLang="en-US" sz="2530" spc="300" dirty="0">
                <a:latin typeface="方正兰亭细黑_GBK" pitchFamily="2" charset="-122"/>
                <a:ea typeface="方正兰亭细黑_GBK" pitchFamily="2" charset="-122"/>
              </a:rPr>
              <a:t>原理准备</a:t>
            </a:r>
            <a:r>
              <a:rPr lang="en-US" altLang="zh-CN" sz="2530" spc="300" dirty="0">
                <a:latin typeface="方正兰亭细黑_GBK" pitchFamily="2" charset="-122"/>
                <a:ea typeface="方正兰亭细黑_GBK" pitchFamily="2" charset="-122"/>
              </a:rPr>
              <a:t>——</a:t>
            </a:r>
            <a:r>
              <a:rPr lang="zh-CN" altLang="en-US" sz="2530" spc="300" dirty="0">
                <a:latin typeface="方正兰亭细黑_GBK" pitchFamily="2" charset="-122"/>
                <a:ea typeface="方正兰亭细黑_GBK" pitchFamily="2" charset="-122"/>
              </a:rPr>
              <a:t>网络误差的反向传播</a:t>
            </a:r>
          </a:p>
        </p:txBody>
      </p:sp>
      <p:sp>
        <p:nvSpPr>
          <p:cNvPr id="7" name="TextBox 67"/>
          <p:cNvSpPr txBox="1"/>
          <p:nvPr/>
        </p:nvSpPr>
        <p:spPr>
          <a:xfrm>
            <a:off x="1587500" y="1050675"/>
            <a:ext cx="9154829" cy="1015663"/>
          </a:xfrm>
          <a:prstGeom prst="rect">
            <a:avLst/>
          </a:prstGeom>
          <a:noFill/>
        </p:spPr>
        <p:txBody>
          <a:bodyPr wrap="square" rtlCol="0">
            <a:spAutoFit/>
          </a:bodyPr>
          <a:lstStyle/>
          <a:p>
            <a:r>
              <a:rPr lang="zh-CN" altLang="en-US" sz="2000" dirty="0">
                <a:latin typeface="方正兰亭细黑_GBK_M" pitchFamily="2" charset="2"/>
                <a:ea typeface="方正兰亭细黑_GBK_M" pitchFamily="2" charset="2"/>
                <a:cs typeface="方正兰亭细黑_GBK_M" pitchFamily="2" charset="2"/>
              </a:rPr>
              <a:t>实际上，由于全连接神经网络高复杂度，很难实现完全精确的反馈误差，而且我们希望的最终目的是误差向减小的反向靠近，因此，我们更新权重可以采用课堂上讲到的“梯度下降”的方法</a:t>
            </a:r>
            <a:endParaRPr lang="en-US" altLang="zh-CN" sz="2000" dirty="0">
              <a:latin typeface="方正兰亭细黑_GBK_M" pitchFamily="2" charset="2"/>
              <a:ea typeface="方正兰亭细黑_GBK_M" pitchFamily="2" charset="2"/>
              <a:cs typeface="方正兰亭细黑_GBK_M" pitchFamily="2" charset="2"/>
            </a:endParaRPr>
          </a:p>
        </p:txBody>
      </p:sp>
      <p:pic>
        <p:nvPicPr>
          <p:cNvPr id="5" name="Picture 4"/>
          <p:cNvPicPr>
            <a:picLocks noChangeAspect="1"/>
          </p:cNvPicPr>
          <p:nvPr/>
        </p:nvPicPr>
        <p:blipFill>
          <a:blip r:embed="rId2"/>
          <a:stretch>
            <a:fillRect/>
          </a:stretch>
        </p:blipFill>
        <p:spPr>
          <a:xfrm>
            <a:off x="814671" y="1050290"/>
            <a:ext cx="560705" cy="1019175"/>
          </a:xfrm>
          <a:prstGeom prst="rect">
            <a:avLst/>
          </a:prstGeom>
        </p:spPr>
      </p:pic>
      <p:pic>
        <p:nvPicPr>
          <p:cNvPr id="19" name="Picture 1"/>
          <p:cNvPicPr>
            <a:picLocks noChangeAspect="1"/>
          </p:cNvPicPr>
          <p:nvPr/>
        </p:nvPicPr>
        <p:blipFill>
          <a:blip r:embed="rId3"/>
          <a:stretch>
            <a:fillRect/>
          </a:stretch>
        </p:blipFill>
        <p:spPr>
          <a:xfrm>
            <a:off x="762600" y="2794000"/>
            <a:ext cx="664845" cy="1112520"/>
          </a:xfrm>
          <a:prstGeom prst="rect">
            <a:avLst/>
          </a:prstGeom>
        </p:spPr>
      </p:pic>
      <p:sp>
        <p:nvSpPr>
          <p:cNvPr id="16" name="矩形 15"/>
          <p:cNvSpPr/>
          <p:nvPr/>
        </p:nvSpPr>
        <p:spPr>
          <a:xfrm>
            <a:off x="1587500" y="2609334"/>
            <a:ext cx="1569660" cy="369332"/>
          </a:xfrm>
          <a:prstGeom prst="rect">
            <a:avLst/>
          </a:prstGeom>
        </p:spPr>
        <p:txBody>
          <a:bodyPr wrap="none">
            <a:spAutoFit/>
          </a:bodyPr>
          <a:lstStyle/>
          <a:p>
            <a:r>
              <a:rPr lang="zh-CN" altLang="zh-CN" dirty="0">
                <a:latin typeface="方正兰亭细黑_GBK_M" pitchFamily="2" charset="2"/>
                <a:ea typeface="方正兰亭细黑_GBK_M" pitchFamily="2" charset="2"/>
                <a:cs typeface="方正兰亭细黑_GBK_M" pitchFamily="2" charset="2"/>
              </a:rPr>
              <a:t>梯度下降学习</a:t>
            </a:r>
            <a:endParaRPr lang="en-US" altLang="zh-CN" dirty="0">
              <a:latin typeface="方正兰亭细黑_GBK_M" pitchFamily="2" charset="2"/>
              <a:ea typeface="方正兰亭细黑_GBK_M" pitchFamily="2" charset="2"/>
              <a:cs typeface="方正兰亭细黑_GBK_M" pitchFamily="2" charset="2"/>
            </a:endParaRPr>
          </a:p>
        </p:txBody>
      </p:sp>
      <p:sp>
        <p:nvSpPr>
          <p:cNvPr id="17" name="矩形 16"/>
          <p:cNvSpPr/>
          <p:nvPr/>
        </p:nvSpPr>
        <p:spPr>
          <a:xfrm>
            <a:off x="1577596" y="3251200"/>
            <a:ext cx="4200904" cy="2585323"/>
          </a:xfrm>
          <a:prstGeom prst="rect">
            <a:avLst/>
          </a:prstGeom>
        </p:spPr>
        <p:txBody>
          <a:bodyPr wrap="square">
            <a:spAutoFit/>
          </a:bodyPr>
          <a:lstStyle/>
          <a:p>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神经网络的误差是内部链接权重的函数。</a:t>
            </a:r>
          </a:p>
          <a:p>
            <a:endParaRPr lang="zh-CN" altLang="en-US" dirty="0">
              <a:latin typeface="微软雅黑" panose="020B0503020204020204" charset="-122"/>
              <a:ea typeface="微软雅黑" panose="020B0503020204020204" charset="-122"/>
            </a:endParaRPr>
          </a:p>
          <a:p>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改进神经网络，需要通过改变权重减少误差。</a:t>
            </a:r>
          </a:p>
          <a:p>
            <a:endParaRPr lang="zh-CN" altLang="en-US" dirty="0">
              <a:latin typeface="微软雅黑" panose="020B0503020204020204" charset="-122"/>
              <a:ea typeface="微软雅黑" panose="020B0503020204020204" charset="-122"/>
            </a:endParaRPr>
          </a:p>
          <a:p>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可以通过误差函数的梯度下降，采取小步长，迭代地改进权重。所迈出的每一步的方向都是在当前位置向下斜率的最大方向，即梯度下降法。</a:t>
            </a:r>
          </a:p>
        </p:txBody>
      </p:sp>
      <p:pic>
        <p:nvPicPr>
          <p:cNvPr id="18" name="图片 17"/>
          <p:cNvPicPr>
            <a:picLocks noChangeAspect="1"/>
          </p:cNvPicPr>
          <p:nvPr/>
        </p:nvPicPr>
        <p:blipFill>
          <a:blip r:embed="rId4"/>
          <a:stretch>
            <a:fillRect/>
          </a:stretch>
        </p:blipFill>
        <p:spPr>
          <a:xfrm>
            <a:off x="5952420" y="2327407"/>
            <a:ext cx="4996217" cy="3509939"/>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randombar(horizontal)">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7">
                                            <p:txEl>
                                              <p:pRg st="0" end="0"/>
                                            </p:txEl>
                                          </p:spTgt>
                                        </p:tgtEl>
                                        <p:attrNameLst>
                                          <p:attrName>style.visibility</p:attrName>
                                        </p:attrNameLst>
                                      </p:cBhvr>
                                      <p:to>
                                        <p:strVal val="visible"/>
                                      </p:to>
                                    </p:set>
                                    <p:animEffect transition="in" filter="wipe(up)">
                                      <p:cBhvr>
                                        <p:cTn id="26" dur="500"/>
                                        <p:tgtEl>
                                          <p:spTgt spid="17">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17">
                                            <p:txEl>
                                              <p:pRg st="2" end="2"/>
                                            </p:txEl>
                                          </p:spTgt>
                                        </p:tgtEl>
                                        <p:attrNameLst>
                                          <p:attrName>style.visibility</p:attrName>
                                        </p:attrNameLst>
                                      </p:cBhvr>
                                      <p:to>
                                        <p:strVal val="visible"/>
                                      </p:to>
                                    </p:set>
                                    <p:animEffect transition="in" filter="wipe(up)">
                                      <p:cBhvr>
                                        <p:cTn id="31" dur="500"/>
                                        <p:tgtEl>
                                          <p:spTgt spid="17">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7">
                                            <p:txEl>
                                              <p:pRg st="4" end="4"/>
                                            </p:txEl>
                                          </p:spTgt>
                                        </p:tgtEl>
                                        <p:attrNameLst>
                                          <p:attrName>style.visibility</p:attrName>
                                        </p:attrNameLst>
                                      </p:cBhvr>
                                      <p:to>
                                        <p:strVal val="visible"/>
                                      </p:to>
                                    </p:set>
                                    <p:animEffect transition="in" filter="wipe(up)">
                                      <p:cBhvr>
                                        <p:cTn id="36" dur="500"/>
                                        <p:tgtEl>
                                          <p:spTgt spid="17">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randombar(horizontal)">
                                      <p:cBhvr>
                                        <p:cTn id="4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p:bldP spid="1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51228" y="789605"/>
            <a:ext cx="10254545" cy="0"/>
          </a:xfrm>
          <a:prstGeom prst="line">
            <a:avLst/>
          </a:prstGeom>
          <a:noFill/>
          <a:ln w="12700" cap="flat" cmpd="sng" algn="ctr">
            <a:solidFill>
              <a:sysClr val="windowText" lastClr="000000"/>
            </a:solidFill>
            <a:prstDash val="dash"/>
          </a:ln>
          <a:effectLst/>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17584" y="306898"/>
            <a:ext cx="347288" cy="347288"/>
          </a:xfrm>
          <a:prstGeom prst="ellipse">
            <a:avLst/>
          </a:prstGeom>
          <a:solidFill>
            <a:srgbClr val="1A3F6C"/>
          </a:solidFill>
          <a:ln w="25400" cap="flat" cmpd="sng" algn="ctr">
            <a:noFill/>
            <a:prstDash val="solid"/>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26" name="TextBox 25"/>
          <p:cNvSpPr txBox="1"/>
          <p:nvPr/>
        </p:nvSpPr>
        <p:spPr>
          <a:xfrm>
            <a:off x="1148821" y="261572"/>
            <a:ext cx="5673348" cy="481670"/>
          </a:xfrm>
          <a:prstGeom prst="rect">
            <a:avLst/>
          </a:prstGeom>
          <a:noFill/>
        </p:spPr>
        <p:txBody>
          <a:bodyPr wrap="none" rtlCol="0">
            <a:spAutoFit/>
          </a:bodyPr>
          <a:lstStyle/>
          <a:p>
            <a:r>
              <a:rPr lang="zh-CN" altLang="en-US" sz="2530" spc="300" dirty="0">
                <a:latin typeface="方正兰亭细黑_GBK" pitchFamily="2" charset="-122"/>
                <a:ea typeface="方正兰亭细黑_GBK" pitchFamily="2" charset="-122"/>
              </a:rPr>
              <a:t>原理准备</a:t>
            </a:r>
            <a:r>
              <a:rPr lang="en-US" altLang="zh-CN" sz="2530" spc="300" dirty="0">
                <a:latin typeface="方正兰亭细黑_GBK" pitchFamily="2" charset="-122"/>
                <a:ea typeface="方正兰亭细黑_GBK" pitchFamily="2" charset="-122"/>
              </a:rPr>
              <a:t>——</a:t>
            </a:r>
            <a:r>
              <a:rPr lang="zh-CN" altLang="en-US" sz="2530" spc="300" dirty="0">
                <a:latin typeface="方正兰亭细黑_GBK" pitchFamily="2" charset="-122"/>
                <a:ea typeface="方正兰亭细黑_GBK" pitchFamily="2" charset="-122"/>
              </a:rPr>
              <a:t>网络误差的反向传播</a:t>
            </a:r>
          </a:p>
        </p:txBody>
      </p:sp>
      <p:sp>
        <p:nvSpPr>
          <p:cNvPr id="7" name="TextBox 67"/>
          <p:cNvSpPr txBox="1"/>
          <p:nvPr/>
        </p:nvSpPr>
        <p:spPr>
          <a:xfrm>
            <a:off x="1587500" y="1050675"/>
            <a:ext cx="9154829" cy="400110"/>
          </a:xfrm>
          <a:prstGeom prst="rect">
            <a:avLst/>
          </a:prstGeom>
          <a:noFill/>
        </p:spPr>
        <p:txBody>
          <a:bodyPr wrap="square" rtlCol="0">
            <a:spAutoFit/>
          </a:bodyPr>
          <a:lstStyle/>
          <a:p>
            <a:r>
              <a:rPr lang="zh-CN" altLang="en-US" sz="2000" dirty="0">
                <a:latin typeface="方正兰亭细黑_GBK_M" pitchFamily="2" charset="2"/>
                <a:ea typeface="方正兰亭细黑_GBK_M" pitchFamily="2" charset="2"/>
                <a:cs typeface="方正兰亭细黑_GBK_M" pitchFamily="2" charset="2"/>
              </a:rPr>
              <a:t>考虑避免误差正负抵消的问题，我们使用误差的平方作为整体误差水平</a:t>
            </a:r>
            <a:endParaRPr lang="en-US" altLang="zh-CN" sz="2000" dirty="0">
              <a:latin typeface="方正兰亭细黑_GBK_M" pitchFamily="2" charset="2"/>
              <a:ea typeface="方正兰亭细黑_GBK_M" pitchFamily="2" charset="2"/>
              <a:cs typeface="方正兰亭细黑_GBK_M" pitchFamily="2" charset="2"/>
            </a:endParaRPr>
          </a:p>
        </p:txBody>
      </p:sp>
      <p:pic>
        <p:nvPicPr>
          <p:cNvPr id="5" name="Picture 4"/>
          <p:cNvPicPr>
            <a:picLocks noChangeAspect="1"/>
          </p:cNvPicPr>
          <p:nvPr/>
        </p:nvPicPr>
        <p:blipFill>
          <a:blip r:embed="rId2"/>
          <a:stretch>
            <a:fillRect/>
          </a:stretch>
        </p:blipFill>
        <p:spPr>
          <a:xfrm>
            <a:off x="814671" y="1050290"/>
            <a:ext cx="560705" cy="1019175"/>
          </a:xfrm>
          <a:prstGeom prst="rect">
            <a:avLst/>
          </a:prstGeom>
        </p:spPr>
      </p:pic>
      <mc:AlternateContent xmlns:mc="http://schemas.openxmlformats.org/markup-compatibility/2006" xmlns:a14="http://schemas.microsoft.com/office/drawing/2010/main">
        <mc:Choice Requires="a14">
          <p:sp>
            <p:nvSpPr>
              <p:cNvPr id="2" name="文本框 1"/>
              <p:cNvSpPr txBox="1"/>
              <p:nvPr/>
            </p:nvSpPr>
            <p:spPr>
              <a:xfrm>
                <a:off x="274814" y="2934917"/>
                <a:ext cx="6096000" cy="4841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𝑘</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𝑘</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𝑘</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𝑘</m:t>
                          </m:r>
                        </m:sub>
                      </m:sSub>
                      <m:r>
                        <a:rPr lang="en-US" altLang="zh-CN" sz="2400" b="0" i="1" smtClean="0">
                          <a:latin typeface="Cambria Math" panose="02040503050406030204" pitchFamily="18" charset="0"/>
                        </a:rPr>
                        <m:t>)</m:t>
                      </m:r>
                    </m:oMath>
                  </m:oMathPara>
                </a14:m>
                <a:endParaRPr lang="zh-CN" altLang="en-US" sz="2400" dirty="0"/>
              </a:p>
            </p:txBody>
          </p:sp>
        </mc:Choice>
        <mc:Fallback xmlns="">
          <p:sp>
            <p:nvSpPr>
              <p:cNvPr id="2" name="文本框 1"/>
              <p:cNvSpPr txBox="1">
                <a:spLocks noRot="1" noChangeAspect="1" noMove="1" noResize="1" noEditPoints="1" noAdjustHandles="1" noChangeArrowheads="1" noChangeShapeType="1" noTextEdit="1"/>
              </p:cNvSpPr>
              <p:nvPr/>
            </p:nvSpPr>
            <p:spPr>
              <a:xfrm>
                <a:off x="274814" y="2934917"/>
                <a:ext cx="6096000" cy="484172"/>
              </a:xfrm>
              <a:prstGeom prst="rect">
                <a:avLst/>
              </a:prstGeom>
              <a:blipFill rotWithShape="1">
                <a:blip r:embed="rId3"/>
                <a:stretch>
                  <a:fillRect b="-12500"/>
                </a:stretch>
              </a:blipFill>
            </p:spPr>
            <p:txBody>
              <a:bodyPr/>
              <a:lstStyle/>
              <a:p>
                <a:r>
                  <a:rPr lang="zh-CN" altLang="en-US">
                    <a:noFill/>
                  </a:rPr>
                  <a:t> </a:t>
                </a:r>
                <a:endParaRPr lang="zh-CN" altLang="en-US">
                  <a:noFill/>
                </a:endParaRPr>
              </a:p>
            </p:txBody>
          </p:sp>
        </mc:Fallback>
      </mc:AlternateContent>
      <p:sp>
        <p:nvSpPr>
          <p:cNvPr id="3" name="文本框 2"/>
          <p:cNvSpPr txBox="1"/>
          <p:nvPr/>
        </p:nvSpPr>
        <p:spPr>
          <a:xfrm>
            <a:off x="6007100" y="2853837"/>
            <a:ext cx="3886200" cy="646331"/>
          </a:xfrm>
          <a:prstGeom prst="rect">
            <a:avLst/>
          </a:prstGeom>
          <a:noFill/>
        </p:spPr>
        <p:txBody>
          <a:bodyPr wrap="square" rtlCol="0">
            <a:spAutoFit/>
          </a:bodyPr>
          <a:lstStyle/>
          <a:p>
            <a:r>
              <a:rPr lang="zh-CN" altLang="en-US" dirty="0">
                <a:latin typeface="微软雅黑" panose="020B0503020204020204" charset="-122"/>
                <a:ea typeface="微软雅黑" panose="020B0503020204020204" charset="-122"/>
              </a:rPr>
              <a:t>每一个输出神经元的误差，都是一个关于所有其输入权重的多元函数。</a:t>
            </a:r>
          </a:p>
        </p:txBody>
      </p:sp>
      <mc:AlternateContent xmlns:mc="http://schemas.openxmlformats.org/markup-compatibility/2006" xmlns:a14="http://schemas.microsoft.com/office/drawing/2010/main">
        <mc:Choice Requires="a14">
          <p:sp>
            <p:nvSpPr>
              <p:cNvPr id="4" name="文本框 3"/>
              <p:cNvSpPr txBox="1"/>
              <p:nvPr/>
            </p:nvSpPr>
            <p:spPr>
              <a:xfrm>
                <a:off x="1375376" y="4399436"/>
                <a:ext cx="4080228" cy="9885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sz="2400" i="1" smtClean="0">
                              <a:latin typeface="Cambria Math" panose="02040503050406030204" pitchFamily="18" charset="0"/>
                            </a:rPr>
                          </m:ctrlPr>
                        </m:fPr>
                        <m:num>
                          <m:r>
                            <a:rPr lang="en-US" altLang="zh-CN" sz="2400" i="1" smtClean="0">
                              <a:latin typeface="Cambria Math" panose="02040503050406030204" pitchFamily="18" charset="0"/>
                            </a:rPr>
                            <m:t>𝜕</m:t>
                          </m:r>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𝑘</m:t>
                              </m:r>
                            </m:sub>
                          </m:sSub>
                        </m:num>
                        <m:den>
                          <m:r>
                            <a:rPr lang="en-US" altLang="zh-CN" sz="2400" i="1" smtClean="0">
                              <a:latin typeface="Cambria Math" panose="02040503050406030204" pitchFamily="18" charset="0"/>
                            </a:rPr>
                            <m:t>𝜕</m:t>
                          </m:r>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𝑘</m:t>
                              </m:r>
                            </m:sub>
                          </m:sSub>
                        </m:den>
                      </m:f>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m:t>
                          </m:r>
                        </m:num>
                        <m:den>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𝑘</m:t>
                              </m:r>
                            </m:sub>
                          </m:sSub>
                        </m:den>
                      </m:f>
                      <m:nary>
                        <m:naryPr>
                          <m:chr m:val="∑"/>
                          <m:supHide m:val="on"/>
                          <m:ctrlPr>
                            <a:rPr lang="en-US" altLang="zh-CN" sz="2400" b="0" i="1" smtClean="0">
                              <a:latin typeface="Cambria Math" panose="02040503050406030204" pitchFamily="18" charset="0"/>
                            </a:rPr>
                          </m:ctrlPr>
                        </m:naryPr>
                        <m:sub>
                          <m:r>
                            <m:rPr>
                              <m:brk m:alnAt="7"/>
                            </m:rPr>
                            <a:rPr lang="en-US" altLang="zh-CN" sz="2400" b="0" i="1" smtClean="0">
                              <a:latin typeface="Cambria Math" panose="02040503050406030204" pitchFamily="18" charset="0"/>
                            </a:rPr>
                            <m:t>𝑛</m:t>
                          </m:r>
                        </m:sub>
                        <m:sup/>
                        <m:e>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𝑒𝑟𝑟𝑜𝑟</m:t>
                              </m:r>
                              <m:r>
                                <a:rPr lang="en-US" altLang="zh-CN" sz="2400" b="0" i="1" smtClean="0">
                                  <a:latin typeface="Cambria Math" panose="02040503050406030204" pitchFamily="18" charset="0"/>
                                </a:rPr>
                                <m:t>_</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e>
                            <m:sup>
                              <m:r>
                                <a:rPr lang="en-US" altLang="zh-CN" sz="2400" b="0" i="1" smtClean="0">
                                  <a:latin typeface="Cambria Math" panose="02040503050406030204" pitchFamily="18" charset="0"/>
                                </a:rPr>
                                <m:t>2</m:t>
                              </m:r>
                            </m:sup>
                          </m:sSup>
                        </m:e>
                      </m:nary>
                    </m:oMath>
                  </m:oMathPara>
                </a14:m>
                <a:endParaRPr lang="zh-CN" altLang="en-US" sz="2400" dirty="0"/>
              </a:p>
            </p:txBody>
          </p:sp>
        </mc:Choice>
        <mc:Fallback xmlns="">
          <p:sp>
            <p:nvSpPr>
              <p:cNvPr id="4" name="文本框 3"/>
              <p:cNvSpPr txBox="1">
                <a:spLocks noRot="1" noChangeAspect="1" noMove="1" noResize="1" noEditPoints="1" noAdjustHandles="1" noChangeArrowheads="1" noChangeShapeType="1" noTextEdit="1"/>
              </p:cNvSpPr>
              <p:nvPr/>
            </p:nvSpPr>
            <p:spPr>
              <a:xfrm>
                <a:off x="1375376" y="4399436"/>
                <a:ext cx="4080228" cy="988540"/>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1087916" y="1608694"/>
                <a:ext cx="8283100" cy="9950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𝑒𝑟𝑟𝑜𝑟</m:t>
                          </m:r>
                        </m:e>
                        <m:sub>
                          <m:r>
                            <a:rPr lang="en-US" altLang="zh-CN" sz="2400" b="0" i="1" smtClean="0">
                              <a:latin typeface="Cambria Math" panose="02040503050406030204" pitchFamily="18" charset="0"/>
                            </a:rPr>
                            <m:t>𝑛</m:t>
                          </m:r>
                        </m:sub>
                      </m:sSub>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𝑇𝑎𝑟𝑔𝑒</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𝑜𝑢𝑡𝑝𝑢𝑡</m:t>
                                      </m:r>
                                    </m:sub>
                                  </m:sSub>
                                </m:e>
                                <m:sub>
                                  <m:r>
                                    <a:rPr lang="en-US" altLang="zh-CN" sz="2400" b="0" i="1" smtClean="0">
                                      <a:latin typeface="Cambria Math" panose="02040503050406030204" pitchFamily="18" charset="0"/>
                                    </a:rPr>
                                    <m:t>𝑛</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𝑇𝑟𝑢𝑒</m:t>
                                  </m:r>
                                </m:e>
                                <m:sub>
                                  <m:r>
                                    <a:rPr lang="en-US" altLang="zh-CN" sz="2400" b="0" i="1" smtClean="0">
                                      <a:latin typeface="Cambria Math" panose="02040503050406030204" pitchFamily="18" charset="0"/>
                                    </a:rPr>
                                    <m:t>𝑜𝑢𝑡𝑝𝑢</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𝑛</m:t>
                                      </m:r>
                                    </m:sub>
                                  </m:sSub>
                                </m:sub>
                              </m:sSub>
                            </m:e>
                          </m:d>
                        </m:e>
                        <m:sup>
                          <m:r>
                            <a:rPr lang="en-US" altLang="zh-CN" sz="2400" b="0" i="0" smtClean="0">
                              <a:latin typeface="Cambria Math" panose="02040503050406030204" pitchFamily="18" charset="0"/>
                            </a:rPr>
                            <m:t>2</m:t>
                          </m:r>
                        </m:sup>
                      </m:sSup>
                      <m:r>
                        <a:rPr lang="en-US" altLang="zh-CN" sz="2400" b="0" i="0" smtClean="0">
                          <a:latin typeface="Cambria Math" panose="02040503050406030204" pitchFamily="18" charset="0"/>
                        </a:rPr>
                        <m:t>=</m:t>
                      </m:r>
                      <m:sSup>
                        <m:sSupPr>
                          <m:ctrlPr>
                            <a:rPr lang="en-US" altLang="zh-CN" sz="2400" b="0" i="1" smtClean="0">
                              <a:latin typeface="Cambria Math" panose="02040503050406030204" pitchFamily="18" charset="0"/>
                            </a:rPr>
                          </m:ctrlPr>
                        </m:sSupPr>
                        <m:e>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𝑛</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𝑜</m:t>
                                  </m:r>
                                </m:e>
                                <m:sub>
                                  <m:r>
                                    <a:rPr lang="en-US" altLang="zh-CN" sz="2400" b="0" i="1" smtClean="0">
                                      <a:latin typeface="Cambria Math" panose="02040503050406030204" pitchFamily="18" charset="0"/>
                                    </a:rPr>
                                    <m:t>𝑛</m:t>
                                  </m:r>
                                </m:sub>
                              </m:sSub>
                            </m:e>
                          </m:d>
                        </m:e>
                        <m:sup>
                          <m:r>
                            <a:rPr lang="en-US" altLang="zh-CN" sz="2400" b="0" i="1" smtClean="0">
                              <a:latin typeface="Cambria Math" panose="02040503050406030204" pitchFamily="18" charset="0"/>
                            </a:rPr>
                            <m:t>2</m:t>
                          </m:r>
                        </m:sup>
                      </m:sSup>
                    </m:oMath>
                  </m:oMathPara>
                </a14:m>
                <a:endParaRPr lang="en-US" altLang="zh-CN" sz="2400" b="0" dirty="0"/>
              </a:p>
              <a:p>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1087916" y="1608694"/>
                <a:ext cx="8283100" cy="995016"/>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p:sp>
        <p:nvSpPr>
          <p:cNvPr id="8" name="文本框 7"/>
          <p:cNvSpPr txBox="1"/>
          <p:nvPr/>
        </p:nvSpPr>
        <p:spPr>
          <a:xfrm>
            <a:off x="6016072" y="4438352"/>
            <a:ext cx="4029628" cy="646331"/>
          </a:xfrm>
          <a:prstGeom prst="rect">
            <a:avLst/>
          </a:prstGeom>
          <a:noFill/>
        </p:spPr>
        <p:txBody>
          <a:bodyPr wrap="square" rtlCol="0">
            <a:spAutoFit/>
          </a:bodyPr>
          <a:lstStyle/>
          <a:p>
            <a:r>
              <a:rPr lang="zh-CN" altLang="en-US" dirty="0">
                <a:latin typeface="微软雅黑" panose="020B0503020204020204" charset="-122"/>
                <a:ea typeface="微软雅黑" panose="020B0503020204020204" charset="-122"/>
              </a:rPr>
              <a:t>对这个多元函数求导，反应了当权重</a:t>
            </a:r>
            <a:r>
              <a:rPr lang="en-US" altLang="zh-CN" dirty="0" err="1">
                <a:latin typeface="微软雅黑" panose="020B0503020204020204" charset="-122"/>
                <a:ea typeface="微软雅黑" panose="020B0503020204020204" charset="-122"/>
              </a:rPr>
              <a:t>Wj,k</a:t>
            </a:r>
            <a:r>
              <a:rPr lang="zh-CN" altLang="en-US" dirty="0">
                <a:latin typeface="微软雅黑" panose="020B0503020204020204" charset="-122"/>
                <a:ea typeface="微软雅黑" panose="020B0503020204020204" charset="-122"/>
              </a:rPr>
              <a:t>改变时，误差</a:t>
            </a:r>
            <a:r>
              <a:rPr lang="en-US" altLang="zh-CN" dirty="0">
                <a:latin typeface="微软雅黑" panose="020B0503020204020204" charset="-122"/>
                <a:ea typeface="微软雅黑" panose="020B0503020204020204" charset="-122"/>
              </a:rPr>
              <a:t>E</a:t>
            </a:r>
            <a:r>
              <a:rPr lang="zh-CN" altLang="en-US" dirty="0">
                <a:latin typeface="微软雅黑" panose="020B0503020204020204" charset="-122"/>
                <a:ea typeface="微软雅黑" panose="020B0503020204020204" charset="-122"/>
              </a:rPr>
              <a:t>改变的方向与程度。</a:t>
            </a:r>
            <a:endParaRPr lang="zh-CN" altLang="en-US"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wipe(down)">
                                      <p:cBhvr>
                                        <p:cTn id="25" dur="500"/>
                                        <p:tgtEl>
                                          <p:spTgt spid="3">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left)">
                                      <p:cBhvr>
                                        <p:cTn id="30" dur="500"/>
                                        <p:tgtEl>
                                          <p:spTgt spid="4"/>
                                        </p:tgtEl>
                                      </p:cBhvr>
                                    </p:animEffect>
                                  </p:childTnLst>
                                </p:cTn>
                              </p:par>
                            </p:childTnLst>
                          </p:cTn>
                        </p:par>
                        <p:par>
                          <p:cTn id="31" fill="hold">
                            <p:stCondLst>
                              <p:cond delay="500"/>
                            </p:stCondLst>
                            <p:childTnLst>
                              <p:par>
                                <p:cTn id="32" presetID="22" presetClass="entr" presetSubtype="4" fill="hold" nodeType="afterEffect">
                                  <p:stCondLst>
                                    <p:cond delay="0"/>
                                  </p:stCondLst>
                                  <p:childTnLst>
                                    <p:set>
                                      <p:cBhvr>
                                        <p:cTn id="33" dur="1" fill="hold">
                                          <p:stCondLst>
                                            <p:cond delay="0"/>
                                          </p:stCondLst>
                                        </p:cTn>
                                        <p:tgtEl>
                                          <p:spTgt spid="8">
                                            <p:txEl>
                                              <p:pRg st="0" end="0"/>
                                            </p:txEl>
                                          </p:spTgt>
                                        </p:tgtEl>
                                        <p:attrNameLst>
                                          <p:attrName>style.visibility</p:attrName>
                                        </p:attrNameLst>
                                      </p:cBhvr>
                                      <p:to>
                                        <p:strVal val="visible"/>
                                      </p:to>
                                    </p:set>
                                    <p:animEffect transition="in" filter="wipe(down)">
                                      <p:cBhvr>
                                        <p:cTn id="34"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P spid="4"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51228" y="789605"/>
            <a:ext cx="10254545" cy="0"/>
          </a:xfrm>
          <a:prstGeom prst="line">
            <a:avLst/>
          </a:prstGeom>
          <a:noFill/>
          <a:ln w="12700" cap="flat" cmpd="sng" algn="ctr">
            <a:solidFill>
              <a:sysClr val="windowText" lastClr="000000"/>
            </a:solidFill>
            <a:prstDash val="dash"/>
          </a:ln>
          <a:effectLst/>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17584" y="306898"/>
            <a:ext cx="347288" cy="347288"/>
          </a:xfrm>
          <a:prstGeom prst="ellipse">
            <a:avLst/>
          </a:prstGeom>
          <a:solidFill>
            <a:srgbClr val="1A3F6C"/>
          </a:solidFill>
          <a:ln w="25400" cap="flat" cmpd="sng" algn="ctr">
            <a:noFill/>
            <a:prstDash val="solid"/>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26" name="TextBox 25"/>
          <p:cNvSpPr txBox="1"/>
          <p:nvPr/>
        </p:nvSpPr>
        <p:spPr>
          <a:xfrm>
            <a:off x="1148821" y="261572"/>
            <a:ext cx="5673348" cy="481670"/>
          </a:xfrm>
          <a:prstGeom prst="rect">
            <a:avLst/>
          </a:prstGeom>
          <a:noFill/>
        </p:spPr>
        <p:txBody>
          <a:bodyPr wrap="none" rtlCol="0">
            <a:spAutoFit/>
          </a:bodyPr>
          <a:lstStyle/>
          <a:p>
            <a:r>
              <a:rPr lang="zh-CN" altLang="en-US" sz="2530" spc="300" dirty="0">
                <a:latin typeface="方正兰亭细黑_GBK" pitchFamily="2" charset="-122"/>
                <a:ea typeface="方正兰亭细黑_GBK" pitchFamily="2" charset="-122"/>
              </a:rPr>
              <a:t>原理准备</a:t>
            </a:r>
            <a:r>
              <a:rPr lang="en-US" altLang="zh-CN" sz="2530" spc="300" dirty="0">
                <a:latin typeface="方正兰亭细黑_GBK" pitchFamily="2" charset="-122"/>
                <a:ea typeface="方正兰亭细黑_GBK" pitchFamily="2" charset="-122"/>
              </a:rPr>
              <a:t>——</a:t>
            </a:r>
            <a:r>
              <a:rPr lang="zh-CN" altLang="en-US" sz="2530" spc="300" dirty="0">
                <a:latin typeface="方正兰亭细黑_GBK" pitchFamily="2" charset="-122"/>
                <a:ea typeface="方正兰亭细黑_GBK" pitchFamily="2" charset="-122"/>
              </a:rPr>
              <a:t>网络误差的反向传播</a:t>
            </a:r>
          </a:p>
        </p:txBody>
      </p:sp>
      <p:pic>
        <p:nvPicPr>
          <p:cNvPr id="5" name="Picture 4"/>
          <p:cNvPicPr>
            <a:picLocks noChangeAspect="1"/>
          </p:cNvPicPr>
          <p:nvPr/>
        </p:nvPicPr>
        <p:blipFill>
          <a:blip r:embed="rId2"/>
          <a:stretch>
            <a:fillRect/>
          </a:stretch>
        </p:blipFill>
        <p:spPr>
          <a:xfrm>
            <a:off x="360680" y="1056005"/>
            <a:ext cx="560705" cy="1019175"/>
          </a:xfrm>
          <a:prstGeom prst="rect">
            <a:avLst/>
          </a:prstGeom>
        </p:spPr>
      </p:pic>
      <p:sp>
        <p:nvSpPr>
          <p:cNvPr id="2" name="文本框 1"/>
          <p:cNvSpPr txBox="1"/>
          <p:nvPr/>
        </p:nvSpPr>
        <p:spPr>
          <a:xfrm>
            <a:off x="1663700" y="1056005"/>
            <a:ext cx="5486400" cy="369332"/>
          </a:xfrm>
          <a:prstGeom prst="rect">
            <a:avLst/>
          </a:prstGeom>
          <a:noFill/>
        </p:spPr>
        <p:txBody>
          <a:bodyPr wrap="square" rtlCol="0">
            <a:spAutoFit/>
          </a:bodyPr>
          <a:lstStyle/>
          <a:p>
            <a:r>
              <a:rPr lang="zh-CN" altLang="en-US" dirty="0">
                <a:latin typeface="微软雅黑" panose="020B0503020204020204" charset="-122"/>
                <a:ea typeface="微软雅黑" panose="020B0503020204020204" charset="-122"/>
              </a:rPr>
              <a:t>利用链式法则，我们可以将上述导数分解成小块</a:t>
            </a:r>
          </a:p>
        </p:txBody>
      </p:sp>
      <mc:AlternateContent xmlns:mc="http://schemas.openxmlformats.org/markup-compatibility/2006" xmlns:a14="http://schemas.microsoft.com/office/drawing/2010/main">
        <mc:Choice Requires="a14">
          <p:sp>
            <p:nvSpPr>
              <p:cNvPr id="4" name="文本框 3"/>
              <p:cNvSpPr txBox="1"/>
              <p:nvPr/>
            </p:nvSpPr>
            <p:spPr>
              <a:xfrm>
                <a:off x="1672672" y="1691736"/>
                <a:ext cx="8534400" cy="1118576"/>
              </a:xfrm>
              <a:prstGeom prst="rect">
                <a:avLst/>
              </a:prstGeom>
              <a:noFill/>
            </p:spPr>
            <p:txBody>
              <a:bodyPr wrap="square" rtlCol="0">
                <a:spAutoFit/>
              </a:bodyPr>
              <a:lstStyle/>
              <a:p>
                <a14:m>
                  <m:oMath xmlns:m="http://schemas.openxmlformats.org/officeDocument/2006/math">
                    <m:f>
                      <m:fPr>
                        <m:ctrlPr>
                          <a:rPr lang="en-US" altLang="zh-CN" sz="2800" i="1" smtClean="0">
                            <a:latin typeface="Cambria Math" panose="02040503050406030204" pitchFamily="18" charset="0"/>
                          </a:rPr>
                        </m:ctrlPr>
                      </m:fPr>
                      <m:num>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𝐸</m:t>
                            </m:r>
                          </m:e>
                          <m:sub>
                            <m:r>
                              <a:rPr lang="en-US" altLang="zh-CN" sz="2800" i="1">
                                <a:latin typeface="Cambria Math" panose="02040503050406030204" pitchFamily="18" charset="0"/>
                              </a:rPr>
                              <m:t>𝑘</m:t>
                            </m:r>
                          </m:sub>
                        </m:sSub>
                      </m:num>
                      <m:den>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𝑊</m:t>
                            </m:r>
                          </m:e>
                          <m:sub>
                            <m:r>
                              <a:rPr lang="en-US" altLang="zh-CN" sz="2800" i="1">
                                <a:latin typeface="Cambria Math" panose="02040503050406030204" pitchFamily="18" charset="0"/>
                              </a:rPr>
                              <m:t>𝑗</m:t>
                            </m:r>
                            <m:r>
                              <a:rPr lang="en-US" altLang="zh-CN" sz="2800" i="1">
                                <a:latin typeface="Cambria Math" panose="02040503050406030204" pitchFamily="18" charset="0"/>
                              </a:rPr>
                              <m:t>,</m:t>
                            </m:r>
                            <m:r>
                              <a:rPr lang="en-US" altLang="zh-CN" sz="2800" i="1">
                                <a:latin typeface="Cambria Math" panose="02040503050406030204" pitchFamily="18" charset="0"/>
                              </a:rPr>
                              <m:t>𝑘</m:t>
                            </m:r>
                          </m:sub>
                        </m:sSub>
                      </m:den>
                    </m:f>
                  </m:oMath>
                </a14:m>
                <a:r>
                  <a:rPr lang="en-US" altLang="zh-CN" sz="2800" dirty="0"/>
                  <a:t> = </a:t>
                </a:r>
                <a14:m>
                  <m:oMath xmlns:m="http://schemas.openxmlformats.org/officeDocument/2006/math">
                    <m:f>
                      <m:fPr>
                        <m:ctrlPr>
                          <a:rPr lang="en-US" altLang="zh-CN" sz="2800" i="1" dirty="0" smtClean="0">
                            <a:latin typeface="Cambria Math" panose="02040503050406030204" pitchFamily="18" charset="0"/>
                          </a:rPr>
                        </m:ctrlPr>
                      </m:fPr>
                      <m:num>
                        <m:r>
                          <a:rPr lang="en-US" altLang="zh-CN" sz="2800" i="1" dirty="0" smtClean="0">
                            <a:latin typeface="Cambria Math" panose="02040503050406030204" pitchFamily="18" charset="0"/>
                          </a:rPr>
                          <m:t>𝜕</m:t>
                        </m:r>
                        <m:r>
                          <a:rPr lang="en-US" altLang="zh-CN" sz="2800" b="0" i="1" dirty="0" smtClean="0">
                            <a:latin typeface="Cambria Math" panose="02040503050406030204" pitchFamily="18" charset="0"/>
                          </a:rPr>
                          <m:t>𝐸</m:t>
                        </m:r>
                      </m:num>
                      <m:den>
                        <m:r>
                          <a:rPr lang="en-US" altLang="zh-CN" sz="2800" i="1" dirty="0" smtClean="0">
                            <a:latin typeface="Cambria Math" panose="02040503050406030204" pitchFamily="18" charset="0"/>
                          </a:rPr>
                          <m:t>𝜕</m:t>
                        </m:r>
                        <m:sSub>
                          <m:sSubPr>
                            <m:ctrlPr>
                              <a:rPr lang="en-US" altLang="zh-CN" sz="2800" i="1" dirty="0" smtClean="0">
                                <a:latin typeface="Cambria Math" panose="02040503050406030204" pitchFamily="18" charset="0"/>
                              </a:rPr>
                            </m:ctrlPr>
                          </m:sSubPr>
                          <m:e>
                            <m:r>
                              <a:rPr lang="en-US" altLang="zh-CN" sz="2800" b="0" i="1" dirty="0" smtClean="0">
                                <a:latin typeface="Cambria Math" panose="02040503050406030204" pitchFamily="18" charset="0"/>
                              </a:rPr>
                              <m:t>𝑂</m:t>
                            </m:r>
                          </m:e>
                          <m:sub>
                            <m:r>
                              <a:rPr lang="en-US" altLang="zh-CN" sz="2800" b="0" i="1" dirty="0" smtClean="0">
                                <a:latin typeface="Cambria Math" panose="02040503050406030204" pitchFamily="18" charset="0"/>
                              </a:rPr>
                              <m:t>𝑘</m:t>
                            </m:r>
                          </m:sub>
                        </m:sSub>
                      </m:den>
                    </m:f>
                    <m:r>
                      <a:rPr lang="en-US" altLang="zh-CN" sz="2800" b="0" i="1" dirty="0" smtClean="0">
                        <a:latin typeface="Cambria Math" panose="02040503050406030204" pitchFamily="18" charset="0"/>
                      </a:rPr>
                      <m:t>∗</m:t>
                    </m:r>
                    <m:f>
                      <m:fPr>
                        <m:ctrlPr>
                          <a:rPr lang="en-US" altLang="zh-CN" sz="2800" b="0" i="1" dirty="0" smtClean="0">
                            <a:latin typeface="Cambria Math" panose="02040503050406030204" pitchFamily="18" charset="0"/>
                          </a:rPr>
                        </m:ctrlPr>
                      </m:fPr>
                      <m:num>
                        <m:r>
                          <a:rPr lang="en-US" altLang="zh-CN" sz="2800" b="0" i="1" dirty="0" smtClean="0">
                            <a:latin typeface="Cambria Math" panose="02040503050406030204" pitchFamily="18" charset="0"/>
                          </a:rPr>
                          <m:t>𝜕</m:t>
                        </m:r>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𝑂</m:t>
                            </m:r>
                          </m:e>
                          <m:sub>
                            <m:r>
                              <a:rPr lang="en-US" altLang="zh-CN" sz="2800" b="0" i="1" dirty="0" smtClean="0">
                                <a:latin typeface="Cambria Math" panose="02040503050406030204" pitchFamily="18" charset="0"/>
                              </a:rPr>
                              <m:t>𝑘</m:t>
                            </m:r>
                          </m:sub>
                        </m:sSub>
                      </m:num>
                      <m:den>
                        <m:r>
                          <a:rPr lang="en-US" altLang="zh-CN" sz="2800" b="0" i="1" dirty="0" smtClean="0">
                            <a:latin typeface="Cambria Math" panose="02040503050406030204" pitchFamily="18" charset="0"/>
                          </a:rPr>
                          <m:t>𝜕</m:t>
                        </m:r>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𝑊</m:t>
                            </m:r>
                          </m:e>
                          <m:sub>
                            <m:r>
                              <a:rPr lang="en-US" altLang="zh-CN" sz="2800" b="0" i="1" dirty="0" smtClean="0">
                                <a:latin typeface="Cambria Math" panose="02040503050406030204" pitchFamily="18" charset="0"/>
                              </a:rPr>
                              <m:t>𝑗</m:t>
                            </m:r>
                            <m:r>
                              <a:rPr lang="en-US" altLang="zh-CN" sz="2800" b="0" i="1" dirty="0" smtClean="0">
                                <a:latin typeface="Cambria Math" panose="02040503050406030204" pitchFamily="18" charset="0"/>
                              </a:rPr>
                              <m:t>,</m:t>
                            </m:r>
                            <m:r>
                              <a:rPr lang="en-US" altLang="zh-CN" sz="2800" b="0" i="1" dirty="0" smtClean="0">
                                <a:latin typeface="Cambria Math" panose="02040503050406030204" pitchFamily="18" charset="0"/>
                              </a:rPr>
                              <m:t>𝑘</m:t>
                            </m:r>
                          </m:sub>
                        </m:sSub>
                      </m:den>
                    </m:f>
                    <m:r>
                      <a:rPr lang="en-US" altLang="zh-CN" sz="2800" b="0" i="1" dirty="0" smtClean="0">
                        <a:latin typeface="Cambria Math" panose="02040503050406030204" pitchFamily="18" charset="0"/>
                      </a:rPr>
                      <m:t>=−2</m:t>
                    </m:r>
                    <m:sSup>
                      <m:sSupPr>
                        <m:ctrlPr>
                          <a:rPr lang="en-US" altLang="zh-CN" sz="2800" b="0" i="1" dirty="0" smtClean="0">
                            <a:latin typeface="Cambria Math" panose="02040503050406030204" pitchFamily="18" charset="0"/>
                          </a:rPr>
                        </m:ctrlPr>
                      </m:sSupPr>
                      <m:e>
                        <m:d>
                          <m:dPr>
                            <m:ctrlPr>
                              <a:rPr lang="en-US" altLang="zh-CN" sz="2800" b="0" i="1" dirty="0" smtClean="0">
                                <a:latin typeface="Cambria Math" panose="02040503050406030204" pitchFamily="18" charset="0"/>
                              </a:rPr>
                            </m:ctrlPr>
                          </m:dPr>
                          <m:e>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𝑡</m:t>
                                </m:r>
                              </m:e>
                              <m:sub>
                                <m:r>
                                  <a:rPr lang="en-US" altLang="zh-CN" sz="2800" b="0" i="1" dirty="0" smtClean="0">
                                    <a:latin typeface="Cambria Math" panose="02040503050406030204" pitchFamily="18" charset="0"/>
                                  </a:rPr>
                                  <m:t>𝑘</m:t>
                                </m:r>
                              </m:sub>
                            </m:sSub>
                            <m:r>
                              <a:rPr lang="en-US" altLang="zh-CN" sz="2800" b="0" i="1" dirty="0" smtClean="0">
                                <a:latin typeface="Cambria Math" panose="02040503050406030204" pitchFamily="18" charset="0"/>
                              </a:rPr>
                              <m:t>−</m:t>
                            </m:r>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𝑂</m:t>
                                </m:r>
                              </m:e>
                              <m:sub>
                                <m:r>
                                  <a:rPr lang="en-US" altLang="zh-CN" sz="2800" b="0" i="1" dirty="0" smtClean="0">
                                    <a:latin typeface="Cambria Math" panose="02040503050406030204" pitchFamily="18" charset="0"/>
                                  </a:rPr>
                                  <m:t>𝑘</m:t>
                                </m:r>
                              </m:sub>
                            </m:sSub>
                          </m:e>
                        </m:d>
                      </m:e>
                      <m:sup>
                        <m:r>
                          <a:rPr lang="en-US" altLang="zh-CN" sz="2800" b="0" i="1" dirty="0" smtClean="0">
                            <a:latin typeface="Cambria Math" panose="02040503050406030204" pitchFamily="18" charset="0"/>
                          </a:rPr>
                          <m:t>2</m:t>
                        </m:r>
                      </m:sup>
                    </m:sSup>
                    <m:r>
                      <a:rPr lang="en-US" altLang="zh-CN" sz="2800" b="0" i="0" dirty="0" smtClean="0">
                        <a:latin typeface="Cambria Math" panose="02040503050406030204" pitchFamily="18" charset="0"/>
                      </a:rPr>
                      <m:t>∗</m:t>
                    </m:r>
                    <m:f>
                      <m:fPr>
                        <m:ctrlPr>
                          <a:rPr lang="en-US" altLang="zh-CN" sz="2800" b="0" i="1" dirty="0" smtClean="0">
                            <a:latin typeface="Cambria Math" panose="02040503050406030204" pitchFamily="18" charset="0"/>
                          </a:rPr>
                        </m:ctrlPr>
                      </m:fPr>
                      <m:num>
                        <m:r>
                          <a:rPr lang="en-US" altLang="zh-CN" sz="2800" b="0" i="1" dirty="0" smtClean="0">
                            <a:latin typeface="Cambria Math" panose="02040503050406030204" pitchFamily="18" charset="0"/>
                          </a:rPr>
                          <m:t>𝜕</m:t>
                        </m:r>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𝑂</m:t>
                            </m:r>
                          </m:e>
                          <m:sub>
                            <m:r>
                              <a:rPr lang="en-US" altLang="zh-CN" sz="2800" b="0" i="1" dirty="0" smtClean="0">
                                <a:latin typeface="Cambria Math" panose="02040503050406030204" pitchFamily="18" charset="0"/>
                              </a:rPr>
                              <m:t>𝑘</m:t>
                            </m:r>
                          </m:sub>
                        </m:sSub>
                      </m:num>
                      <m:den>
                        <m:r>
                          <a:rPr lang="en-US" altLang="zh-CN" sz="2800" b="0" i="1" dirty="0" smtClean="0">
                            <a:latin typeface="Cambria Math" panose="02040503050406030204" pitchFamily="18" charset="0"/>
                          </a:rPr>
                          <m:t>𝜕</m:t>
                        </m:r>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𝑊</m:t>
                            </m:r>
                          </m:e>
                          <m:sub>
                            <m:r>
                              <a:rPr lang="en-US" altLang="zh-CN" sz="2800" b="0" i="1" dirty="0" smtClean="0">
                                <a:latin typeface="Cambria Math" panose="02040503050406030204" pitchFamily="18" charset="0"/>
                              </a:rPr>
                              <m:t>𝑗</m:t>
                            </m:r>
                            <m:r>
                              <a:rPr lang="en-US" altLang="zh-CN" sz="2800" b="0" i="1" dirty="0" smtClean="0">
                                <a:latin typeface="Cambria Math" panose="02040503050406030204" pitchFamily="18" charset="0"/>
                              </a:rPr>
                              <m:t>,</m:t>
                            </m:r>
                            <m:r>
                              <a:rPr lang="en-US" altLang="zh-CN" sz="2800" b="0" i="1" dirty="0" smtClean="0">
                                <a:latin typeface="Cambria Math" panose="02040503050406030204" pitchFamily="18" charset="0"/>
                              </a:rPr>
                              <m:t>𝑘</m:t>
                            </m:r>
                          </m:sub>
                        </m:sSub>
                      </m:den>
                    </m:f>
                  </m:oMath>
                </a14:m>
                <a:endParaRPr lang="en-US" altLang="zh-CN" sz="2800" b="0" dirty="0"/>
              </a:p>
              <a:p>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1672672" y="1691736"/>
                <a:ext cx="8534400" cy="1118576"/>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p:pic>
        <p:nvPicPr>
          <p:cNvPr id="10" name="Picture 1"/>
          <p:cNvPicPr>
            <a:picLocks noChangeAspect="1"/>
          </p:cNvPicPr>
          <p:nvPr/>
        </p:nvPicPr>
        <p:blipFill>
          <a:blip r:embed="rId4"/>
          <a:stretch>
            <a:fillRect/>
          </a:stretch>
        </p:blipFill>
        <p:spPr>
          <a:xfrm>
            <a:off x="9055100" y="0"/>
            <a:ext cx="2371139" cy="3902278"/>
          </a:xfrm>
          <a:prstGeom prst="rect">
            <a:avLst/>
          </a:prstGeom>
        </p:spPr>
      </p:pic>
      <p:sp>
        <p:nvSpPr>
          <p:cNvPr id="6" name="文本框 5"/>
          <p:cNvSpPr txBox="1"/>
          <p:nvPr/>
        </p:nvSpPr>
        <p:spPr>
          <a:xfrm>
            <a:off x="1739900" y="2810312"/>
            <a:ext cx="6324600" cy="369332"/>
          </a:xfrm>
          <a:prstGeom prst="rect">
            <a:avLst/>
          </a:prstGeom>
          <a:noFill/>
        </p:spPr>
        <p:txBody>
          <a:bodyPr wrap="square" rtlCol="0">
            <a:spAutoFit/>
          </a:bodyPr>
          <a:lstStyle/>
          <a:p>
            <a:r>
              <a:rPr lang="zh-CN" altLang="en-US" dirty="0">
                <a:latin typeface="微软雅黑" panose="020B0503020204020204" charset="-122"/>
                <a:ea typeface="微软雅黑" panose="020B0503020204020204" charset="-122"/>
              </a:rPr>
              <a:t>注意到，输出层第</a:t>
            </a:r>
            <a:r>
              <a:rPr lang="en-US" altLang="zh-CN" dirty="0">
                <a:latin typeface="微软雅黑" panose="020B0503020204020204" charset="-122"/>
                <a:ea typeface="微软雅黑" panose="020B0503020204020204" charset="-122"/>
              </a:rPr>
              <a:t>k</a:t>
            </a:r>
            <a:r>
              <a:rPr lang="zh-CN" altLang="en-US" dirty="0">
                <a:latin typeface="微软雅黑" panose="020B0503020204020204" charset="-122"/>
                <a:ea typeface="微软雅黑" panose="020B0503020204020204" charset="-122"/>
              </a:rPr>
              <a:t>个神经元的输出</a:t>
            </a:r>
            <a:r>
              <a:rPr lang="en-US" altLang="zh-CN" dirty="0">
                <a:latin typeface="微软雅黑" panose="020B0503020204020204" charset="-122"/>
                <a:ea typeface="微软雅黑" panose="020B0503020204020204" charset="-122"/>
              </a:rPr>
              <a:t>Ok</a:t>
            </a:r>
            <a:r>
              <a:rPr lang="zh-CN" altLang="en-US" dirty="0">
                <a:latin typeface="微软雅黑" panose="020B0503020204020204" charset="-122"/>
                <a:ea typeface="微软雅黑" panose="020B0503020204020204" charset="-122"/>
              </a:rPr>
              <a:t>也是一个多元函数</a:t>
            </a:r>
          </a:p>
        </p:txBody>
      </p:sp>
      <p:sp>
        <p:nvSpPr>
          <p:cNvPr id="8" name="椭圆 7"/>
          <p:cNvSpPr/>
          <p:nvPr/>
        </p:nvSpPr>
        <p:spPr>
          <a:xfrm>
            <a:off x="1435100" y="3928888"/>
            <a:ext cx="1286428" cy="12864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491454" y="4379953"/>
            <a:ext cx="1173719" cy="369332"/>
          </a:xfrm>
          <a:prstGeom prst="rect">
            <a:avLst/>
          </a:prstGeom>
          <a:noFill/>
        </p:spPr>
        <p:txBody>
          <a:bodyPr wrap="none" rtlCol="0">
            <a:spAutoFit/>
          </a:bodyPr>
          <a:lstStyle/>
          <a:p>
            <a:r>
              <a:rPr lang="en-US" altLang="zh-CN" dirty="0"/>
              <a:t>Sigmoid(x)</a:t>
            </a:r>
            <a:endParaRPr lang="zh-CN" altLang="en-US" dirty="0"/>
          </a:p>
        </p:txBody>
      </p:sp>
      <p:cxnSp>
        <p:nvCxnSpPr>
          <p:cNvPr id="12" name="直接箭头连接符 11"/>
          <p:cNvCxnSpPr/>
          <p:nvPr/>
        </p:nvCxnSpPr>
        <p:spPr>
          <a:xfrm>
            <a:off x="360680" y="3784600"/>
            <a:ext cx="1130774" cy="59535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直接箭头连接符 13"/>
          <p:cNvCxnSpPr>
            <a:endCxn id="8" idx="2"/>
          </p:cNvCxnSpPr>
          <p:nvPr/>
        </p:nvCxnSpPr>
        <p:spPr>
          <a:xfrm>
            <a:off x="292100" y="4572102"/>
            <a:ext cx="11430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直接箭头连接符 15"/>
          <p:cNvCxnSpPr/>
          <p:nvPr/>
        </p:nvCxnSpPr>
        <p:spPr>
          <a:xfrm flipV="1">
            <a:off x="360680" y="4797634"/>
            <a:ext cx="1074420" cy="56197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8" name="直接箭头连接符 17"/>
          <p:cNvCxnSpPr>
            <a:endCxn id="8" idx="1"/>
          </p:cNvCxnSpPr>
          <p:nvPr/>
        </p:nvCxnSpPr>
        <p:spPr>
          <a:xfrm>
            <a:off x="444500" y="2870200"/>
            <a:ext cx="1178993" cy="124708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0" name="直接箭头连接符 19"/>
          <p:cNvCxnSpPr>
            <a:endCxn id="8" idx="3"/>
          </p:cNvCxnSpPr>
          <p:nvPr/>
        </p:nvCxnSpPr>
        <p:spPr>
          <a:xfrm flipV="1">
            <a:off x="520700" y="5026923"/>
            <a:ext cx="1102793" cy="1119877"/>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2" name="直接箭头连接符 21"/>
          <p:cNvCxnSpPr>
            <a:stCxn id="9" idx="3"/>
          </p:cNvCxnSpPr>
          <p:nvPr/>
        </p:nvCxnSpPr>
        <p:spPr>
          <a:xfrm>
            <a:off x="2665173" y="4564619"/>
            <a:ext cx="1208327"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23" name="文本框 22"/>
              <p:cNvSpPr txBox="1"/>
              <p:nvPr/>
            </p:nvSpPr>
            <p:spPr>
              <a:xfrm>
                <a:off x="4073282" y="3386670"/>
                <a:ext cx="4800600" cy="79585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m:rPr>
                              <m:sty m:val="p"/>
                            </m:rPr>
                            <a:rPr lang="en-US" altLang="zh-CN" i="1">
                              <a:latin typeface="Cambria Math" panose="02040503050406030204" pitchFamily="18" charset="0"/>
                            </a:rPr>
                            <m:t>k</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𝑠𝑖𝑔𝑚𝑜𝑖𝑑</m:t>
                      </m:r>
                      <m:r>
                        <a:rPr lang="en-US" altLang="zh-CN" b="0" i="1" smtClean="0">
                          <a:latin typeface="Cambria Math" panose="02040503050406030204" pitchFamily="18" charset="0"/>
                        </a:rPr>
                        <m:t>  (</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 .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e>
                      </m:nary>
                    </m:oMath>
                  </m:oMathPara>
                </a14:m>
                <a:endParaRPr lang="zh-CN" altLang="en-US" dirty="0"/>
              </a:p>
            </p:txBody>
          </p:sp>
        </mc:Choice>
        <mc:Fallback xmlns="">
          <p:sp>
            <p:nvSpPr>
              <p:cNvPr id="23" name="文本框 22"/>
              <p:cNvSpPr txBox="1">
                <a:spLocks noRot="1" noChangeAspect="1" noMove="1" noResize="1" noEditPoints="1" noAdjustHandles="1" noChangeArrowheads="1" noChangeShapeType="1" noTextEdit="1"/>
              </p:cNvSpPr>
              <p:nvPr/>
            </p:nvSpPr>
            <p:spPr>
              <a:xfrm>
                <a:off x="4073282" y="3386670"/>
                <a:ext cx="4800600" cy="795859"/>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p:sp>
        <p:nvSpPr>
          <p:cNvPr id="27" name="文本框 26"/>
          <p:cNvSpPr txBox="1"/>
          <p:nvPr/>
        </p:nvSpPr>
        <p:spPr>
          <a:xfrm>
            <a:off x="5168899" y="4182529"/>
            <a:ext cx="5736873" cy="369332"/>
          </a:xfrm>
          <a:prstGeom prst="rect">
            <a:avLst/>
          </a:prstGeom>
          <a:noFill/>
        </p:spPr>
        <p:txBody>
          <a:bodyPr wrap="square" rtlCol="0">
            <a:spAutoFit/>
          </a:bodyPr>
          <a:lstStyle/>
          <a:p>
            <a:r>
              <a:rPr lang="zh-CN" altLang="en-US" dirty="0">
                <a:latin typeface="微软雅黑" panose="020B0503020204020204" charset="-122"/>
                <a:ea typeface="微软雅黑" panose="020B0503020204020204" charset="-122"/>
              </a:rPr>
              <a:t>因此，对于上式，</a:t>
            </a:r>
            <a:r>
              <a:rPr lang="en-US" altLang="zh-CN" dirty="0">
                <a:latin typeface="微软雅黑" panose="020B0503020204020204" charset="-122"/>
                <a:ea typeface="微软雅黑" panose="020B0503020204020204" charset="-122"/>
              </a:rPr>
              <a:t>Ok</a:t>
            </a:r>
            <a:r>
              <a:rPr lang="zh-CN" altLang="en-US" dirty="0">
                <a:latin typeface="微软雅黑" panose="020B0503020204020204" charset="-122"/>
                <a:ea typeface="微软雅黑" panose="020B0503020204020204" charset="-122"/>
              </a:rPr>
              <a:t>依然可以继续求导，得到表达式</a:t>
            </a:r>
            <a:r>
              <a:rPr lang="en-US" altLang="zh-CN" dirty="0">
                <a:latin typeface="微软雅黑" panose="020B0503020204020204" charset="-122"/>
                <a:ea typeface="微软雅黑" panose="020B0503020204020204" charset="-122"/>
              </a:rPr>
              <a:t>:</a:t>
            </a:r>
            <a:endParaRPr lang="zh-CN" altLang="en-US" dirty="0"/>
          </a:p>
        </p:txBody>
      </p:sp>
      <p:cxnSp>
        <p:nvCxnSpPr>
          <p:cNvPr id="29" name="连接符: 曲线 28"/>
          <p:cNvCxnSpPr>
            <a:stCxn id="8" idx="7"/>
            <a:endCxn id="23" idx="0"/>
          </p:cNvCxnSpPr>
          <p:nvPr/>
        </p:nvCxnSpPr>
        <p:spPr>
          <a:xfrm rot="5400000" flipH="1" flipV="1">
            <a:off x="4138053" y="1781753"/>
            <a:ext cx="730611" cy="3940447"/>
          </a:xfrm>
          <a:prstGeom prst="curvedConnector3">
            <a:avLst>
              <a:gd name="adj1" fmla="val 131289"/>
            </a:avLst>
          </a:prstGeom>
          <a:ln>
            <a:headEnd type="triangle"/>
            <a:tailEnd type="triangle"/>
          </a:ln>
        </p:spPr>
        <p:style>
          <a:lnRef idx="2">
            <a:schemeClr val="accent5"/>
          </a:lnRef>
          <a:fillRef idx="0">
            <a:schemeClr val="accent5"/>
          </a:fillRef>
          <a:effectRef idx="1">
            <a:schemeClr val="accent5"/>
          </a:effectRef>
          <a:fontRef idx="minor">
            <a:schemeClr val="tx1"/>
          </a:fontRef>
        </p:style>
      </p:cxnSp>
      <mc:AlternateContent xmlns:mc="http://schemas.openxmlformats.org/markup-compatibility/2006" xmlns:a14="http://schemas.microsoft.com/office/drawing/2010/main">
        <mc:Choice Requires="a14">
          <p:sp>
            <p:nvSpPr>
              <p:cNvPr id="30" name="文本框 29"/>
              <p:cNvSpPr txBox="1"/>
              <p:nvPr/>
            </p:nvSpPr>
            <p:spPr>
              <a:xfrm>
                <a:off x="4178300" y="4931221"/>
                <a:ext cx="6934200" cy="10303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sz="2400" i="1" smtClean="0">
                              <a:latin typeface="Cambria Math" panose="02040503050406030204" pitchFamily="18" charset="0"/>
                            </a:rPr>
                          </m:ctrlPr>
                        </m:fPr>
                        <m:num>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𝑘</m:t>
                              </m:r>
                            </m:sub>
                          </m:sSub>
                        </m:num>
                        <m:den>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𝑊</m:t>
                              </m:r>
                            </m:e>
                            <m:sub>
                              <m:r>
                                <a:rPr lang="en-US" altLang="zh-CN" sz="2400" i="1">
                                  <a:latin typeface="Cambria Math" panose="02040503050406030204" pitchFamily="18" charset="0"/>
                                </a:rPr>
                                <m:t>𝑗</m:t>
                              </m:r>
                              <m:r>
                                <a:rPr lang="en-US" altLang="zh-CN" sz="2400" i="1">
                                  <a:latin typeface="Cambria Math" panose="02040503050406030204" pitchFamily="18" charset="0"/>
                                </a:rPr>
                                <m:t>,</m:t>
                              </m:r>
                              <m:r>
                                <a:rPr lang="en-US" altLang="zh-CN" sz="2400" i="1">
                                  <a:latin typeface="Cambria Math" panose="02040503050406030204" pitchFamily="18" charset="0"/>
                                </a:rPr>
                                <m:t>𝑘</m:t>
                              </m:r>
                            </m:sub>
                          </m:sSub>
                        </m:den>
                      </m:f>
                      <m:r>
                        <a:rPr lang="en-US" altLang="zh-CN" sz="2400" b="0" i="1" smtClean="0">
                          <a:latin typeface="Cambria Math" panose="02040503050406030204" pitchFamily="18" charset="0"/>
                        </a:rPr>
                        <m:t>=−2</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𝑘</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𝑂</m:t>
                              </m:r>
                            </m:e>
                            <m:sub>
                              <m:r>
                                <a:rPr lang="en-US" altLang="zh-CN" sz="2400" b="0" i="1" smtClean="0">
                                  <a:latin typeface="Cambria Math" panose="02040503050406030204" pitchFamily="18" charset="0"/>
                                </a:rPr>
                                <m:t>𝑘</m:t>
                              </m:r>
                            </m:sub>
                          </m:sSub>
                        </m:e>
                      </m:d>
                      <m:r>
                        <a:rPr lang="en-US" altLang="zh-CN" sz="2400" b="0" i="1" smtClean="0">
                          <a:latin typeface="Cambria Math" panose="02040503050406030204" pitchFamily="18" charset="0"/>
                        </a:rPr>
                        <m:t>∗</m:t>
                      </m:r>
                      <m:f>
                        <m:fPr>
                          <m:ctrlPr>
                            <a:rPr lang="en-US" altLang="zh-CN" sz="2400" i="1" dirty="0">
                              <a:latin typeface="Cambria Math" panose="02040503050406030204" pitchFamily="18" charset="0"/>
                            </a:rPr>
                          </m:ctrlPr>
                        </m:fPr>
                        <m:num>
                          <m:r>
                            <a:rPr lang="en-US" altLang="zh-CN" sz="2400" i="1" dirty="0">
                              <a:latin typeface="Cambria Math" panose="02040503050406030204" pitchFamily="18" charset="0"/>
                            </a:rPr>
                            <m:t>𝜕</m:t>
                          </m:r>
                        </m:num>
                        <m:den>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𝑊</m:t>
                              </m:r>
                            </m:e>
                            <m:sub>
                              <m:r>
                                <a:rPr lang="en-US" altLang="zh-CN" sz="2400" i="1" dirty="0">
                                  <a:latin typeface="Cambria Math" panose="02040503050406030204" pitchFamily="18" charset="0"/>
                                </a:rPr>
                                <m:t>𝑗</m:t>
                              </m:r>
                              <m:r>
                                <a:rPr lang="en-US" altLang="zh-CN" sz="2400" i="1" dirty="0">
                                  <a:latin typeface="Cambria Math" panose="02040503050406030204" pitchFamily="18" charset="0"/>
                                </a:rPr>
                                <m:t>,</m:t>
                              </m:r>
                              <m:r>
                                <a:rPr lang="en-US" altLang="zh-CN" sz="2400" i="1" dirty="0">
                                  <a:latin typeface="Cambria Math" panose="02040503050406030204" pitchFamily="18" charset="0"/>
                                </a:rPr>
                                <m:t>𝑘</m:t>
                              </m:r>
                            </m:sub>
                          </m:sSub>
                        </m:den>
                      </m:f>
                      <m:r>
                        <a:rPr lang="en-US" altLang="zh-CN" sz="2400" b="0" i="1" dirty="0" smtClean="0">
                          <a:latin typeface="Cambria Math" panose="02040503050406030204" pitchFamily="18" charset="0"/>
                        </a:rPr>
                        <m:t>𝑠𝑖𝑔𝑚𝑜𝑖𝑑</m:t>
                      </m:r>
                      <m:r>
                        <a:rPr lang="en-US" altLang="zh-CN" sz="2400" b="0" i="1" dirty="0" smtClean="0">
                          <a:latin typeface="Cambria Math" panose="02040503050406030204" pitchFamily="18" charset="0"/>
                        </a:rPr>
                        <m:t>(</m:t>
                      </m:r>
                      <m:nary>
                        <m:naryPr>
                          <m:chr m:val="∑"/>
                          <m:supHide m:val="on"/>
                          <m:ctrlPr>
                            <a:rPr lang="en-US" altLang="zh-CN" sz="2400" b="0" i="1" dirty="0" smtClean="0">
                              <a:latin typeface="Cambria Math" panose="02040503050406030204" pitchFamily="18" charset="0"/>
                            </a:rPr>
                          </m:ctrlPr>
                        </m:naryPr>
                        <m:sub>
                          <m:r>
                            <m:rPr>
                              <m:brk m:alnAt="7"/>
                            </m:rPr>
                            <a:rPr lang="en-US" altLang="zh-CN" sz="2400" b="0" i="1" dirty="0" smtClean="0">
                              <a:latin typeface="Cambria Math" panose="02040503050406030204" pitchFamily="18" charset="0"/>
                            </a:rPr>
                            <m:t>𝑗</m:t>
                          </m:r>
                        </m:sub>
                        <m:sup/>
                        <m:e>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𝑊</m:t>
                              </m:r>
                            </m:e>
                            <m:sub>
                              <m:r>
                                <a:rPr lang="en-US" altLang="zh-CN" sz="2400" b="0" i="1" dirty="0" smtClean="0">
                                  <a:latin typeface="Cambria Math" panose="02040503050406030204" pitchFamily="18" charset="0"/>
                                </a:rPr>
                                <m:t>𝑗</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𝑘</m:t>
                              </m:r>
                            </m:sub>
                          </m:sSub>
                          <m:r>
                            <a:rPr lang="en-US" altLang="zh-CN" sz="2400" b="0" i="1" dirty="0" smtClean="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𝑂</m:t>
                              </m:r>
                            </m:e>
                            <m:sub>
                              <m:r>
                                <a:rPr lang="en-US" altLang="zh-CN" sz="2400" b="0" i="1" dirty="0" smtClean="0">
                                  <a:latin typeface="Cambria Math" panose="02040503050406030204" pitchFamily="18" charset="0"/>
                                </a:rPr>
                                <m:t>𝑗</m:t>
                              </m:r>
                            </m:sub>
                          </m:sSub>
                        </m:e>
                      </m:nary>
                      <m:r>
                        <a:rPr lang="en-US" altLang="zh-CN" sz="2400" b="0" i="1" dirty="0" smtClean="0">
                          <a:latin typeface="Cambria Math" panose="02040503050406030204" pitchFamily="18" charset="0"/>
                        </a:rPr>
                        <m:t>)</m:t>
                      </m:r>
                    </m:oMath>
                  </m:oMathPara>
                </a14:m>
                <a:endParaRPr lang="zh-CN" altLang="en-US" sz="2400" dirty="0"/>
              </a:p>
            </p:txBody>
          </p:sp>
        </mc:Choice>
        <mc:Fallback xmlns="">
          <p:sp>
            <p:nvSpPr>
              <p:cNvPr id="30" name="文本框 29"/>
              <p:cNvSpPr txBox="1">
                <a:spLocks noRot="1" noChangeAspect="1" noMove="1" noResize="1" noEditPoints="1" noAdjustHandles="1" noChangeArrowheads="1" noChangeShapeType="1" noTextEdit="1"/>
              </p:cNvSpPr>
              <p:nvPr/>
            </p:nvSpPr>
            <p:spPr>
              <a:xfrm>
                <a:off x="4178300" y="4931221"/>
                <a:ext cx="6934200" cy="1030347"/>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wipe(left)">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randombar(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par>
                                <p:cTn id="28" presetID="22" presetClass="entr" presetSubtype="8"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left)">
                                      <p:cBhvr>
                                        <p:cTn id="30" dur="500"/>
                                        <p:tgtEl>
                                          <p:spTgt spid="12"/>
                                        </p:tgtEl>
                                      </p:cBhvr>
                                    </p:animEffect>
                                  </p:childTnLst>
                                </p:cTn>
                              </p:par>
                              <p:par>
                                <p:cTn id="31" presetID="22" presetClass="entr" presetSubtype="8"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par>
                                <p:cTn id="34" presetID="22" presetClass="entr" presetSubtype="4"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wipe(down)">
                                      <p:cBhvr>
                                        <p:cTn id="36" dur="500"/>
                                        <p:tgtEl>
                                          <p:spTgt spid="16"/>
                                        </p:tgtEl>
                                      </p:cBhvr>
                                    </p:animEffect>
                                  </p:childTnLst>
                                </p:cTn>
                              </p:par>
                              <p:par>
                                <p:cTn id="37" presetID="22" presetClass="entr" presetSubtype="4"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down)">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37" fill="hold" grpId="0"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barn(outVertical)">
                                      <p:cBhvr>
                                        <p:cTn id="44" dur="500"/>
                                        <p:tgtEl>
                                          <p:spTgt spid="8"/>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randombar(horizontal)">
                                      <p:cBhvr>
                                        <p:cTn id="47" dur="500"/>
                                        <p:tgtEl>
                                          <p:spTgt spid="9"/>
                                        </p:tgtEl>
                                      </p:cBhvr>
                                    </p:animEffec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wipe(left)">
                                      <p:cBhvr>
                                        <p:cTn id="51" dur="500"/>
                                        <p:tgtEl>
                                          <p:spTgt spid="2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wipe(left)">
                                      <p:cBhvr>
                                        <p:cTn id="56" dur="500"/>
                                        <p:tgtEl>
                                          <p:spTgt spid="29"/>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wipe(left)">
                                      <p:cBhvr>
                                        <p:cTn id="59" dur="500"/>
                                        <p:tgtEl>
                                          <p:spTgt spid="23"/>
                                        </p:tgtEl>
                                      </p:cBhvr>
                                    </p:animEffect>
                                  </p:childTnLst>
                                </p:cTn>
                              </p:par>
                            </p:childTnLst>
                          </p:cTn>
                        </p:par>
                      </p:childTnLst>
                    </p:cTn>
                  </p:par>
                  <p:par>
                    <p:cTn id="60" fill="hold">
                      <p:stCondLst>
                        <p:cond delay="indefinite"/>
                      </p:stCondLst>
                      <p:childTnLst>
                        <p:par>
                          <p:cTn id="61" fill="hold">
                            <p:stCondLst>
                              <p:cond delay="0"/>
                            </p:stCondLst>
                            <p:childTnLst>
                              <p:par>
                                <p:cTn id="62" presetID="14" presetClass="entr" presetSubtype="10" fill="hold" grpId="0" nodeType="click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randombar(horizontal)">
                                      <p:cBhvr>
                                        <p:cTn id="64" dur="500"/>
                                        <p:tgtEl>
                                          <p:spTgt spid="27"/>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wipe(left)">
                                      <p:cBhvr>
                                        <p:cTn id="6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8" grpId="0" animBg="1"/>
      <p:bldP spid="9" grpId="0"/>
      <p:bldP spid="23" grpId="0"/>
      <p:bldP spid="27" grpId="0"/>
      <p:bldP spid="3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
          <p:cNvPicPr>
            <a:picLocks noChangeAspect="1"/>
          </p:cNvPicPr>
          <p:nvPr>
            <p:custDataLst>
              <p:tags r:id="rId1"/>
            </p:custDataLst>
          </p:nvPr>
        </p:nvPicPr>
        <p:blipFill>
          <a:blip r:embed="rId3"/>
          <a:stretch>
            <a:fillRect/>
          </a:stretch>
        </p:blipFill>
        <p:spPr>
          <a:xfrm>
            <a:off x="9567672" y="3917111"/>
            <a:ext cx="1870455" cy="2136177"/>
          </a:xfrm>
          <a:prstGeom prst="rect">
            <a:avLst/>
          </a:prstGeom>
        </p:spPr>
      </p:pic>
      <p:cxnSp>
        <p:nvCxnSpPr>
          <p:cNvPr id="24" name="直接连接符 23"/>
          <p:cNvCxnSpPr/>
          <p:nvPr/>
        </p:nvCxnSpPr>
        <p:spPr>
          <a:xfrm>
            <a:off x="651228" y="789605"/>
            <a:ext cx="10254545" cy="0"/>
          </a:xfrm>
          <a:prstGeom prst="line">
            <a:avLst/>
          </a:prstGeom>
          <a:noFill/>
          <a:ln w="12700" cap="flat" cmpd="sng" algn="ctr">
            <a:solidFill>
              <a:sysClr val="windowText" lastClr="000000"/>
            </a:solidFill>
            <a:prstDash val="dash"/>
          </a:ln>
          <a:effectLst/>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17584" y="306898"/>
            <a:ext cx="347288" cy="347288"/>
          </a:xfrm>
          <a:prstGeom prst="ellipse">
            <a:avLst/>
          </a:prstGeom>
          <a:solidFill>
            <a:srgbClr val="1A3F6C"/>
          </a:solidFill>
          <a:ln w="25400" cap="flat" cmpd="sng" algn="ctr">
            <a:noFill/>
            <a:prstDash val="solid"/>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26" name="TextBox 25"/>
          <p:cNvSpPr txBox="1"/>
          <p:nvPr/>
        </p:nvSpPr>
        <p:spPr>
          <a:xfrm>
            <a:off x="1148821" y="261572"/>
            <a:ext cx="5673348" cy="481670"/>
          </a:xfrm>
          <a:prstGeom prst="rect">
            <a:avLst/>
          </a:prstGeom>
          <a:noFill/>
        </p:spPr>
        <p:txBody>
          <a:bodyPr wrap="none" rtlCol="0">
            <a:spAutoFit/>
          </a:bodyPr>
          <a:lstStyle/>
          <a:p>
            <a:r>
              <a:rPr lang="zh-CN" altLang="en-US" sz="2530" spc="300" dirty="0">
                <a:latin typeface="方正兰亭细黑_GBK" pitchFamily="2" charset="-122"/>
                <a:ea typeface="方正兰亭细黑_GBK" pitchFamily="2" charset="-122"/>
              </a:rPr>
              <a:t>原理准备</a:t>
            </a:r>
            <a:r>
              <a:rPr lang="en-US" altLang="zh-CN" sz="2530" spc="300" dirty="0">
                <a:latin typeface="方正兰亭细黑_GBK" pitchFamily="2" charset="-122"/>
                <a:ea typeface="方正兰亭细黑_GBK" pitchFamily="2" charset="-122"/>
              </a:rPr>
              <a:t>——</a:t>
            </a:r>
            <a:r>
              <a:rPr lang="zh-CN" altLang="en-US" sz="2530" spc="300" dirty="0">
                <a:latin typeface="方正兰亭细黑_GBK" pitchFamily="2" charset="-122"/>
                <a:ea typeface="方正兰亭细黑_GBK" pitchFamily="2" charset="-122"/>
              </a:rPr>
              <a:t>网络误差的反向传播</a:t>
            </a:r>
          </a:p>
        </p:txBody>
      </p:sp>
      <p:pic>
        <p:nvPicPr>
          <p:cNvPr id="5" name="Picture 4"/>
          <p:cNvPicPr>
            <a:picLocks noChangeAspect="1"/>
          </p:cNvPicPr>
          <p:nvPr/>
        </p:nvPicPr>
        <p:blipFill>
          <a:blip r:embed="rId4"/>
          <a:stretch>
            <a:fillRect/>
          </a:stretch>
        </p:blipFill>
        <p:spPr>
          <a:xfrm>
            <a:off x="360680" y="1056005"/>
            <a:ext cx="560705" cy="1019175"/>
          </a:xfrm>
          <a:prstGeom prst="rect">
            <a:avLst/>
          </a:prstGeom>
        </p:spPr>
      </p:pic>
      <mc:AlternateContent xmlns:mc="http://schemas.openxmlformats.org/markup-compatibility/2006" xmlns:a14="http://schemas.microsoft.com/office/drawing/2010/main">
        <mc:Choice Requires="a14">
          <p:sp>
            <p:nvSpPr>
              <p:cNvPr id="2" name="文本框 1"/>
              <p:cNvSpPr txBox="1"/>
              <p:nvPr/>
            </p:nvSpPr>
            <p:spPr>
              <a:xfrm>
                <a:off x="1464310" y="1117600"/>
                <a:ext cx="9038590" cy="1451872"/>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现在可以清楚的解释选择激活函数</a:t>
                </a:r>
                <a:r>
                  <a:rPr lang="en-US" altLang="zh-CN" sz="2000" dirty="0">
                    <a:latin typeface="微软雅黑" panose="020B0503020204020204" pitchFamily="34" charset="-122"/>
                    <a:ea typeface="微软雅黑" panose="020B0503020204020204" pitchFamily="34" charset="-122"/>
                  </a:rPr>
                  <a:t>sigmoid</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x</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t>
                </a:r>
                <a14:m>
                  <m:oMath xmlns:m="http://schemas.openxmlformats.org/officeDocument/2006/math">
                    <m:f>
                      <m:fPr>
                        <m:ctrlPr>
                          <a:rPr lang="en-US" altLang="zh-CN" sz="2000" i="1" smtClean="0">
                            <a:latin typeface="Cambria Math" panose="02040503050406030204" pitchFamily="18" charset="0"/>
                            <a:ea typeface="微软雅黑" panose="020B0503020204020204" pitchFamily="34" charset="-122"/>
                          </a:rPr>
                        </m:ctrlPr>
                      </m:fPr>
                      <m:num>
                        <m:r>
                          <a:rPr lang="en-US" altLang="zh-CN" sz="2000" i="1">
                            <a:latin typeface="Cambria Math" panose="02040503050406030204" pitchFamily="18" charset="0"/>
                            <a:ea typeface="微软雅黑" panose="020B0503020204020204" pitchFamily="34" charset="-122"/>
                          </a:rPr>
                          <m:t>1</m:t>
                        </m:r>
                      </m:num>
                      <m:den>
                        <m:r>
                          <a:rPr lang="en-US" altLang="zh-CN" sz="2000" i="1">
                            <a:latin typeface="Cambria Math" panose="02040503050406030204" pitchFamily="18" charset="0"/>
                            <a:ea typeface="微软雅黑" panose="020B0503020204020204" pitchFamily="34" charset="-122"/>
                          </a:rPr>
                          <m:t>1</m:t>
                        </m:r>
                        <m:r>
                          <a:rPr lang="en-US" altLang="zh-CN" sz="2000" i="1" smtClean="0">
                            <a:latin typeface="Cambria Math" panose="02040503050406030204" pitchFamily="18" charset="0"/>
                            <a:ea typeface="微软雅黑" panose="020B0503020204020204" pitchFamily="34" charset="-122"/>
                          </a:rPr>
                          <m:t>+</m:t>
                        </m:r>
                        <m:sSup>
                          <m:sSupPr>
                            <m:ctrlPr>
                              <a:rPr lang="en-US" altLang="zh-CN" sz="2000" i="1" smtClean="0">
                                <a:latin typeface="Cambria Math" panose="02040503050406030204" pitchFamily="18" charset="0"/>
                                <a:ea typeface="微软雅黑" panose="020B0503020204020204" pitchFamily="34" charset="-122"/>
                              </a:rPr>
                            </m:ctrlPr>
                          </m:sSupPr>
                          <m:e>
                            <m:r>
                              <m:rPr>
                                <m:sty m:val="p"/>
                              </m:rPr>
                              <a:rPr lang="en-US" altLang="zh-CN" sz="2000" i="1">
                                <a:latin typeface="Cambria Math" panose="02040503050406030204" pitchFamily="18" charset="0"/>
                                <a:ea typeface="微软雅黑" panose="020B0503020204020204" pitchFamily="34" charset="-122"/>
                              </a:rPr>
                              <m:t>e</m:t>
                            </m:r>
                          </m:e>
                          <m:sup>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𝑥</m:t>
                            </m:r>
                          </m:sup>
                        </m:sSup>
                      </m:den>
                    </m:f>
                    <m:r>
                      <a:rPr lang="zh-CN" altLang="en-US" sz="2000" i="1">
                        <a:latin typeface="Cambria Math" panose="02040503050406030204" pitchFamily="18" charset="0"/>
                        <a:ea typeface="微软雅黑" panose="020B0503020204020204" pitchFamily="34" charset="-122"/>
                      </a:rPr>
                      <m:t>的</m:t>
                    </m:r>
                  </m:oMath>
                </a14:m>
                <a:r>
                  <a:rPr lang="zh-CN" altLang="en-US" sz="2000" dirty="0">
                    <a:latin typeface="微软雅黑" panose="020B0503020204020204" pitchFamily="34" charset="-122"/>
                    <a:ea typeface="微软雅黑" panose="020B0503020204020204" pitchFamily="34" charset="-122"/>
                  </a:rPr>
                  <a:t>另一个原因</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求导化简的便捷性</a:t>
                </a:r>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利用之前的求导结果，我们在网络原型设计时代入高斯</a:t>
                </a:r>
                <a:r>
                  <a:rPr lang="en-US" altLang="zh-CN" sz="2000" dirty="0">
                    <a:latin typeface="微软雅黑" panose="020B0503020204020204" pitchFamily="34" charset="-122"/>
                    <a:ea typeface="微软雅黑" panose="020B0503020204020204" pitchFamily="34" charset="-122"/>
                  </a:rPr>
                  <a:t>S</a:t>
                </a:r>
                <a:r>
                  <a:rPr lang="zh-CN" altLang="en-US" sz="2000" dirty="0">
                    <a:latin typeface="微软雅黑" panose="020B0503020204020204" pitchFamily="34" charset="-122"/>
                    <a:ea typeface="微软雅黑" panose="020B0503020204020204" pitchFamily="34" charset="-122"/>
                  </a:rPr>
                  <a:t>函数，得到以下表达式</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1464310" y="1117600"/>
                <a:ext cx="9038590" cy="1451872"/>
              </a:xfrm>
              <a:prstGeom prst="rect">
                <a:avLst/>
              </a:prstGeom>
              <a:blipFill rotWithShape="1">
                <a:blip r:embed="rId5"/>
                <a:stretch>
                  <a:fillRect l="-674" r="-742" b="-6276"/>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1148821" y="2942080"/>
                <a:ext cx="9677400" cy="9908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rPr>
                          </m:ctrlPr>
                        </m:fPr>
                        <m:num>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𝐸</m:t>
                              </m:r>
                            </m:e>
                            <m:sub>
                              <m:r>
                                <a:rPr lang="en-US" altLang="zh-CN" sz="2000" i="1">
                                  <a:latin typeface="Cambria Math" panose="02040503050406030204" pitchFamily="18" charset="0"/>
                                </a:rPr>
                                <m:t>𝑘</m:t>
                              </m:r>
                            </m:sub>
                          </m:sSub>
                        </m:num>
                        <m:den>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𝑊</m:t>
                              </m:r>
                            </m:e>
                            <m:sub>
                              <m:r>
                                <a:rPr lang="en-US" altLang="zh-CN" sz="2000" i="1">
                                  <a:latin typeface="Cambria Math" panose="02040503050406030204" pitchFamily="18" charset="0"/>
                                </a:rPr>
                                <m:t>𝑗</m:t>
                              </m:r>
                              <m:r>
                                <a:rPr lang="en-US" altLang="zh-CN" sz="2000" i="1">
                                  <a:latin typeface="Cambria Math" panose="02040503050406030204" pitchFamily="18" charset="0"/>
                                </a:rPr>
                                <m:t>,</m:t>
                              </m:r>
                              <m:r>
                                <a:rPr lang="en-US" altLang="zh-CN" sz="2000" i="1">
                                  <a:latin typeface="Cambria Math" panose="02040503050406030204" pitchFamily="18" charset="0"/>
                                </a:rPr>
                                <m:t>𝑘</m:t>
                              </m:r>
                            </m:sub>
                          </m:sSub>
                        </m:den>
                      </m:f>
                      <m:r>
                        <a:rPr lang="en-US" altLang="zh-CN" sz="2000" b="0" i="0" smtClean="0">
                          <a:latin typeface="Cambria Math" panose="02040503050406030204" pitchFamily="18" charset="0"/>
                        </a:rPr>
                        <m:t>=−2</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𝑡</m:t>
                              </m:r>
                            </m:e>
                            <m:sub>
                              <m:r>
                                <a:rPr lang="en-US" altLang="zh-CN" sz="2000" b="0" i="1" smtClean="0">
                                  <a:latin typeface="Cambria Math" panose="02040503050406030204" pitchFamily="18" charset="0"/>
                                </a:rPr>
                                <m:t>𝑘</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𝑂</m:t>
                              </m:r>
                            </m:e>
                            <m:sub>
                              <m:r>
                                <a:rPr lang="en-US" altLang="zh-CN" sz="2000" b="0" i="1" smtClean="0">
                                  <a:latin typeface="Cambria Math" panose="02040503050406030204" pitchFamily="18" charset="0"/>
                                </a:rPr>
                                <m:t>𝑘</m:t>
                              </m:r>
                            </m:sub>
                          </m:sSub>
                        </m:e>
                      </m:d>
                      <m:r>
                        <a:rPr lang="en-US" altLang="zh-CN" sz="2000" b="0" i="1" smtClean="0">
                          <a:latin typeface="Cambria Math" panose="02040503050406030204" pitchFamily="18" charset="0"/>
                        </a:rPr>
                        <m:t>∗</m:t>
                      </m:r>
                      <m:r>
                        <a:rPr lang="en-US" altLang="zh-CN" sz="2000" i="1" dirty="0">
                          <a:latin typeface="Cambria Math" panose="02040503050406030204" pitchFamily="18" charset="0"/>
                        </a:rPr>
                        <m:t>𝑠𝑖𝑔𝑚𝑜𝑖𝑑</m:t>
                      </m:r>
                      <m:d>
                        <m:dPr>
                          <m:ctrlPr>
                            <a:rPr lang="en-US" altLang="zh-CN" sz="2000" i="1" dirty="0">
                              <a:latin typeface="Cambria Math" panose="02040503050406030204" pitchFamily="18" charset="0"/>
                            </a:rPr>
                          </m:ctrlPr>
                        </m:dPr>
                        <m:e>
                          <m:nary>
                            <m:naryPr>
                              <m:chr m:val="∑"/>
                              <m:supHide m:val="on"/>
                              <m:ctrlPr>
                                <a:rPr lang="en-US" altLang="zh-CN" sz="2000" i="1" dirty="0">
                                  <a:latin typeface="Cambria Math" panose="02040503050406030204" pitchFamily="18" charset="0"/>
                                </a:rPr>
                              </m:ctrlPr>
                            </m:naryPr>
                            <m:sub>
                              <m:r>
                                <m:rPr>
                                  <m:brk m:alnAt="7"/>
                                </m:rPr>
                                <a:rPr lang="en-US" altLang="zh-CN" sz="2000" i="1" dirty="0">
                                  <a:latin typeface="Cambria Math" panose="02040503050406030204" pitchFamily="18" charset="0"/>
                                </a:rPr>
                                <m:t>𝑗</m:t>
                              </m:r>
                            </m:sub>
                            <m:sup/>
                            <m:e>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𝑊</m:t>
                                  </m:r>
                                </m:e>
                                <m:sub>
                                  <m:r>
                                    <a:rPr lang="en-US" altLang="zh-CN" sz="2000" i="1" dirty="0">
                                      <a:latin typeface="Cambria Math" panose="02040503050406030204" pitchFamily="18" charset="0"/>
                                    </a:rPr>
                                    <m:t>𝑗</m:t>
                                  </m:r>
                                  <m:r>
                                    <a:rPr lang="en-US" altLang="zh-CN" sz="2000" i="1" dirty="0">
                                      <a:latin typeface="Cambria Math" panose="02040503050406030204" pitchFamily="18" charset="0"/>
                                    </a:rPr>
                                    <m:t>,</m:t>
                                  </m:r>
                                  <m:r>
                                    <a:rPr lang="en-US" altLang="zh-CN" sz="2000" i="1" dirty="0">
                                      <a:latin typeface="Cambria Math" panose="02040503050406030204" pitchFamily="18" charset="0"/>
                                    </a:rPr>
                                    <m:t>𝑘</m:t>
                                  </m:r>
                                </m:sub>
                              </m:sSub>
                              <m: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𝑂</m:t>
                                  </m:r>
                                </m:e>
                                <m:sub>
                                  <m:r>
                                    <a:rPr lang="en-US" altLang="zh-CN" sz="2000" i="1" dirty="0">
                                      <a:latin typeface="Cambria Math" panose="02040503050406030204" pitchFamily="18" charset="0"/>
                                    </a:rPr>
                                    <m:t>𝑗</m:t>
                                  </m:r>
                                </m:sub>
                              </m:sSub>
                            </m:e>
                          </m:nary>
                        </m:e>
                      </m:d>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1−</m:t>
                          </m:r>
                          <m:r>
                            <a:rPr lang="en-US" altLang="zh-CN" sz="2000" i="1" dirty="0">
                              <a:latin typeface="Cambria Math" panose="02040503050406030204" pitchFamily="18" charset="0"/>
                            </a:rPr>
                            <m:t>𝑠𝑖𝑔𝑚𝑜𝑖𝑑</m:t>
                          </m:r>
                          <m:d>
                            <m:dPr>
                              <m:ctrlPr>
                                <a:rPr lang="en-US" altLang="zh-CN" sz="2000" i="1" dirty="0">
                                  <a:latin typeface="Cambria Math" panose="02040503050406030204" pitchFamily="18" charset="0"/>
                                </a:rPr>
                              </m:ctrlPr>
                            </m:dPr>
                            <m:e>
                              <m:nary>
                                <m:naryPr>
                                  <m:chr m:val="∑"/>
                                  <m:supHide m:val="on"/>
                                  <m:ctrlPr>
                                    <a:rPr lang="en-US" altLang="zh-CN" sz="2000" i="1" dirty="0">
                                      <a:latin typeface="Cambria Math" panose="02040503050406030204" pitchFamily="18" charset="0"/>
                                    </a:rPr>
                                  </m:ctrlPr>
                                </m:naryPr>
                                <m:sub>
                                  <m:r>
                                    <m:rPr>
                                      <m:brk m:alnAt="7"/>
                                    </m:rPr>
                                    <a:rPr lang="en-US" altLang="zh-CN" sz="2000" i="1" dirty="0">
                                      <a:latin typeface="Cambria Math" panose="02040503050406030204" pitchFamily="18" charset="0"/>
                                    </a:rPr>
                                    <m:t>𝑗</m:t>
                                  </m:r>
                                </m:sub>
                                <m:sup/>
                                <m:e>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𝑊</m:t>
                                      </m:r>
                                    </m:e>
                                    <m:sub>
                                      <m:r>
                                        <a:rPr lang="en-US" altLang="zh-CN" sz="2000" i="1" dirty="0">
                                          <a:latin typeface="Cambria Math" panose="02040503050406030204" pitchFamily="18" charset="0"/>
                                        </a:rPr>
                                        <m:t>𝑗</m:t>
                                      </m:r>
                                      <m:r>
                                        <a:rPr lang="en-US" altLang="zh-CN" sz="2000" i="1" dirty="0">
                                          <a:latin typeface="Cambria Math" panose="02040503050406030204" pitchFamily="18" charset="0"/>
                                        </a:rPr>
                                        <m:t>,</m:t>
                                      </m:r>
                                      <m:r>
                                        <a:rPr lang="en-US" altLang="zh-CN" sz="2000" i="1" dirty="0">
                                          <a:latin typeface="Cambria Math" panose="02040503050406030204" pitchFamily="18" charset="0"/>
                                        </a:rPr>
                                        <m:t>𝑘</m:t>
                                      </m:r>
                                    </m:sub>
                                  </m:sSub>
                                  <m: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𝑂</m:t>
                                      </m:r>
                                    </m:e>
                                    <m:sub>
                                      <m:r>
                                        <a:rPr lang="en-US" altLang="zh-CN" sz="2000" i="1" dirty="0">
                                          <a:latin typeface="Cambria Math" panose="02040503050406030204" pitchFamily="18" charset="0"/>
                                        </a:rPr>
                                        <m:t>𝑗</m:t>
                                      </m:r>
                                    </m:sub>
                                  </m:sSub>
                                </m:e>
                              </m:nary>
                            </m:e>
                          </m:d>
                        </m:e>
                      </m:d>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𝑂</m:t>
                          </m:r>
                        </m:e>
                        <m:sub>
                          <m:r>
                            <a:rPr lang="en-US" altLang="zh-CN" sz="2000" b="0" i="1" dirty="0" smtClean="0">
                              <a:latin typeface="Cambria Math" panose="02040503050406030204" pitchFamily="18" charset="0"/>
                            </a:rPr>
                            <m:t>𝑗</m:t>
                          </m:r>
                        </m:sub>
                      </m:sSub>
                    </m:oMath>
                  </m:oMathPara>
                </a14:m>
                <a:endParaRPr lang="zh-CN" altLang="en-US" sz="2000" dirty="0"/>
              </a:p>
            </p:txBody>
          </p:sp>
        </mc:Choice>
        <mc:Fallback xmlns="">
          <p:sp>
            <p:nvSpPr>
              <p:cNvPr id="6" name="文本框 5"/>
              <p:cNvSpPr txBox="1">
                <a:spLocks noRot="1" noChangeAspect="1" noMove="1" noResize="1" noEditPoints="1" noAdjustHandles="1" noChangeArrowheads="1" noChangeShapeType="1" noTextEdit="1"/>
              </p:cNvSpPr>
              <p:nvPr/>
            </p:nvSpPr>
            <p:spPr>
              <a:xfrm>
                <a:off x="1148821" y="2942080"/>
                <a:ext cx="9677400" cy="990849"/>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8" name="矩形 7"/>
              <p:cNvSpPr/>
              <p:nvPr/>
            </p:nvSpPr>
            <p:spPr>
              <a:xfrm>
                <a:off x="1464310" y="3917111"/>
                <a:ext cx="7056484"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Awesome!</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       </m:t>
                        </m:r>
                        <m:r>
                          <a:rPr lang="en-US" altLang="zh-CN" i="1">
                            <a:latin typeface="Cambria Math" panose="02040503050406030204" pitchFamily="18" charset="0"/>
                          </a:rPr>
                          <m:t>𝑡</m:t>
                        </m:r>
                      </m:e>
                      <m:sub>
                        <m:r>
                          <a:rPr lang="en-US" altLang="zh-CN" i="1">
                            <a:latin typeface="Cambria Math" panose="02040503050406030204" pitchFamily="18" charset="0"/>
                          </a:rPr>
                          <m:t>𝑘</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𝑂</m:t>
                        </m:r>
                      </m:e>
                      <m:sub>
                        <m:r>
                          <a:rPr lang="en-US" altLang="zh-CN" i="1">
                            <a:latin typeface="Cambria Math" panose="02040503050406030204" pitchFamily="18" charset="0"/>
                          </a:rPr>
                          <m:t>𝑘</m:t>
                        </m:r>
                      </m:sub>
                    </m:sSub>
                  </m:oMath>
                </a14:m>
                <a:r>
                  <a:rPr lang="zh-CN" altLang="en-US" dirty="0">
                    <a:latin typeface="微软雅黑" panose="020B0503020204020204" pitchFamily="34" charset="-122"/>
                    <a:ea typeface="微软雅黑" panose="020B0503020204020204" pitchFamily="34" charset="-122"/>
                  </a:rPr>
                  <a:t>正是我们的误差量，因此，上式继续可以写成</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mc:Choice>
        <mc:Fallback xmlns="">
          <p:sp>
            <p:nvSpPr>
              <p:cNvPr id="8" name="矩形 7"/>
              <p:cNvSpPr>
                <a:spLocks noRot="1" noChangeAspect="1" noMove="1" noResize="1" noEditPoints="1" noAdjustHandles="1" noChangeArrowheads="1" noChangeShapeType="1" noTextEdit="1"/>
              </p:cNvSpPr>
              <p:nvPr/>
            </p:nvSpPr>
            <p:spPr>
              <a:xfrm>
                <a:off x="1464310" y="3917111"/>
                <a:ext cx="7056484" cy="369332"/>
              </a:xfrm>
              <a:prstGeom prst="rect">
                <a:avLst/>
              </a:prstGeom>
              <a:blipFill rotWithShape="1">
                <a:blip r:embed="rId7"/>
                <a:stretch>
                  <a:fillRect l="-691" t="-11667" b="-2500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991228" y="4721946"/>
                <a:ext cx="8819515" cy="9840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b="0" i="1" smtClean="0">
                                  <a:latin typeface="Cambria Math" panose="02040503050406030204" pitchFamily="18" charset="0"/>
                                </a:rPr>
                                <m:t>𝑗</m:t>
                              </m:r>
                            </m:sub>
                          </m:sSub>
                        </m:num>
                        <m:den>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𝑗</m:t>
                              </m:r>
                            </m:sub>
                          </m:sSub>
                        </m:den>
                      </m:f>
                      <m:r>
                        <a:rPr lang="en-US" altLang="zh-CN">
                          <a:latin typeface="Cambria Math" panose="02040503050406030204" pitchFamily="18" charset="0"/>
                        </a:rPr>
                        <m:t>=−</m:t>
                      </m:r>
                      <m:r>
                        <a:rPr lang="en-US" altLang="zh-CN" b="0" i="1" smtClean="0">
                          <a:latin typeface="Cambria Math" panose="02040503050406030204" pitchFamily="18" charset="0"/>
                        </a:rPr>
                        <m:t>2</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𝑒𝑟𝑟𝑜𝑟</m:t>
                              </m:r>
                            </m:e>
                            <m:sub>
                              <m:r>
                                <a:rPr lang="en-US" altLang="zh-CN" b="0" i="1" smtClean="0">
                                  <a:latin typeface="Cambria Math" panose="02040503050406030204" pitchFamily="18" charset="0"/>
                                </a:rPr>
                                <m:t>𝑗</m:t>
                              </m:r>
                            </m:sub>
                          </m:sSub>
                        </m:e>
                      </m:d>
                      <m:r>
                        <a:rPr lang="en-US" altLang="zh-CN" i="1">
                          <a:latin typeface="Cambria Math" panose="02040503050406030204" pitchFamily="18" charset="0"/>
                        </a:rPr>
                        <m:t>∗</m:t>
                      </m:r>
                      <m:r>
                        <a:rPr lang="en-US" altLang="zh-CN" i="1" dirty="0">
                          <a:latin typeface="Cambria Math" panose="02040503050406030204" pitchFamily="18" charset="0"/>
                        </a:rPr>
                        <m:t>𝑠𝑖𝑔𝑚𝑜𝑖𝑑</m:t>
                      </m:r>
                      <m:d>
                        <m:dPr>
                          <m:ctrlPr>
                            <a:rPr lang="en-US" altLang="zh-CN" i="1" dirty="0">
                              <a:latin typeface="Cambria Math" panose="02040503050406030204" pitchFamily="18" charset="0"/>
                            </a:rPr>
                          </m:ctrlPr>
                        </m:dPr>
                        <m:e>
                          <m:nary>
                            <m:naryPr>
                              <m:chr m:val="∑"/>
                              <m:supHide m:val="on"/>
                              <m:ctrlPr>
                                <a:rPr lang="en-US" altLang="zh-CN" i="1" dirty="0">
                                  <a:latin typeface="Cambria Math" panose="02040503050406030204" pitchFamily="18" charset="0"/>
                                </a:rPr>
                              </m:ctrlPr>
                            </m:naryPr>
                            <m:sub>
                              <m:r>
                                <m:rPr>
                                  <m:brk m:alnAt="7"/>
                                </m:rPr>
                                <a:rPr lang="en-US" altLang="zh-CN" i="1" dirty="0">
                                  <a:latin typeface="Cambria Math" panose="02040503050406030204" pitchFamily="18" charset="0"/>
                                </a:rPr>
                                <m:t>𝑗</m:t>
                              </m:r>
                            </m:sub>
                            <m:sup/>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𝑊</m:t>
                                  </m:r>
                                </m:e>
                                <m:sub>
                                  <m:r>
                                    <a:rPr lang="en-US" altLang="zh-CN" i="1" dirty="0">
                                      <a:latin typeface="Cambria Math" panose="02040503050406030204" pitchFamily="18" charset="0"/>
                                    </a:rPr>
                                    <m:t>𝑗</m:t>
                                  </m:r>
                                  <m:r>
                                    <a:rPr lang="en-US" altLang="zh-CN" i="1" dirty="0">
                                      <a:latin typeface="Cambria Math" panose="02040503050406030204" pitchFamily="18" charset="0"/>
                                    </a:rPr>
                                    <m:t>,</m:t>
                                  </m:r>
                                  <m:r>
                                    <a:rPr lang="en-US" altLang="zh-CN" i="1" dirty="0">
                                      <a:latin typeface="Cambria Math" panose="02040503050406030204" pitchFamily="18" charset="0"/>
                                    </a:rPr>
                                    <m:t>𝑘</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𝑂</m:t>
                                  </m:r>
                                </m:e>
                                <m:sub>
                                  <m:r>
                                    <a:rPr lang="en-US" altLang="zh-CN" i="1" dirty="0">
                                      <a:latin typeface="Cambria Math" panose="02040503050406030204" pitchFamily="18" charset="0"/>
                                    </a:rPr>
                                    <m:t>𝑗</m:t>
                                  </m:r>
                                </m:sub>
                              </m:sSub>
                            </m:e>
                          </m:nary>
                        </m:e>
                      </m:d>
                      <m:d>
                        <m:dPr>
                          <m:ctrlPr>
                            <a:rPr lang="en-US" altLang="zh-CN" i="1" dirty="0">
                              <a:latin typeface="Cambria Math" panose="02040503050406030204" pitchFamily="18" charset="0"/>
                            </a:rPr>
                          </m:ctrlPr>
                        </m:dPr>
                        <m:e>
                          <m:r>
                            <a:rPr lang="en-US" altLang="zh-CN" i="1" dirty="0">
                              <a:latin typeface="Cambria Math" panose="02040503050406030204" pitchFamily="18" charset="0"/>
                            </a:rPr>
                            <m:t>1−</m:t>
                          </m:r>
                          <m:r>
                            <a:rPr lang="en-US" altLang="zh-CN" i="1" dirty="0">
                              <a:latin typeface="Cambria Math" panose="02040503050406030204" pitchFamily="18" charset="0"/>
                            </a:rPr>
                            <m:t>𝑠𝑖𝑔𝑚𝑜𝑖𝑑</m:t>
                          </m:r>
                          <m:d>
                            <m:dPr>
                              <m:ctrlPr>
                                <a:rPr lang="en-US" altLang="zh-CN" i="1" dirty="0">
                                  <a:latin typeface="Cambria Math" panose="02040503050406030204" pitchFamily="18" charset="0"/>
                                </a:rPr>
                              </m:ctrlPr>
                            </m:dPr>
                            <m:e>
                              <m:nary>
                                <m:naryPr>
                                  <m:chr m:val="∑"/>
                                  <m:supHide m:val="on"/>
                                  <m:ctrlPr>
                                    <a:rPr lang="en-US" altLang="zh-CN" i="1" dirty="0">
                                      <a:latin typeface="Cambria Math" panose="02040503050406030204" pitchFamily="18" charset="0"/>
                                    </a:rPr>
                                  </m:ctrlPr>
                                </m:naryPr>
                                <m:sub>
                                  <m:r>
                                    <m:rPr>
                                      <m:brk m:alnAt="7"/>
                                    </m:rPr>
                                    <a:rPr lang="en-US" altLang="zh-CN" i="1" dirty="0">
                                      <a:latin typeface="Cambria Math" panose="02040503050406030204" pitchFamily="18" charset="0"/>
                                    </a:rPr>
                                    <m:t>𝑗</m:t>
                                  </m:r>
                                </m:sub>
                                <m:sup/>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𝑊</m:t>
                                      </m:r>
                                    </m:e>
                                    <m:sub>
                                      <m:r>
                                        <a:rPr lang="en-US" altLang="zh-CN" i="1" dirty="0">
                                          <a:latin typeface="Cambria Math" panose="02040503050406030204" pitchFamily="18" charset="0"/>
                                        </a:rPr>
                                        <m:t>𝑗</m:t>
                                      </m:r>
                                      <m:r>
                                        <a:rPr lang="en-US" altLang="zh-CN" i="1" dirty="0">
                                          <a:latin typeface="Cambria Math" panose="02040503050406030204" pitchFamily="18" charset="0"/>
                                        </a:rPr>
                                        <m:t>,</m:t>
                                      </m:r>
                                      <m:r>
                                        <a:rPr lang="en-US" altLang="zh-CN" i="1" dirty="0">
                                          <a:latin typeface="Cambria Math" panose="02040503050406030204" pitchFamily="18" charset="0"/>
                                        </a:rPr>
                                        <m:t>𝑘</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𝑂</m:t>
                                      </m:r>
                                    </m:e>
                                    <m:sub>
                                      <m:r>
                                        <a:rPr lang="en-US" altLang="zh-CN" i="1" dirty="0">
                                          <a:latin typeface="Cambria Math" panose="02040503050406030204" pitchFamily="18" charset="0"/>
                                        </a:rPr>
                                        <m:t>𝑗</m:t>
                                      </m:r>
                                    </m:sub>
                                  </m:sSub>
                                </m:e>
                              </m:nary>
                            </m:e>
                          </m:d>
                        </m:e>
                      </m:d>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𝑂</m:t>
                          </m:r>
                        </m:e>
                        <m:sub>
                          <m:r>
                            <a:rPr lang="en-US" altLang="zh-CN" i="1" dirty="0">
                              <a:latin typeface="Cambria Math" panose="02040503050406030204" pitchFamily="18" charset="0"/>
                            </a:rPr>
                            <m:t>𝑗</m:t>
                          </m:r>
                        </m:sub>
                      </m:sSub>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991228" y="4721946"/>
                <a:ext cx="8819515" cy="984052"/>
              </a:xfrm>
              <a:prstGeom prst="rect">
                <a:avLst/>
              </a:prstGeom>
              <a:blipFill rotWithShape="1">
                <a:blip r:embed="rId8"/>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randombar(horizontal)">
                                      <p:cBhvr>
                                        <p:cTn id="10" dur="500"/>
                                        <p:tgtEl>
                                          <p:spTgt spid="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randombar(horizontal)">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randombar(horizontal)">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left)">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6" grpId="0"/>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51228" y="789605"/>
            <a:ext cx="10254545" cy="0"/>
          </a:xfrm>
          <a:prstGeom prst="line">
            <a:avLst/>
          </a:prstGeom>
          <a:noFill/>
          <a:ln w="12700" cap="flat" cmpd="sng" algn="ctr">
            <a:solidFill>
              <a:sysClr val="windowText" lastClr="000000"/>
            </a:solidFill>
            <a:prstDash val="dash"/>
          </a:ln>
          <a:effectLst/>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17584" y="306898"/>
            <a:ext cx="347288" cy="347288"/>
          </a:xfrm>
          <a:prstGeom prst="ellipse">
            <a:avLst/>
          </a:prstGeom>
          <a:solidFill>
            <a:srgbClr val="1A3F6C"/>
          </a:solidFill>
          <a:ln w="25400" cap="flat" cmpd="sng" algn="ctr">
            <a:noFill/>
            <a:prstDash val="solid"/>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26" name="TextBox 25"/>
          <p:cNvSpPr txBox="1"/>
          <p:nvPr/>
        </p:nvSpPr>
        <p:spPr>
          <a:xfrm>
            <a:off x="1148821" y="261572"/>
            <a:ext cx="5673348" cy="481670"/>
          </a:xfrm>
          <a:prstGeom prst="rect">
            <a:avLst/>
          </a:prstGeom>
          <a:noFill/>
        </p:spPr>
        <p:txBody>
          <a:bodyPr wrap="none" rtlCol="0">
            <a:spAutoFit/>
          </a:bodyPr>
          <a:lstStyle/>
          <a:p>
            <a:r>
              <a:rPr lang="zh-CN" altLang="en-US" sz="2530" spc="300" dirty="0">
                <a:latin typeface="方正兰亭细黑_GBK" pitchFamily="2" charset="-122"/>
                <a:ea typeface="方正兰亭细黑_GBK" pitchFamily="2" charset="-122"/>
              </a:rPr>
              <a:t>原理准备</a:t>
            </a:r>
            <a:r>
              <a:rPr lang="en-US" altLang="zh-CN" sz="2530" spc="300" dirty="0">
                <a:latin typeface="方正兰亭细黑_GBK" pitchFamily="2" charset="-122"/>
                <a:ea typeface="方正兰亭细黑_GBK" pitchFamily="2" charset="-122"/>
              </a:rPr>
              <a:t>——</a:t>
            </a:r>
            <a:r>
              <a:rPr lang="zh-CN" altLang="en-US" sz="2530" spc="300" dirty="0">
                <a:latin typeface="方正兰亭细黑_GBK" pitchFamily="2" charset="-122"/>
                <a:ea typeface="方正兰亭细黑_GBK" pitchFamily="2" charset="-122"/>
              </a:rPr>
              <a:t>网络误差的反向传播</a:t>
            </a:r>
          </a:p>
        </p:txBody>
      </p:sp>
      <p:pic>
        <p:nvPicPr>
          <p:cNvPr id="5" name="Picture 4"/>
          <p:cNvPicPr>
            <a:picLocks noChangeAspect="1"/>
          </p:cNvPicPr>
          <p:nvPr/>
        </p:nvPicPr>
        <p:blipFill>
          <a:blip r:embed="rId2"/>
          <a:stretch>
            <a:fillRect/>
          </a:stretch>
        </p:blipFill>
        <p:spPr>
          <a:xfrm>
            <a:off x="360680" y="1056005"/>
            <a:ext cx="560705" cy="1019175"/>
          </a:xfrm>
          <a:prstGeom prst="rect">
            <a:avLst/>
          </a:prstGeom>
        </p:spPr>
      </p:pic>
      <p:pic>
        <p:nvPicPr>
          <p:cNvPr id="8" name="Picture 1"/>
          <p:cNvPicPr>
            <a:picLocks noChangeAspect="1"/>
          </p:cNvPicPr>
          <p:nvPr/>
        </p:nvPicPr>
        <p:blipFill>
          <a:blip r:embed="rId3"/>
          <a:stretch>
            <a:fillRect/>
          </a:stretch>
        </p:blipFill>
        <p:spPr>
          <a:xfrm>
            <a:off x="9172910" y="0"/>
            <a:ext cx="2253329" cy="3708393"/>
          </a:xfrm>
          <a:prstGeom prst="rect">
            <a:avLst/>
          </a:prstGeom>
        </p:spPr>
      </p:pic>
      <mc:AlternateContent xmlns:mc="http://schemas.openxmlformats.org/markup-compatibility/2006" xmlns:a14="http://schemas.microsoft.com/office/drawing/2010/main">
        <mc:Choice Requires="a14">
          <p:sp>
            <p:nvSpPr>
              <p:cNvPr id="2" name="矩形 1"/>
              <p:cNvSpPr/>
              <p:nvPr/>
            </p:nvSpPr>
            <p:spPr>
              <a:xfrm>
                <a:off x="1124378" y="1148048"/>
                <a:ext cx="8382000" cy="98405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𝑗</m:t>
                              </m:r>
                            </m:sub>
                          </m:sSub>
                        </m:num>
                        <m:den>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den>
                      </m:f>
                      <m:r>
                        <a:rPr lang="en-US" altLang="zh-CN">
                          <a:latin typeface="Cambria Math" panose="02040503050406030204" pitchFamily="18" charset="0"/>
                        </a:rPr>
                        <m:t>=−</m:t>
                      </m:r>
                      <m:r>
                        <a:rPr lang="en-US" altLang="zh-CN" i="1">
                          <a:latin typeface="Cambria Math" panose="02040503050406030204" pitchFamily="18" charset="0"/>
                        </a:rPr>
                        <m:t>2</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𝑒𝑟𝑟𝑜𝑟</m:t>
                              </m:r>
                            </m:e>
                            <m:sub>
                              <m:r>
                                <a:rPr lang="en-US" altLang="zh-CN" i="1">
                                  <a:latin typeface="Cambria Math" panose="02040503050406030204" pitchFamily="18" charset="0"/>
                                </a:rPr>
                                <m:t>𝑗</m:t>
                              </m:r>
                            </m:sub>
                          </m:sSub>
                        </m:e>
                      </m:d>
                      <m:r>
                        <a:rPr lang="en-US" altLang="zh-CN" i="1">
                          <a:latin typeface="Cambria Math" panose="02040503050406030204" pitchFamily="18" charset="0"/>
                        </a:rPr>
                        <m:t>∗</m:t>
                      </m:r>
                      <m:r>
                        <a:rPr lang="en-US" altLang="zh-CN" i="1" dirty="0">
                          <a:latin typeface="Cambria Math" panose="02040503050406030204" pitchFamily="18" charset="0"/>
                        </a:rPr>
                        <m:t>𝑠𝑖𝑔𝑚𝑜𝑖𝑑</m:t>
                      </m:r>
                      <m:d>
                        <m:dPr>
                          <m:ctrlPr>
                            <a:rPr lang="en-US" altLang="zh-CN" i="1" dirty="0">
                              <a:latin typeface="Cambria Math" panose="02040503050406030204" pitchFamily="18" charset="0"/>
                            </a:rPr>
                          </m:ctrlPr>
                        </m:dPr>
                        <m:e>
                          <m:nary>
                            <m:naryPr>
                              <m:chr m:val="∑"/>
                              <m:supHide m:val="on"/>
                              <m:ctrlPr>
                                <a:rPr lang="en-US" altLang="zh-CN" i="1" dirty="0">
                                  <a:latin typeface="Cambria Math" panose="02040503050406030204" pitchFamily="18" charset="0"/>
                                </a:rPr>
                              </m:ctrlPr>
                            </m:naryPr>
                            <m:sub>
                              <m:r>
                                <m:rPr>
                                  <m:brk m:alnAt="7"/>
                                </m:rPr>
                                <a:rPr lang="en-US" altLang="zh-CN" i="1" dirty="0">
                                  <a:latin typeface="Cambria Math" panose="02040503050406030204" pitchFamily="18" charset="0"/>
                                </a:rPr>
                                <m:t>𝑗</m:t>
                              </m:r>
                            </m:sub>
                            <m:sup/>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𝑊</m:t>
                                  </m:r>
                                </m:e>
                                <m:sub>
                                  <m:r>
                                    <a:rPr lang="en-US" altLang="zh-CN" i="1" dirty="0">
                                      <a:latin typeface="Cambria Math" panose="02040503050406030204" pitchFamily="18" charset="0"/>
                                    </a:rPr>
                                    <m:t>𝑗</m:t>
                                  </m:r>
                                  <m:r>
                                    <a:rPr lang="en-US" altLang="zh-CN" i="1" dirty="0">
                                      <a:latin typeface="Cambria Math" panose="02040503050406030204" pitchFamily="18" charset="0"/>
                                    </a:rPr>
                                    <m:t>,</m:t>
                                  </m:r>
                                  <m:r>
                                    <a:rPr lang="en-US" altLang="zh-CN" i="1" dirty="0">
                                      <a:latin typeface="Cambria Math" panose="02040503050406030204" pitchFamily="18" charset="0"/>
                                    </a:rPr>
                                    <m:t>𝑘</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𝑂</m:t>
                                  </m:r>
                                </m:e>
                                <m:sub>
                                  <m:r>
                                    <a:rPr lang="en-US" altLang="zh-CN" i="1" dirty="0">
                                      <a:latin typeface="Cambria Math" panose="02040503050406030204" pitchFamily="18" charset="0"/>
                                    </a:rPr>
                                    <m:t>𝑗</m:t>
                                  </m:r>
                                </m:sub>
                              </m:sSub>
                            </m:e>
                          </m:nary>
                        </m:e>
                      </m:d>
                      <m:d>
                        <m:dPr>
                          <m:ctrlPr>
                            <a:rPr lang="en-US" altLang="zh-CN" i="1" dirty="0">
                              <a:latin typeface="Cambria Math" panose="02040503050406030204" pitchFamily="18" charset="0"/>
                            </a:rPr>
                          </m:ctrlPr>
                        </m:dPr>
                        <m:e>
                          <m:r>
                            <a:rPr lang="en-US" altLang="zh-CN" i="1" dirty="0">
                              <a:latin typeface="Cambria Math" panose="02040503050406030204" pitchFamily="18" charset="0"/>
                            </a:rPr>
                            <m:t>1−</m:t>
                          </m:r>
                          <m:r>
                            <a:rPr lang="en-US" altLang="zh-CN" i="1" dirty="0">
                              <a:latin typeface="Cambria Math" panose="02040503050406030204" pitchFamily="18" charset="0"/>
                            </a:rPr>
                            <m:t>𝑠𝑖𝑔𝑚𝑜𝑖𝑑</m:t>
                          </m:r>
                          <m:d>
                            <m:dPr>
                              <m:ctrlPr>
                                <a:rPr lang="en-US" altLang="zh-CN" i="1" dirty="0">
                                  <a:latin typeface="Cambria Math" panose="02040503050406030204" pitchFamily="18" charset="0"/>
                                </a:rPr>
                              </m:ctrlPr>
                            </m:dPr>
                            <m:e>
                              <m:nary>
                                <m:naryPr>
                                  <m:chr m:val="∑"/>
                                  <m:supHide m:val="on"/>
                                  <m:ctrlPr>
                                    <a:rPr lang="en-US" altLang="zh-CN" i="1" dirty="0">
                                      <a:latin typeface="Cambria Math" panose="02040503050406030204" pitchFamily="18" charset="0"/>
                                    </a:rPr>
                                  </m:ctrlPr>
                                </m:naryPr>
                                <m:sub>
                                  <m:r>
                                    <m:rPr>
                                      <m:brk m:alnAt="7"/>
                                    </m:rPr>
                                    <a:rPr lang="en-US" altLang="zh-CN" i="1" dirty="0">
                                      <a:latin typeface="Cambria Math" panose="02040503050406030204" pitchFamily="18" charset="0"/>
                                    </a:rPr>
                                    <m:t>𝑗</m:t>
                                  </m:r>
                                </m:sub>
                                <m:sup/>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𝑊</m:t>
                                      </m:r>
                                    </m:e>
                                    <m:sub>
                                      <m:r>
                                        <a:rPr lang="en-US" altLang="zh-CN" i="1" dirty="0">
                                          <a:latin typeface="Cambria Math" panose="02040503050406030204" pitchFamily="18" charset="0"/>
                                        </a:rPr>
                                        <m:t>𝑗</m:t>
                                      </m:r>
                                      <m:r>
                                        <a:rPr lang="en-US" altLang="zh-CN" i="1" dirty="0">
                                          <a:latin typeface="Cambria Math" panose="02040503050406030204" pitchFamily="18" charset="0"/>
                                        </a:rPr>
                                        <m:t>,</m:t>
                                      </m:r>
                                      <m:r>
                                        <a:rPr lang="en-US" altLang="zh-CN" i="1" dirty="0">
                                          <a:latin typeface="Cambria Math" panose="02040503050406030204" pitchFamily="18" charset="0"/>
                                        </a:rPr>
                                        <m:t>𝑘</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𝑂</m:t>
                                      </m:r>
                                    </m:e>
                                    <m:sub>
                                      <m:r>
                                        <a:rPr lang="en-US" altLang="zh-CN" i="1" dirty="0">
                                          <a:latin typeface="Cambria Math" panose="02040503050406030204" pitchFamily="18" charset="0"/>
                                        </a:rPr>
                                        <m:t>𝑗</m:t>
                                      </m:r>
                                    </m:sub>
                                  </m:sSub>
                                </m:e>
                              </m:nary>
                            </m:e>
                          </m:d>
                        </m:e>
                      </m:d>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𝑂</m:t>
                          </m:r>
                        </m:e>
                        <m:sub>
                          <m:r>
                            <a:rPr lang="en-US" altLang="zh-CN" i="1" dirty="0">
                              <a:latin typeface="Cambria Math" panose="02040503050406030204" pitchFamily="18" charset="0"/>
                            </a:rPr>
                            <m:t>𝑗</m:t>
                          </m:r>
                        </m:sub>
                      </m:sSub>
                    </m:oMath>
                  </m:oMathPara>
                </a14:m>
                <a:endParaRPr lang="zh-CN" altLang="en-US" dirty="0"/>
              </a:p>
            </p:txBody>
          </p:sp>
        </mc:Choice>
        <mc:Fallback xmlns="">
          <p:sp>
            <p:nvSpPr>
              <p:cNvPr id="2" name="矩形 1"/>
              <p:cNvSpPr>
                <a:spLocks noRot="1" noChangeAspect="1" noMove="1" noResize="1" noEditPoints="1" noAdjustHandles="1" noChangeArrowheads="1" noChangeShapeType="1" noTextEdit="1"/>
              </p:cNvSpPr>
              <p:nvPr/>
            </p:nvSpPr>
            <p:spPr>
              <a:xfrm>
                <a:off x="1124378" y="1148048"/>
                <a:ext cx="8382000" cy="984052"/>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p:sp>
        <p:nvSpPr>
          <p:cNvPr id="4" name="文本框 3"/>
          <p:cNvSpPr txBox="1"/>
          <p:nvPr/>
        </p:nvSpPr>
        <p:spPr>
          <a:xfrm>
            <a:off x="1148821" y="2132100"/>
            <a:ext cx="7367255" cy="369332"/>
          </a:xfrm>
          <a:prstGeom prst="rect">
            <a:avLst/>
          </a:prstGeom>
          <a:noFill/>
        </p:spPr>
        <p:txBody>
          <a:bodyPr wrap="square" rtlCol="0">
            <a:spAutoFit/>
          </a:bodyPr>
          <a:lstStyle/>
          <a:p>
            <a:r>
              <a:rPr lang="zh-CN" altLang="en-US" dirty="0">
                <a:latin typeface="微软雅黑" panose="020B0503020204020204" charset="-122"/>
                <a:ea typeface="微软雅黑" panose="020B0503020204020204" charset="-122"/>
              </a:rPr>
              <a:t> 现在，利用这个炫酷的结果，可以用数学表达式更新我们的网络权重了</a:t>
            </a:r>
          </a:p>
        </p:txBody>
      </p:sp>
      <mc:AlternateContent xmlns:mc="http://schemas.openxmlformats.org/markup-compatibility/2006" xmlns:a14="http://schemas.microsoft.com/office/drawing/2010/main">
        <mc:Choice Requires="a14">
          <p:sp>
            <p:nvSpPr>
              <p:cNvPr id="9" name="文本框 8"/>
              <p:cNvSpPr txBox="1"/>
              <p:nvPr/>
            </p:nvSpPr>
            <p:spPr>
              <a:xfrm>
                <a:off x="837042" y="2793944"/>
                <a:ext cx="6705600" cy="89883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rgbClr val="00B0F0"/>
                          </a:solidFill>
                          <a:latin typeface="Cambria Math" panose="02040503050406030204" pitchFamily="18" charset="0"/>
                        </a:rPr>
                        <m:t>𝑛𝑒𝑤</m:t>
                      </m:r>
                      <m:sSub>
                        <m:sSubPr>
                          <m:ctrlPr>
                            <a:rPr lang="en-US" altLang="zh-CN" sz="2400" b="0" i="1" smtClean="0">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 </m:t>
                          </m:r>
                          <m:r>
                            <a:rPr lang="en-US" altLang="zh-CN" sz="2400" b="0" i="1" smtClean="0">
                              <a:solidFill>
                                <a:srgbClr val="00B0F0"/>
                              </a:solidFill>
                              <a:latin typeface="Cambria Math" panose="02040503050406030204" pitchFamily="18" charset="0"/>
                            </a:rPr>
                            <m:t>𝑊</m:t>
                          </m:r>
                        </m:e>
                        <m:sub>
                          <m:r>
                            <a:rPr lang="en-US" altLang="zh-CN" sz="2400" b="0" i="1" smtClean="0">
                              <a:solidFill>
                                <a:srgbClr val="00B0F0"/>
                              </a:solidFill>
                              <a:latin typeface="Cambria Math" panose="02040503050406030204" pitchFamily="18" charset="0"/>
                            </a:rPr>
                            <m:t>𝑗</m:t>
                          </m:r>
                          <m:r>
                            <a:rPr lang="en-US" altLang="zh-CN" sz="2400" b="0" i="1" smtClean="0">
                              <a:solidFill>
                                <a:srgbClr val="00B0F0"/>
                              </a:solidFill>
                              <a:latin typeface="Cambria Math" panose="02040503050406030204" pitchFamily="18" charset="0"/>
                            </a:rPr>
                            <m:t>,</m:t>
                          </m:r>
                          <m:r>
                            <a:rPr lang="en-US" altLang="zh-CN" sz="2400" b="0" i="1" smtClean="0">
                              <a:solidFill>
                                <a:srgbClr val="00B0F0"/>
                              </a:solidFill>
                              <a:latin typeface="Cambria Math" panose="02040503050406030204" pitchFamily="18" charset="0"/>
                            </a:rPr>
                            <m:t>𝑘</m:t>
                          </m:r>
                        </m:sub>
                      </m:sSub>
                      <m:r>
                        <a:rPr lang="en-US" altLang="zh-CN" sz="2400" b="0" i="1" smtClean="0">
                          <a:solidFill>
                            <a:schemeClr val="tx1"/>
                          </a:solidFill>
                          <a:latin typeface="Cambria Math" panose="02040503050406030204" pitchFamily="18" charset="0"/>
                        </a:rPr>
                        <m:t>=</m:t>
                      </m:r>
                      <m:r>
                        <a:rPr lang="en-US" altLang="zh-CN" sz="2400" b="0" i="1" smtClean="0">
                          <a:solidFill>
                            <a:srgbClr val="00B0F0"/>
                          </a:solidFill>
                          <a:latin typeface="Cambria Math" panose="02040503050406030204" pitchFamily="18" charset="0"/>
                        </a:rPr>
                        <m:t>𝑜𝑙𝑑</m:t>
                      </m:r>
                      <m:r>
                        <a:rPr lang="en-US" altLang="zh-CN" sz="2400" b="0" i="1" smtClean="0">
                          <a:solidFill>
                            <a:srgbClr val="00B0F0"/>
                          </a:solidFill>
                          <a:latin typeface="Cambria Math" panose="02040503050406030204" pitchFamily="18" charset="0"/>
                        </a:rPr>
                        <m:t> </m:t>
                      </m:r>
                      <m:sSub>
                        <m:sSubPr>
                          <m:ctrlPr>
                            <a:rPr lang="en-US" altLang="zh-CN" sz="2400" b="0" i="1" smtClean="0">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𝑊</m:t>
                          </m:r>
                        </m:e>
                        <m:sub>
                          <m:r>
                            <a:rPr lang="en-US" altLang="zh-CN" sz="2400" b="0" i="1" smtClean="0">
                              <a:solidFill>
                                <a:srgbClr val="00B0F0"/>
                              </a:solidFill>
                              <a:latin typeface="Cambria Math" panose="02040503050406030204" pitchFamily="18" charset="0"/>
                            </a:rPr>
                            <m:t>𝑗</m:t>
                          </m:r>
                          <m:r>
                            <a:rPr lang="en-US" altLang="zh-CN" sz="2400" b="0" i="1" smtClean="0">
                              <a:solidFill>
                                <a:srgbClr val="00B0F0"/>
                              </a:solidFill>
                              <a:latin typeface="Cambria Math" panose="02040503050406030204" pitchFamily="18" charset="0"/>
                            </a:rPr>
                            <m:t>,</m:t>
                          </m:r>
                          <m:r>
                            <a:rPr lang="en-US" altLang="zh-CN" sz="2400" b="0" i="1" smtClean="0">
                              <a:solidFill>
                                <a:srgbClr val="00B0F0"/>
                              </a:solidFill>
                              <a:latin typeface="Cambria Math" panose="02040503050406030204" pitchFamily="18" charset="0"/>
                            </a:rPr>
                            <m:t>𝑘</m:t>
                          </m:r>
                        </m:sub>
                      </m:sSub>
                      <m:r>
                        <a:rPr lang="en-US" altLang="zh-CN" sz="2400" b="0" i="1" smtClean="0">
                          <a:solidFill>
                            <a:srgbClr val="00B0F0"/>
                          </a:solidFill>
                          <a:latin typeface="Cambria Math" panose="02040503050406030204" pitchFamily="18" charset="0"/>
                        </a:rPr>
                        <m:t> −</m:t>
                      </m:r>
                      <m:r>
                        <a:rPr lang="en-US" altLang="zh-CN" sz="2400" b="0" i="1" smtClean="0">
                          <a:solidFill>
                            <a:schemeClr val="tx1"/>
                          </a:solidFill>
                          <a:latin typeface="Cambria Math" panose="02040503050406030204" pitchFamily="18" charset="0"/>
                        </a:rPr>
                        <m:t>𝑙𝑒𝑎𝑟𝑛𝑖𝑛𝑔</m:t>
                      </m:r>
                      <m:r>
                        <a:rPr lang="en-US" altLang="zh-CN" sz="2400" b="0" i="1" smtClean="0">
                          <a:solidFill>
                            <a:schemeClr val="tx1"/>
                          </a:solidFill>
                          <a:latin typeface="Cambria Math" panose="02040503050406030204" pitchFamily="18" charset="0"/>
                        </a:rPr>
                        <m:t>_</m:t>
                      </m:r>
                      <m:r>
                        <a:rPr lang="en-US" altLang="zh-CN" sz="2400" b="0" i="1" smtClean="0">
                          <a:solidFill>
                            <a:schemeClr val="tx1"/>
                          </a:solidFill>
                          <a:latin typeface="Cambria Math" panose="02040503050406030204" pitchFamily="18" charset="0"/>
                        </a:rPr>
                        <m:t>𝑟𝑎𝑡𝑒</m:t>
                      </m:r>
                      <m:f>
                        <m:fPr>
                          <m:ctrlPr>
                            <a:rPr lang="en-US" altLang="zh-CN" sz="2400" b="0" i="1" smtClean="0">
                              <a:solidFill>
                                <a:srgbClr val="00B0F0"/>
                              </a:solidFill>
                              <a:latin typeface="Cambria Math" panose="02040503050406030204" pitchFamily="18" charset="0"/>
                            </a:rPr>
                          </m:ctrlPr>
                        </m:fPr>
                        <m:num>
                          <m:r>
                            <a:rPr lang="en-US" altLang="zh-CN" sz="2400" b="0" i="1" smtClean="0">
                              <a:solidFill>
                                <a:srgbClr val="00B0F0"/>
                              </a:solidFill>
                              <a:latin typeface="Cambria Math" panose="02040503050406030204" pitchFamily="18" charset="0"/>
                            </a:rPr>
                            <m:t>𝜕</m:t>
                          </m:r>
                          <m:r>
                            <a:rPr lang="en-US" altLang="zh-CN" sz="2400" b="0" i="1" smtClean="0">
                              <a:solidFill>
                                <a:srgbClr val="00B0F0"/>
                              </a:solidFill>
                              <a:latin typeface="Cambria Math" panose="02040503050406030204" pitchFamily="18" charset="0"/>
                            </a:rPr>
                            <m:t>𝐸</m:t>
                          </m:r>
                        </m:num>
                        <m:den>
                          <m:r>
                            <a:rPr lang="en-US" altLang="zh-CN" sz="2400" b="0" i="1" smtClean="0">
                              <a:solidFill>
                                <a:srgbClr val="00B0F0"/>
                              </a:solidFill>
                              <a:latin typeface="Cambria Math" panose="02040503050406030204" pitchFamily="18" charset="0"/>
                            </a:rPr>
                            <m:t>𝜕</m:t>
                          </m:r>
                          <m:sSub>
                            <m:sSubPr>
                              <m:ctrlPr>
                                <a:rPr lang="en-US" altLang="zh-CN" sz="2400" b="0" i="1" smtClean="0">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𝑊</m:t>
                              </m:r>
                            </m:e>
                            <m:sub>
                              <m:r>
                                <a:rPr lang="en-US" altLang="zh-CN" sz="2400" b="0" i="1" smtClean="0">
                                  <a:solidFill>
                                    <a:srgbClr val="00B0F0"/>
                                  </a:solidFill>
                                  <a:latin typeface="Cambria Math" panose="02040503050406030204" pitchFamily="18" charset="0"/>
                                </a:rPr>
                                <m:t>𝑗</m:t>
                              </m:r>
                              <m:r>
                                <a:rPr lang="en-US" altLang="zh-CN" sz="2400" b="0" i="1" smtClean="0">
                                  <a:solidFill>
                                    <a:srgbClr val="00B0F0"/>
                                  </a:solidFill>
                                  <a:latin typeface="Cambria Math" panose="02040503050406030204" pitchFamily="18" charset="0"/>
                                </a:rPr>
                                <m:t>,</m:t>
                              </m:r>
                              <m:r>
                                <a:rPr lang="en-US" altLang="zh-CN" sz="2400" b="0" i="1" smtClean="0">
                                  <a:solidFill>
                                    <a:srgbClr val="00B0F0"/>
                                  </a:solidFill>
                                  <a:latin typeface="Cambria Math" panose="02040503050406030204" pitchFamily="18" charset="0"/>
                                </a:rPr>
                                <m:t>𝑘</m:t>
                              </m:r>
                            </m:sub>
                          </m:sSub>
                        </m:den>
                      </m:f>
                    </m:oMath>
                  </m:oMathPara>
                </a14:m>
                <a:endParaRPr lang="zh-CN" altLang="en-US" sz="2400" dirty="0">
                  <a:solidFill>
                    <a:srgbClr val="00B0F0"/>
                  </a:solidFill>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837042" y="2793944"/>
                <a:ext cx="6705600" cy="898836"/>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p:sp>
        <p:nvSpPr>
          <p:cNvPr id="10" name="文本框 9"/>
          <p:cNvSpPr txBox="1"/>
          <p:nvPr/>
        </p:nvSpPr>
        <p:spPr>
          <a:xfrm>
            <a:off x="1206500" y="4047135"/>
            <a:ext cx="7696200" cy="1754326"/>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微软雅黑" panose="020B0503020204020204" charset="-122"/>
                <a:ea typeface="微软雅黑" panose="020B0503020204020204" charset="-122"/>
              </a:rPr>
              <a:t>这里自然而然的出现一个新参数</a:t>
            </a:r>
            <a:r>
              <a:rPr lang="en-US" altLang="zh-CN" dirty="0">
                <a:latin typeface="微软雅黑" panose="020B0503020204020204" charset="-122"/>
                <a:ea typeface="微软雅黑" panose="020B0503020204020204" charset="-122"/>
              </a:rPr>
              <a:t>: </a:t>
            </a:r>
            <a:r>
              <a:rPr lang="en-US" altLang="zh-CN" dirty="0"/>
              <a:t>“</a:t>
            </a:r>
            <a:r>
              <a:rPr lang="en-US" altLang="zh-CN" dirty="0">
                <a:solidFill>
                  <a:srgbClr val="FF0000"/>
                </a:solidFill>
              </a:rPr>
              <a:t>Learning_rate</a:t>
            </a:r>
            <a:r>
              <a:rPr lang="en-US" altLang="zh-CN" dirty="0"/>
              <a:t>”,  </a:t>
            </a:r>
            <a:r>
              <a:rPr lang="zh-CN" altLang="en-US" dirty="0">
                <a:latin typeface="微软雅黑" panose="020B0503020204020204" charset="-122"/>
                <a:ea typeface="微软雅黑" panose="020B0503020204020204" charset="-122"/>
              </a:rPr>
              <a:t>也就是我们在众多的第三方深度学习库中可以自主设置的一个耳熟能详的参数</a:t>
            </a:r>
            <a:r>
              <a:rPr lang="en-US" altLang="zh-CN" dirty="0">
                <a:latin typeface="微软雅黑" panose="020B0503020204020204" charset="-122"/>
                <a:ea typeface="微软雅黑" panose="020B0503020204020204" charset="-122"/>
              </a:rPr>
              <a:t>— — </a:t>
            </a:r>
            <a:r>
              <a:rPr lang="zh-CN" altLang="en-US" dirty="0">
                <a:solidFill>
                  <a:srgbClr val="FF0000"/>
                </a:solidFill>
                <a:latin typeface="微软雅黑" panose="020B0503020204020204" charset="-122"/>
                <a:ea typeface="微软雅黑" panose="020B0503020204020204" charset="-122"/>
              </a:rPr>
              <a:t>学习率</a:t>
            </a:r>
            <a:endParaRPr lang="en-US" altLang="zh-CN" dirty="0">
              <a:solidFill>
                <a:srgbClr val="FF0000"/>
              </a:solidFill>
              <a:latin typeface="微软雅黑" panose="020B0503020204020204" charset="-122"/>
              <a:ea typeface="微软雅黑" panose="020B0503020204020204" charset="-122"/>
            </a:endParaRPr>
          </a:p>
          <a:p>
            <a:pPr marL="285750" indent="-285750">
              <a:buFont typeface="Wingdings" panose="05000000000000000000" pitchFamily="2" charset="2"/>
              <a:buChar char="Ø"/>
            </a:pPr>
            <a:endParaRPr lang="en-US" altLang="zh-CN" dirty="0">
              <a:solidFill>
                <a:srgbClr val="FF0000"/>
              </a:solidFill>
              <a:latin typeface="微软雅黑" panose="020B0503020204020204" charset="-122"/>
              <a:ea typeface="微软雅黑" panose="020B0503020204020204" charset="-122"/>
            </a:endParaRPr>
          </a:p>
          <a:p>
            <a:pPr marL="285750" indent="-285750">
              <a:buFont typeface="Wingdings" panose="05000000000000000000" pitchFamily="2" charset="2"/>
              <a:buChar char="Ø"/>
            </a:pPr>
            <a:endParaRPr lang="en-US" altLang="zh-CN" dirty="0">
              <a:solidFill>
                <a:srgbClr val="FF0000"/>
              </a:solidFill>
              <a:latin typeface="微软雅黑" panose="020B0503020204020204" charset="-122"/>
              <a:ea typeface="微软雅黑" panose="020B0503020204020204" charset="-122"/>
            </a:endParaRPr>
          </a:p>
          <a:p>
            <a:pPr marL="285750" indent="-285750">
              <a:buFont typeface="Wingdings" panose="05000000000000000000" pitchFamily="2" charset="2"/>
              <a:buChar char="Ø"/>
            </a:pPr>
            <a:r>
              <a:rPr lang="zh-CN" altLang="en-US" dirty="0">
                <a:latin typeface="微软雅黑" panose="020B0503020204020204" charset="-122"/>
                <a:ea typeface="微软雅黑" panose="020B0503020204020204" charset="-122"/>
              </a:rPr>
              <a:t>学习率也是之后我们调参时一个重要的相关参数，这个因子反应了我们网络在调整学习时变化的强度。</a:t>
            </a:r>
          </a:p>
        </p:txBody>
      </p:sp>
      <p:sp>
        <p:nvSpPr>
          <p:cNvPr id="3" name="矩形 2">
            <a:extLst>
              <a:ext uri="{FF2B5EF4-FFF2-40B4-BE49-F238E27FC236}">
                <a16:creationId xmlns:a16="http://schemas.microsoft.com/office/drawing/2014/main" id="{D5F6B99F-7296-4208-ADF3-3A1AC2AA7D43}"/>
              </a:ext>
            </a:extLst>
          </p:cNvPr>
          <p:cNvSpPr/>
          <p:nvPr/>
        </p:nvSpPr>
        <p:spPr>
          <a:xfrm>
            <a:off x="817584" y="2794000"/>
            <a:ext cx="6713516" cy="8837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arn(outVertic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arn(inVertic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0">
                                            <p:txEl>
                                              <p:pRg st="0" end="0"/>
                                            </p:txEl>
                                          </p:spTgt>
                                        </p:tgtEl>
                                        <p:attrNameLst>
                                          <p:attrName>style.visibility</p:attrName>
                                        </p:attrNameLst>
                                      </p:cBhvr>
                                      <p:to>
                                        <p:strVal val="visible"/>
                                      </p:to>
                                    </p:set>
                                    <p:animEffect transition="in" filter="wipe(up)">
                                      <p:cBhvr>
                                        <p:cTn id="32" dur="500"/>
                                        <p:tgtEl>
                                          <p:spTgt spid="10">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0">
                                            <p:txEl>
                                              <p:pRg st="3" end="3"/>
                                            </p:txEl>
                                          </p:spTgt>
                                        </p:tgtEl>
                                        <p:attrNameLst>
                                          <p:attrName>style.visibility</p:attrName>
                                        </p:attrNameLst>
                                      </p:cBhvr>
                                      <p:to>
                                        <p:strVal val="visible"/>
                                      </p:to>
                                    </p:set>
                                    <p:animEffect transition="in" filter="wipe(up)">
                                      <p:cBhvr>
                                        <p:cTn id="37"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9" grpId="0"/>
      <p:bldP spid="10" grpId="0" build="p"/>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57300" y="0"/>
            <a:ext cx="3273975" cy="5388111"/>
          </a:xfrm>
          <a:prstGeom prst="rect">
            <a:avLst/>
          </a:prstGeom>
        </p:spPr>
      </p:pic>
      <p:pic>
        <p:nvPicPr>
          <p:cNvPr id="3" name="Picture 2"/>
          <p:cNvPicPr>
            <a:picLocks noChangeAspect="1"/>
          </p:cNvPicPr>
          <p:nvPr/>
        </p:nvPicPr>
        <p:blipFill>
          <a:blip r:embed="rId3"/>
          <a:stretch>
            <a:fillRect/>
          </a:stretch>
        </p:blipFill>
        <p:spPr>
          <a:xfrm>
            <a:off x="5029200" y="2730500"/>
            <a:ext cx="1215200" cy="2000562"/>
          </a:xfrm>
          <a:prstGeom prst="rect">
            <a:avLst/>
          </a:prstGeom>
        </p:spPr>
      </p:pic>
      <p:sp>
        <p:nvSpPr>
          <p:cNvPr id="4" name="TextBox 3"/>
          <p:cNvSpPr txBox="1"/>
          <p:nvPr/>
        </p:nvSpPr>
        <p:spPr>
          <a:xfrm>
            <a:off x="5270500" y="2692400"/>
            <a:ext cx="436054" cy="2133600"/>
          </a:xfrm>
          <a:prstGeom prst="rect">
            <a:avLst/>
          </a:prstGeom>
        </p:spPr>
        <p:txBody>
          <a:bodyPr lIns="0" tIns="0" rIns="63500" rtlCol="0" anchor="t">
            <a:spAutoFit/>
          </a:bodyPr>
          <a:lstStyle/>
          <a:p>
            <a:pPr algn="ctr" latinLnBrk="1"/>
            <a:r>
              <a:rPr lang="en-US" sz="6000" dirty="0" err="1">
                <a:solidFill>
                  <a:srgbClr val="000000"/>
                </a:solidFill>
                <a:latin typeface="微软雅黑" panose="020B0503020204020204" charset="-122"/>
                <a:ea typeface="微软雅黑" panose="020B0503020204020204" charset="-122"/>
              </a:rPr>
              <a:t>目录</a:t>
            </a:r>
            <a:endParaRPr lang="en-US" sz="1100" dirty="0"/>
          </a:p>
        </p:txBody>
      </p:sp>
      <p:pic>
        <p:nvPicPr>
          <p:cNvPr id="5" name="Picture 4"/>
          <p:cNvPicPr>
            <a:picLocks noChangeAspect="1"/>
          </p:cNvPicPr>
          <p:nvPr/>
        </p:nvPicPr>
        <p:blipFill>
          <a:blip r:embed="rId4"/>
          <a:stretch>
            <a:fillRect/>
          </a:stretch>
        </p:blipFill>
        <p:spPr>
          <a:xfrm>
            <a:off x="6428507" y="942091"/>
            <a:ext cx="3138125" cy="81275"/>
          </a:xfrm>
          <a:prstGeom prst="rect">
            <a:avLst/>
          </a:prstGeom>
        </p:spPr>
      </p:pic>
      <p:sp>
        <p:nvSpPr>
          <p:cNvPr id="6" name="TextBox 5"/>
          <p:cNvSpPr txBox="1"/>
          <p:nvPr/>
        </p:nvSpPr>
        <p:spPr>
          <a:xfrm>
            <a:off x="6445779" y="421010"/>
            <a:ext cx="3304858" cy="507365"/>
          </a:xfrm>
          <a:prstGeom prst="rect">
            <a:avLst/>
          </a:prstGeom>
        </p:spPr>
        <p:txBody>
          <a:bodyPr lIns="0" tIns="0" rIns="63500" rtlCol="0" anchor="t">
            <a:spAutoFit/>
          </a:bodyPr>
          <a:lstStyle/>
          <a:p>
            <a:pPr algn="l" latinLnBrk="1"/>
            <a:r>
              <a:rPr lang="en-US" sz="3000" dirty="0">
                <a:solidFill>
                  <a:srgbClr val="000000"/>
                </a:solidFill>
                <a:latin typeface="微软雅黑" panose="020B0503020204020204" charset="-122"/>
                <a:ea typeface="微软雅黑" panose="020B0503020204020204" charset="-122"/>
              </a:rPr>
              <a:t>1.实验</a:t>
            </a:r>
            <a:r>
              <a:rPr lang="en-US" sz="3000" dirty="0">
                <a:solidFill>
                  <a:srgbClr val="9DC3E6"/>
                </a:solidFill>
                <a:latin typeface="微软雅黑" panose="020B0503020204020204" charset="-122"/>
                <a:ea typeface="微软雅黑" panose="020B0503020204020204" charset="-122"/>
              </a:rPr>
              <a:t>简介</a:t>
            </a:r>
            <a:endParaRPr lang="en-US" sz="1100" dirty="0"/>
          </a:p>
        </p:txBody>
      </p:sp>
      <p:pic>
        <p:nvPicPr>
          <p:cNvPr id="7" name="Picture 6"/>
          <p:cNvPicPr>
            <a:picLocks noChangeAspect="1"/>
          </p:cNvPicPr>
          <p:nvPr/>
        </p:nvPicPr>
        <p:blipFill>
          <a:blip r:embed="rId4"/>
          <a:stretch>
            <a:fillRect/>
          </a:stretch>
        </p:blipFill>
        <p:spPr>
          <a:xfrm>
            <a:off x="6664642" y="4156514"/>
            <a:ext cx="3138125" cy="81275"/>
          </a:xfrm>
          <a:prstGeom prst="rect">
            <a:avLst/>
          </a:prstGeom>
        </p:spPr>
      </p:pic>
      <p:sp>
        <p:nvSpPr>
          <p:cNvPr id="8" name="TextBox 7"/>
          <p:cNvSpPr txBox="1"/>
          <p:nvPr/>
        </p:nvSpPr>
        <p:spPr>
          <a:xfrm>
            <a:off x="6445779" y="1576893"/>
            <a:ext cx="4791595" cy="2508379"/>
          </a:xfrm>
          <a:prstGeom prst="rect">
            <a:avLst/>
          </a:prstGeom>
        </p:spPr>
        <p:txBody>
          <a:bodyPr wrap="square" lIns="0" tIns="0" rIns="63500" rtlCol="0" anchor="t">
            <a:spAutoFit/>
          </a:bodyPr>
          <a:lstStyle/>
          <a:p>
            <a:pPr algn="l" latinLnBrk="1"/>
            <a:r>
              <a:rPr lang="en-US" sz="3000" dirty="0">
                <a:solidFill>
                  <a:srgbClr val="000000"/>
                </a:solidFill>
                <a:latin typeface="微软雅黑" panose="020B0503020204020204" charset="-122"/>
                <a:ea typeface="微软雅黑" panose="020B0503020204020204" charset="-122"/>
              </a:rPr>
              <a:t>2.</a:t>
            </a:r>
            <a:r>
              <a:rPr lang="zh-CN" altLang="en-US" sz="3000" dirty="0">
                <a:solidFill>
                  <a:srgbClr val="000000"/>
                </a:solidFill>
                <a:latin typeface="微软雅黑" panose="020B0503020204020204" charset="-122"/>
                <a:ea typeface="微软雅黑" panose="020B0503020204020204" charset="-122"/>
              </a:rPr>
              <a:t>实验</a:t>
            </a:r>
            <a:r>
              <a:rPr lang="zh-CN" altLang="en-US" sz="3000" dirty="0">
                <a:solidFill>
                  <a:srgbClr val="9DC3E6"/>
                </a:solidFill>
                <a:latin typeface="微软雅黑" panose="020B0503020204020204" charset="-122"/>
                <a:ea typeface="微软雅黑" panose="020B0503020204020204" charset="-122"/>
                <a:sym typeface="+mn-ea"/>
              </a:rPr>
              <a:t>步骤概述</a:t>
            </a:r>
            <a:endParaRPr lang="en-US" altLang="zh-CN" sz="3000" dirty="0">
              <a:solidFill>
                <a:srgbClr val="9DC3E6"/>
              </a:solidFill>
              <a:latin typeface="微软雅黑" panose="020B0503020204020204" charset="-122"/>
              <a:ea typeface="微软雅黑" panose="020B0503020204020204" charset="-122"/>
              <a:sym typeface="+mn-ea"/>
            </a:endParaRPr>
          </a:p>
          <a:p>
            <a:pPr algn="l" latinLnBrk="1"/>
            <a:r>
              <a:rPr lang="en-US" altLang="zh-CN" sz="3000" dirty="0">
                <a:solidFill>
                  <a:srgbClr val="9DC3E6"/>
                </a:solidFill>
                <a:latin typeface="微软雅黑" panose="020B0503020204020204" charset="-122"/>
                <a:ea typeface="微软雅黑" panose="020B0503020204020204" charset="-122"/>
                <a:sym typeface="+mn-ea"/>
              </a:rPr>
              <a:t>   </a:t>
            </a:r>
            <a:r>
              <a:rPr lang="en-US" altLang="zh-CN" sz="2000" dirty="0">
                <a:latin typeface="微软雅黑" panose="020B0503020204020204" charset="-122"/>
                <a:ea typeface="微软雅黑" panose="020B0503020204020204" charset="-122"/>
                <a:sym typeface="+mn-ea"/>
              </a:rPr>
              <a:t>2.1.BP</a:t>
            </a:r>
            <a:r>
              <a:rPr lang="zh-CN" altLang="en-US" sz="2000" dirty="0">
                <a:latin typeface="微软雅黑" panose="020B0503020204020204" charset="-122"/>
                <a:ea typeface="微软雅黑" panose="020B0503020204020204" charset="-122"/>
                <a:sym typeface="+mn-ea"/>
              </a:rPr>
              <a:t>神经网络</a:t>
            </a:r>
            <a:r>
              <a:rPr lang="en-US" altLang="zh-CN" sz="2000" dirty="0" err="1">
                <a:solidFill>
                  <a:schemeClr val="tx2">
                    <a:lumMod val="40000"/>
                    <a:lumOff val="60000"/>
                  </a:schemeClr>
                </a:solidFill>
                <a:latin typeface="微软雅黑" panose="020B0503020204020204" charset="-122"/>
                <a:ea typeface="微软雅黑" panose="020B0503020204020204" charset="-122"/>
                <a:sym typeface="+mn-ea"/>
              </a:rPr>
              <a:t>Numpy</a:t>
            </a:r>
            <a:r>
              <a:rPr lang="zh-CN" altLang="en-US" sz="2000" dirty="0">
                <a:latin typeface="微软雅黑" panose="020B0503020204020204" charset="-122"/>
                <a:ea typeface="微软雅黑" panose="020B0503020204020204" charset="-122"/>
                <a:sym typeface="+mn-ea"/>
              </a:rPr>
              <a:t>的具体实现与</a:t>
            </a:r>
            <a:endParaRPr lang="en-US" altLang="zh-CN" sz="2000" dirty="0">
              <a:latin typeface="微软雅黑" panose="020B0503020204020204" charset="-122"/>
              <a:ea typeface="微软雅黑" panose="020B0503020204020204" charset="-122"/>
              <a:sym typeface="+mn-ea"/>
            </a:endParaRPr>
          </a:p>
          <a:p>
            <a:pPr algn="l" latinLnBrk="1"/>
            <a:r>
              <a:rPr lang="en-US" altLang="zh-CN" sz="2000" dirty="0">
                <a:latin typeface="微软雅黑" panose="020B0503020204020204" charset="-122"/>
                <a:ea typeface="微软雅黑" panose="020B0503020204020204" charset="-122"/>
                <a:sym typeface="+mn-ea"/>
              </a:rPr>
              <a:t>          </a:t>
            </a:r>
            <a:r>
              <a:rPr lang="zh-CN" altLang="en-US" sz="2000" dirty="0">
                <a:latin typeface="微软雅黑" panose="020B0503020204020204" charset="-122"/>
                <a:ea typeface="微软雅黑" panose="020B0503020204020204" charset="-122"/>
                <a:sym typeface="+mn-ea"/>
              </a:rPr>
              <a:t>介绍</a:t>
            </a:r>
            <a:endParaRPr lang="en-US" altLang="zh-CN" sz="2000" dirty="0">
              <a:latin typeface="微软雅黑" panose="020B0503020204020204" charset="-122"/>
              <a:ea typeface="微软雅黑" panose="020B0503020204020204" charset="-122"/>
              <a:sym typeface="+mn-ea"/>
            </a:endParaRPr>
          </a:p>
          <a:p>
            <a:pPr algn="l" latinLnBrk="1"/>
            <a:r>
              <a:rPr lang="en-US" altLang="zh-CN" sz="2000" dirty="0">
                <a:latin typeface="微软雅黑" panose="020B0503020204020204" charset="-122"/>
                <a:ea typeface="微软雅黑" panose="020B0503020204020204" charset="-122"/>
                <a:sym typeface="+mn-ea"/>
              </a:rPr>
              <a:t>    2.2.CNN</a:t>
            </a:r>
            <a:r>
              <a:rPr lang="zh-CN" altLang="en-US" sz="2000" dirty="0">
                <a:latin typeface="微软雅黑" panose="020B0503020204020204" charset="-122"/>
                <a:ea typeface="微软雅黑" panose="020B0503020204020204" charset="-122"/>
                <a:sym typeface="+mn-ea"/>
              </a:rPr>
              <a:t>神经网络</a:t>
            </a:r>
            <a:r>
              <a:rPr lang="en-US" altLang="zh-CN" sz="2000" dirty="0" err="1">
                <a:solidFill>
                  <a:schemeClr val="tx2">
                    <a:lumMod val="40000"/>
                    <a:lumOff val="60000"/>
                  </a:schemeClr>
                </a:solidFill>
                <a:latin typeface="微软雅黑" panose="020B0503020204020204" charset="-122"/>
                <a:ea typeface="微软雅黑" panose="020B0503020204020204" charset="-122"/>
                <a:sym typeface="+mn-ea"/>
              </a:rPr>
              <a:t>Tensorlow</a:t>
            </a:r>
            <a:r>
              <a:rPr lang="zh-CN" altLang="en-US" sz="2000" dirty="0">
                <a:latin typeface="微软雅黑" panose="020B0503020204020204" charset="-122"/>
                <a:ea typeface="微软雅黑" panose="020B0503020204020204" charset="-122"/>
                <a:sym typeface="+mn-ea"/>
              </a:rPr>
              <a:t>的具体实</a:t>
            </a:r>
            <a:endParaRPr lang="en-US" altLang="zh-CN" sz="2000" dirty="0">
              <a:latin typeface="微软雅黑" panose="020B0503020204020204" charset="-122"/>
              <a:ea typeface="微软雅黑" panose="020B0503020204020204" charset="-122"/>
              <a:sym typeface="+mn-ea"/>
            </a:endParaRPr>
          </a:p>
          <a:p>
            <a:pPr algn="l" latinLnBrk="1"/>
            <a:r>
              <a:rPr lang="en-US" altLang="zh-CN" sz="2000" dirty="0">
                <a:latin typeface="微软雅黑" panose="020B0503020204020204" charset="-122"/>
                <a:ea typeface="微软雅黑" panose="020B0503020204020204" charset="-122"/>
                <a:sym typeface="+mn-ea"/>
              </a:rPr>
              <a:t>          </a:t>
            </a:r>
            <a:r>
              <a:rPr lang="zh-CN" altLang="en-US" sz="2000" dirty="0">
                <a:latin typeface="微软雅黑" panose="020B0503020204020204" charset="-122"/>
                <a:ea typeface="微软雅黑" panose="020B0503020204020204" charset="-122"/>
                <a:sym typeface="+mn-ea"/>
              </a:rPr>
              <a:t>现与介绍</a:t>
            </a:r>
            <a:endParaRPr lang="en-US" altLang="zh-CN" sz="2000" dirty="0">
              <a:latin typeface="微软雅黑" panose="020B0503020204020204" charset="-122"/>
              <a:ea typeface="微软雅黑" panose="020B0503020204020204" charset="-122"/>
              <a:sym typeface="+mn-ea"/>
            </a:endParaRPr>
          </a:p>
          <a:p>
            <a:pPr algn="l" latinLnBrk="1"/>
            <a:r>
              <a:rPr lang="en-US" altLang="zh-CN" sz="2000" dirty="0">
                <a:latin typeface="微软雅黑" panose="020B0503020204020204" charset="-122"/>
                <a:ea typeface="微软雅黑" panose="020B0503020204020204" charset="-122"/>
                <a:sym typeface="+mn-ea"/>
              </a:rPr>
              <a:t>    2.3.</a:t>
            </a:r>
            <a:r>
              <a:rPr lang="zh-CN" altLang="en-US" sz="2000" dirty="0">
                <a:solidFill>
                  <a:schemeClr val="tx2">
                    <a:lumMod val="40000"/>
                    <a:lumOff val="60000"/>
                  </a:schemeClr>
                </a:solidFill>
                <a:latin typeface="微软雅黑" panose="020B0503020204020204" charset="-122"/>
                <a:ea typeface="微软雅黑" panose="020B0503020204020204" charset="-122"/>
                <a:sym typeface="+mn-ea"/>
              </a:rPr>
              <a:t>数字画板</a:t>
            </a:r>
            <a:r>
              <a:rPr lang="zh-CN" altLang="en-US" sz="2000" dirty="0">
                <a:latin typeface="微软雅黑" panose="020B0503020204020204" charset="-122"/>
                <a:ea typeface="微软雅黑" panose="020B0503020204020204" charset="-122"/>
                <a:sym typeface="+mn-ea"/>
              </a:rPr>
              <a:t>与</a:t>
            </a:r>
            <a:r>
              <a:rPr lang="zh-CN" altLang="en-US" sz="2000" dirty="0">
                <a:solidFill>
                  <a:schemeClr val="tx2">
                    <a:lumMod val="40000"/>
                    <a:lumOff val="60000"/>
                  </a:schemeClr>
                </a:solidFill>
                <a:latin typeface="微软雅黑" panose="020B0503020204020204" charset="-122"/>
                <a:ea typeface="微软雅黑" panose="020B0503020204020204" charset="-122"/>
                <a:sym typeface="+mn-ea"/>
              </a:rPr>
              <a:t>再训练拓展</a:t>
            </a:r>
            <a:r>
              <a:rPr lang="zh-CN" altLang="en-US" sz="2000" dirty="0">
                <a:latin typeface="微软雅黑" panose="020B0503020204020204" charset="-122"/>
                <a:ea typeface="微软雅黑" panose="020B0503020204020204" charset="-122"/>
                <a:sym typeface="+mn-ea"/>
              </a:rPr>
              <a:t>对神经网络</a:t>
            </a:r>
            <a:endParaRPr lang="en-US" altLang="zh-CN" sz="2000" dirty="0">
              <a:latin typeface="微软雅黑" panose="020B0503020204020204" charset="-122"/>
              <a:ea typeface="微软雅黑" panose="020B0503020204020204" charset="-122"/>
              <a:sym typeface="+mn-ea"/>
            </a:endParaRPr>
          </a:p>
          <a:p>
            <a:pPr latinLnBrk="1"/>
            <a:r>
              <a:rPr lang="zh-CN" altLang="en-US" sz="2000" dirty="0">
                <a:solidFill>
                  <a:prstClr val="black"/>
                </a:solidFill>
                <a:latin typeface="微软雅黑" panose="020B0503020204020204" charset="-122"/>
                <a:ea typeface="微软雅黑" panose="020B0503020204020204" charset="-122"/>
                <a:sym typeface="+mn-ea"/>
              </a:rPr>
              <a:t>          接口调用的介绍</a:t>
            </a:r>
            <a:endParaRPr lang="en-US" altLang="zh-CN" sz="2000" dirty="0">
              <a:latin typeface="微软雅黑" panose="020B0503020204020204" charset="-122"/>
              <a:ea typeface="微软雅黑" panose="020B0503020204020204" charset="-122"/>
              <a:sym typeface="+mn-ea"/>
            </a:endParaRPr>
          </a:p>
        </p:txBody>
      </p:sp>
      <p:pic>
        <p:nvPicPr>
          <p:cNvPr id="9" name="Picture 8"/>
          <p:cNvPicPr>
            <a:picLocks noChangeAspect="1"/>
          </p:cNvPicPr>
          <p:nvPr/>
        </p:nvPicPr>
        <p:blipFill>
          <a:blip r:embed="rId4"/>
          <a:stretch>
            <a:fillRect/>
          </a:stretch>
        </p:blipFill>
        <p:spPr>
          <a:xfrm>
            <a:off x="6456148" y="4935035"/>
            <a:ext cx="3138125" cy="81275"/>
          </a:xfrm>
          <a:prstGeom prst="rect">
            <a:avLst/>
          </a:prstGeom>
        </p:spPr>
      </p:pic>
      <p:sp>
        <p:nvSpPr>
          <p:cNvPr id="10" name="TextBox 9"/>
          <p:cNvSpPr txBox="1"/>
          <p:nvPr/>
        </p:nvSpPr>
        <p:spPr>
          <a:xfrm>
            <a:off x="6473420" y="4416113"/>
            <a:ext cx="3201098" cy="969010"/>
          </a:xfrm>
          <a:prstGeom prst="rect">
            <a:avLst/>
          </a:prstGeom>
        </p:spPr>
        <p:txBody>
          <a:bodyPr lIns="0" tIns="0" rIns="63500" rtlCol="0" anchor="t">
            <a:spAutoFit/>
          </a:bodyPr>
          <a:lstStyle/>
          <a:p>
            <a:pPr algn="l" latinLnBrk="1"/>
            <a:r>
              <a:rPr lang="en-US" sz="3000" dirty="0">
                <a:solidFill>
                  <a:srgbClr val="000000"/>
                </a:solidFill>
                <a:latin typeface="微软雅黑" panose="020B0503020204020204" charset="-122"/>
                <a:ea typeface="微软雅黑" panose="020B0503020204020204" charset="-122"/>
              </a:rPr>
              <a:t>3.</a:t>
            </a:r>
            <a:r>
              <a:rPr lang="zh-CN" altLang="en-US" sz="3000" dirty="0">
                <a:solidFill>
                  <a:srgbClr val="000000"/>
                </a:solidFill>
                <a:latin typeface="微软雅黑" panose="020B0503020204020204" charset="-122"/>
                <a:ea typeface="微软雅黑" panose="020B0503020204020204" charset="-122"/>
              </a:rPr>
              <a:t>实验设计</a:t>
            </a:r>
            <a:r>
              <a:rPr lang="zh-CN" altLang="en-US" sz="3000" dirty="0">
                <a:solidFill>
                  <a:srgbClr val="9DC3E6"/>
                </a:solidFill>
                <a:latin typeface="微软雅黑" panose="020B0503020204020204" charset="-122"/>
                <a:ea typeface="微软雅黑" panose="020B0503020204020204" charset="-122"/>
                <a:sym typeface="+mn-ea"/>
              </a:rPr>
              <a:t>特色</a:t>
            </a:r>
          </a:p>
          <a:p>
            <a:pPr algn="l" latinLnBrk="1"/>
            <a:endParaRPr lang="zh-CN" altLang="en-US" sz="3000" dirty="0">
              <a:solidFill>
                <a:srgbClr val="000000"/>
              </a:solidFill>
              <a:latin typeface="微软雅黑" panose="020B0503020204020204" charset="-122"/>
              <a:ea typeface="微软雅黑" panose="020B0503020204020204" charset="-122"/>
            </a:endParaRPr>
          </a:p>
        </p:txBody>
      </p:sp>
      <p:pic>
        <p:nvPicPr>
          <p:cNvPr id="11" name="Picture 8"/>
          <p:cNvPicPr>
            <a:picLocks noChangeAspect="1"/>
          </p:cNvPicPr>
          <p:nvPr/>
        </p:nvPicPr>
        <p:blipFill>
          <a:blip r:embed="rId4"/>
          <a:stretch>
            <a:fillRect/>
          </a:stretch>
        </p:blipFill>
        <p:spPr>
          <a:xfrm>
            <a:off x="6467575" y="5900490"/>
            <a:ext cx="3138125" cy="81275"/>
          </a:xfrm>
          <a:prstGeom prst="rect">
            <a:avLst/>
          </a:prstGeom>
        </p:spPr>
      </p:pic>
      <p:sp>
        <p:nvSpPr>
          <p:cNvPr id="12" name="TextBox 9"/>
          <p:cNvSpPr txBox="1"/>
          <p:nvPr/>
        </p:nvSpPr>
        <p:spPr>
          <a:xfrm>
            <a:off x="6484846" y="5381568"/>
            <a:ext cx="4932454" cy="969010"/>
          </a:xfrm>
          <a:prstGeom prst="rect">
            <a:avLst/>
          </a:prstGeom>
        </p:spPr>
        <p:txBody>
          <a:bodyPr wrap="square" lIns="0" tIns="0" rIns="63500" rtlCol="0" anchor="t">
            <a:spAutoFit/>
          </a:bodyPr>
          <a:lstStyle/>
          <a:p>
            <a:pPr algn="l" latinLnBrk="1"/>
            <a:r>
              <a:rPr lang="en-US" altLang="zh-CN" sz="3000" dirty="0">
                <a:solidFill>
                  <a:srgbClr val="000000"/>
                </a:solidFill>
                <a:latin typeface="微软雅黑" panose="020B0503020204020204" charset="-122"/>
                <a:ea typeface="微软雅黑" panose="020B0503020204020204" charset="-122"/>
              </a:rPr>
              <a:t>4</a:t>
            </a:r>
            <a:r>
              <a:rPr lang="en-US" sz="3000" dirty="0">
                <a:solidFill>
                  <a:srgbClr val="000000"/>
                </a:solidFill>
                <a:latin typeface="微软雅黑" panose="020B0503020204020204" charset="-122"/>
                <a:ea typeface="微软雅黑" panose="020B0503020204020204" charset="-122"/>
              </a:rPr>
              <a:t>.</a:t>
            </a:r>
            <a:r>
              <a:rPr lang="zh-CN" altLang="en-US" sz="3000" dirty="0">
                <a:solidFill>
                  <a:srgbClr val="000000"/>
                </a:solidFill>
                <a:latin typeface="微软雅黑" panose="020B0503020204020204" charset="-122"/>
                <a:ea typeface="微软雅黑" panose="020B0503020204020204" charset="-122"/>
              </a:rPr>
              <a:t>参考文献</a:t>
            </a:r>
            <a:r>
              <a:rPr lang="zh-CN" altLang="en-US" sz="3000" dirty="0">
                <a:solidFill>
                  <a:schemeClr val="tx2">
                    <a:lumMod val="40000"/>
                    <a:lumOff val="60000"/>
                  </a:schemeClr>
                </a:solidFill>
                <a:latin typeface="微软雅黑" panose="020B0503020204020204" charset="-122"/>
                <a:ea typeface="微软雅黑" panose="020B0503020204020204" charset="-122"/>
              </a:rPr>
              <a:t>说明</a:t>
            </a:r>
            <a:endParaRPr lang="zh-CN" altLang="en-US" sz="3000" dirty="0">
              <a:solidFill>
                <a:schemeClr val="tx2">
                  <a:lumMod val="40000"/>
                  <a:lumOff val="60000"/>
                </a:schemeClr>
              </a:solidFill>
              <a:latin typeface="微软雅黑" panose="020B0503020204020204" charset="-122"/>
              <a:ea typeface="微软雅黑" panose="020B0503020204020204" charset="-122"/>
              <a:sym typeface="+mn-ea"/>
            </a:endParaRPr>
          </a:p>
          <a:p>
            <a:pPr algn="l" latinLnBrk="1"/>
            <a:endParaRPr lang="zh-CN" altLang="en-US" sz="3000" dirty="0">
              <a:solidFill>
                <a:srgbClr val="000000"/>
              </a:solidFill>
              <a:latin typeface="微软雅黑" panose="020B0503020204020204" charset="-122"/>
              <a:ea typeface="微软雅黑" panose="020B0503020204020204"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1+#ppt_w/2"/>
                                          </p:val>
                                        </p:tav>
                                        <p:tav tm="100000">
                                          <p:val>
                                            <p:strVal val="#ppt_x"/>
                                          </p:val>
                                        </p:tav>
                                      </p:tavLst>
                                    </p:anim>
                                    <p:anim calcmode="lin" valueType="num">
                                      <p:cBhvr additive="base">
                                        <p:cTn id="26"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1+#ppt_w/2"/>
                                          </p:val>
                                        </p:tav>
                                        <p:tav tm="100000">
                                          <p:val>
                                            <p:strVal val="#ppt_x"/>
                                          </p:val>
                                        </p:tav>
                                      </p:tavLst>
                                    </p:anim>
                                    <p:anim calcmode="lin" valueType="num">
                                      <p:cBhvr additive="base">
                                        <p:cTn id="32"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1+#ppt_w/2"/>
                                          </p:val>
                                        </p:tav>
                                        <p:tav tm="100000">
                                          <p:val>
                                            <p:strVal val="#ppt_x"/>
                                          </p:val>
                                        </p:tav>
                                      </p:tavLst>
                                    </p:anim>
                                    <p:anim calcmode="lin" valueType="num">
                                      <p:cBhvr additive="base">
                                        <p:cTn id="3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1+#ppt_w/2"/>
                                          </p:val>
                                        </p:tav>
                                        <p:tav tm="100000">
                                          <p:val>
                                            <p:strVal val="#ppt_x"/>
                                          </p:val>
                                        </p:tav>
                                      </p:tavLst>
                                    </p:anim>
                                    <p:anim calcmode="lin" valueType="num">
                                      <p:cBhvr additive="base">
                                        <p:cTn id="4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1+#ppt_w/2"/>
                                          </p:val>
                                        </p:tav>
                                        <p:tav tm="100000">
                                          <p:val>
                                            <p:strVal val="#ppt_x"/>
                                          </p:val>
                                        </p:tav>
                                      </p:tavLst>
                                    </p:anim>
                                    <p:anim calcmode="lin" valueType="num">
                                      <p:cBhvr additive="base">
                                        <p:cTn id="50"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51228" y="789605"/>
            <a:ext cx="10254545" cy="0"/>
          </a:xfrm>
          <a:prstGeom prst="line">
            <a:avLst/>
          </a:prstGeom>
          <a:noFill/>
          <a:ln w="12700" cap="flat" cmpd="sng" algn="ctr">
            <a:solidFill>
              <a:sysClr val="windowText" lastClr="000000"/>
            </a:solidFill>
            <a:prstDash val="dash"/>
          </a:ln>
          <a:effectLst/>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17584" y="306898"/>
            <a:ext cx="347288" cy="347288"/>
          </a:xfrm>
          <a:prstGeom prst="ellipse">
            <a:avLst/>
          </a:prstGeom>
          <a:solidFill>
            <a:srgbClr val="1A3F6C"/>
          </a:solidFill>
          <a:ln w="25400" cap="flat" cmpd="sng" algn="ctr">
            <a:noFill/>
            <a:prstDash val="solid"/>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26" name="TextBox 25"/>
          <p:cNvSpPr txBox="1"/>
          <p:nvPr/>
        </p:nvSpPr>
        <p:spPr>
          <a:xfrm>
            <a:off x="1148821" y="261572"/>
            <a:ext cx="5673348" cy="481670"/>
          </a:xfrm>
          <a:prstGeom prst="rect">
            <a:avLst/>
          </a:prstGeom>
          <a:noFill/>
        </p:spPr>
        <p:txBody>
          <a:bodyPr wrap="none" rtlCol="0">
            <a:spAutoFit/>
          </a:bodyPr>
          <a:lstStyle/>
          <a:p>
            <a:r>
              <a:rPr lang="zh-CN" altLang="en-US" sz="2530" spc="300" dirty="0">
                <a:latin typeface="方正兰亭细黑_GBK" pitchFamily="2" charset="-122"/>
                <a:ea typeface="方正兰亭细黑_GBK" pitchFamily="2" charset="-122"/>
              </a:rPr>
              <a:t>原理准备</a:t>
            </a:r>
            <a:r>
              <a:rPr lang="en-US" altLang="zh-CN" sz="2530" spc="300" dirty="0">
                <a:latin typeface="方正兰亭细黑_GBK" pitchFamily="2" charset="-122"/>
                <a:ea typeface="方正兰亭细黑_GBK" pitchFamily="2" charset="-122"/>
              </a:rPr>
              <a:t>——</a:t>
            </a:r>
            <a:r>
              <a:rPr lang="zh-CN" altLang="en-US" sz="2530" spc="300" dirty="0">
                <a:latin typeface="方正兰亭细黑_GBK" pitchFamily="2" charset="-122"/>
                <a:ea typeface="方正兰亭细黑_GBK" pitchFamily="2" charset="-122"/>
              </a:rPr>
              <a:t>网络误差的反向传播</a:t>
            </a:r>
          </a:p>
        </p:txBody>
      </p:sp>
      <p:pic>
        <p:nvPicPr>
          <p:cNvPr id="5" name="Picture 4"/>
          <p:cNvPicPr>
            <a:picLocks noChangeAspect="1"/>
          </p:cNvPicPr>
          <p:nvPr/>
        </p:nvPicPr>
        <p:blipFill>
          <a:blip r:embed="rId2"/>
          <a:stretch>
            <a:fillRect/>
          </a:stretch>
        </p:blipFill>
        <p:spPr>
          <a:xfrm>
            <a:off x="360680" y="1056005"/>
            <a:ext cx="560705" cy="1019175"/>
          </a:xfrm>
          <a:prstGeom prst="rect">
            <a:avLst/>
          </a:prstGeom>
        </p:spPr>
      </p:pic>
      <p:sp>
        <p:nvSpPr>
          <p:cNvPr id="2" name="文本框 1"/>
          <p:cNvSpPr txBox="1"/>
          <p:nvPr/>
        </p:nvSpPr>
        <p:spPr>
          <a:xfrm>
            <a:off x="1692945" y="951359"/>
            <a:ext cx="8077200" cy="646331"/>
          </a:xfrm>
          <a:prstGeom prst="rect">
            <a:avLst/>
          </a:prstGeom>
          <a:noFill/>
        </p:spPr>
        <p:txBody>
          <a:bodyPr wrap="square" rtlCol="0">
            <a:spAutoFit/>
          </a:bodyPr>
          <a:lstStyle/>
          <a:p>
            <a:r>
              <a:rPr lang="zh-CN" altLang="en-US" dirty="0">
                <a:latin typeface="微软雅黑" panose="020B0503020204020204" charset="-122"/>
                <a:ea typeface="微软雅黑" panose="020B0503020204020204" charset="-122"/>
              </a:rPr>
              <a:t>最后，为了之后</a:t>
            </a:r>
            <a:r>
              <a:rPr lang="en-US" altLang="zh-CN" dirty="0">
                <a:latin typeface="微软雅黑" panose="020B0503020204020204" charset="-122"/>
                <a:ea typeface="微软雅黑" panose="020B0503020204020204" charset="-122"/>
              </a:rPr>
              <a:t>Python</a:t>
            </a:r>
            <a:r>
              <a:rPr lang="zh-CN" altLang="en-US" dirty="0">
                <a:latin typeface="微软雅黑" panose="020B0503020204020204" charset="-122"/>
                <a:ea typeface="微软雅黑" panose="020B0503020204020204" charset="-122"/>
              </a:rPr>
              <a:t>矩阵运算网络构建代码设计的顺利进行，将我们得到的结果等价成数学矩阵形式</a:t>
            </a:r>
          </a:p>
        </p:txBody>
      </p:sp>
      <mc:AlternateContent xmlns:mc="http://schemas.openxmlformats.org/markup-compatibility/2006" xmlns:a14="http://schemas.microsoft.com/office/drawing/2010/main">
        <mc:Choice Requires="a14">
          <p:sp>
            <p:nvSpPr>
              <p:cNvPr id="4" name="文本框 3"/>
              <p:cNvSpPr txBox="1"/>
              <p:nvPr/>
            </p:nvSpPr>
            <p:spPr>
              <a:xfrm>
                <a:off x="1695625" y="1597690"/>
                <a:ext cx="7620000" cy="1266180"/>
              </a:xfrm>
              <a:prstGeom prst="rect">
                <a:avLst/>
              </a:prstGeom>
              <a:noFill/>
            </p:spPr>
            <p:txBody>
              <a:bodyPr wrap="square" rtlCol="0">
                <a:spAutoFit/>
              </a:bodyPr>
              <a:lstStyle/>
              <a:p>
                <a14:m>
                  <m:oMath xmlns:m="http://schemas.openxmlformats.org/officeDocument/2006/math">
                    <m:d>
                      <m:dPr>
                        <m:begChr m:val="["/>
                        <m:endChr m:val="]"/>
                        <m:ctrlPr>
                          <a:rPr lang="en-US" altLang="zh-CN" sz="2400" i="1" smtClean="0">
                            <a:latin typeface="Cambria Math" panose="02040503050406030204" pitchFamily="18" charset="0"/>
                          </a:rPr>
                        </m:ctrlPr>
                      </m:dPr>
                      <m:e>
                        <m:m>
                          <m:mPr>
                            <m:mcs>
                              <m:mc>
                                <m:mcPr>
                                  <m:count m:val="3"/>
                                  <m:mcJc m:val="center"/>
                                </m:mcPr>
                              </m:mc>
                            </m:mcs>
                            <m:ctrlPr>
                              <a:rPr lang="en-US" altLang="zh-CN" sz="2400" i="1" smtClean="0">
                                <a:latin typeface="Cambria Math" panose="02040503050406030204" pitchFamily="18" charset="0"/>
                              </a:rPr>
                            </m:ctrlPr>
                          </m:mPr>
                          <m:mr>
                            <m:e>
                              <m:r>
                                <m:rPr>
                                  <m:brk m:alnAt="7"/>
                                </m:rP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𝑊</m:t>
                                  </m:r>
                                </m:e>
                                <m:sub>
                                  <m:r>
                                    <a:rPr lang="en-US" altLang="zh-CN" sz="2400" i="1">
                                      <a:latin typeface="Cambria Math" panose="02040503050406030204" pitchFamily="18" charset="0"/>
                                      <a:ea typeface="Cambria Math" panose="02040503050406030204" pitchFamily="18" charset="0"/>
                                    </a:rPr>
                                    <m:t>1,1</m:t>
                                  </m:r>
                                </m:sub>
                              </m:sSub>
                            </m:e>
                            <m:e>
                              <m:r>
                                <a:rPr lang="en-US" altLang="zh-CN" sz="2400" i="1" smtClean="0">
                                  <a:latin typeface="Cambria Math" panose="02040503050406030204" pitchFamily="18" charset="0"/>
                                </a:rPr>
                                <m:t>⋯</m:t>
                              </m:r>
                            </m:e>
                            <m:e>
                              <m:r>
                                <m:rPr>
                                  <m:brk m:alnAt="7"/>
                                </m:rP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𝑊</m:t>
                                  </m:r>
                                </m:e>
                                <m:sub>
                                  <m:r>
                                    <a:rPr lang="en-US" altLang="zh-CN" sz="2400" i="1">
                                      <a:latin typeface="Cambria Math" panose="02040503050406030204" pitchFamily="18" charset="0"/>
                                      <a:ea typeface="Cambria Math" panose="02040503050406030204" pitchFamily="18" charset="0"/>
                                    </a:rPr>
                                    <m:t>1,</m:t>
                                  </m:r>
                                  <m:r>
                                    <a:rPr lang="en-US" altLang="zh-CN" sz="2400" b="0" i="1" smtClean="0">
                                      <a:latin typeface="Cambria Math" panose="02040503050406030204" pitchFamily="18" charset="0"/>
                                      <a:ea typeface="Cambria Math" panose="02040503050406030204" pitchFamily="18" charset="0"/>
                                    </a:rPr>
                                    <m:t>𝑗</m:t>
                                  </m:r>
                                </m:sub>
                              </m:sSub>
                            </m:e>
                          </m:mr>
                          <m:mr>
                            <m:e>
                              <m:r>
                                <a:rPr lang="en-US" altLang="zh-CN" sz="2400" i="1" smtClean="0">
                                  <a:latin typeface="Cambria Math" panose="02040503050406030204" pitchFamily="18" charset="0"/>
                                </a:rPr>
                                <m:t>⋮</m:t>
                              </m:r>
                            </m:e>
                            <m:e>
                              <m:r>
                                <a:rPr lang="en-US" altLang="zh-CN" sz="2400" i="1" smtClean="0">
                                  <a:latin typeface="Cambria Math" panose="02040503050406030204" pitchFamily="18" charset="0"/>
                                </a:rPr>
                                <m:t>⋱</m:t>
                              </m:r>
                            </m:e>
                            <m:e>
                              <m:r>
                                <a:rPr lang="en-US" altLang="zh-CN" sz="2400" i="1" smtClean="0">
                                  <a:latin typeface="Cambria Math" panose="02040503050406030204" pitchFamily="18" charset="0"/>
                                </a:rPr>
                                <m:t>⋮</m:t>
                              </m:r>
                            </m:e>
                          </m:mr>
                          <m:mr>
                            <m:e>
                              <m:r>
                                <m:rPr>
                                  <m:brk m:alnAt="7"/>
                                </m:rP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𝑊</m:t>
                                  </m:r>
                                </m:e>
                                <m:sub>
                                  <m:r>
                                    <a:rPr lang="en-US" altLang="zh-CN" sz="2400" b="0" i="1" smtClean="0">
                                      <a:latin typeface="Cambria Math" panose="02040503050406030204" pitchFamily="18" charset="0"/>
                                      <a:ea typeface="Cambria Math" panose="02040503050406030204" pitchFamily="18" charset="0"/>
                                    </a:rPr>
                                    <m:t>𝑘</m:t>
                                  </m:r>
                                  <m:r>
                                    <a:rPr lang="en-US" altLang="zh-CN" sz="2400" i="1">
                                      <a:latin typeface="Cambria Math" panose="02040503050406030204" pitchFamily="18" charset="0"/>
                                      <a:ea typeface="Cambria Math" panose="02040503050406030204" pitchFamily="18" charset="0"/>
                                    </a:rPr>
                                    <m:t>,1</m:t>
                                  </m:r>
                                </m:sub>
                              </m:sSub>
                            </m:e>
                            <m:e>
                              <m:r>
                                <a:rPr lang="en-US" altLang="zh-CN" sz="2400" i="1" smtClean="0">
                                  <a:latin typeface="Cambria Math" panose="02040503050406030204" pitchFamily="18" charset="0"/>
                                </a:rPr>
                                <m:t>⋯</m:t>
                              </m:r>
                            </m:e>
                            <m:e>
                              <m:r>
                                <m:rPr>
                                  <m:brk m:alnAt="7"/>
                                </m:rP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𝑊</m:t>
                                  </m:r>
                                </m:e>
                                <m:sub>
                                  <m:r>
                                    <a:rPr lang="en-US" altLang="zh-CN" sz="2400" b="0" i="1" smtClean="0">
                                      <a:latin typeface="Cambria Math" panose="02040503050406030204" pitchFamily="18" charset="0"/>
                                      <a:ea typeface="Cambria Math" panose="02040503050406030204" pitchFamily="18" charset="0"/>
                                    </a:rPr>
                                    <m:t>𝑘</m:t>
                                  </m:r>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𝑗</m:t>
                                  </m:r>
                                </m:sub>
                              </m:sSub>
                            </m:e>
                          </m:mr>
                        </m:m>
                      </m:e>
                    </m:d>
                    <m:r>
                      <a:rPr lang="en-US" altLang="zh-CN" sz="2400" b="0" i="1" smtClean="0">
                        <a:latin typeface="Cambria Math" panose="02040503050406030204" pitchFamily="18" charset="0"/>
                      </a:rPr>
                      <m:t>=</m:t>
                    </m:r>
                    <m:m>
                      <m:mPr>
                        <m:mcs>
                          <m:mc>
                            <m:mcPr>
                              <m:count m:val="1"/>
                              <m:mcJc m:val="center"/>
                            </m:mcPr>
                          </m:mc>
                        </m:mcs>
                        <m:ctrlPr>
                          <a:rPr lang="en-US" altLang="zh-CN" sz="2400" b="0" i="1" smtClean="0">
                            <a:latin typeface="Cambria Math" panose="02040503050406030204" pitchFamily="18" charset="0"/>
                          </a:rPr>
                        </m:ctrlPr>
                      </m:mPr>
                      <m:m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1</m:t>
                              </m:r>
                            </m:sub>
                          </m:sSub>
                          <m:r>
                            <m:rPr>
                              <m:brk m:alnAt="7"/>
                            </m:rP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1</m:t>
                              </m:r>
                            </m:sub>
                          </m:sSub>
                          <m:r>
                            <m:rPr>
                              <m:brk m:alnAt="7"/>
                            </m:rP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1</m:t>
                              </m:r>
                            </m:sub>
                          </m:sSub>
                          <m:r>
                            <m:rPr>
                              <m:brk m:alnAt="7"/>
                            </m:rPr>
                            <a:rPr lang="en-US" altLang="zh-CN" sz="2400" b="0" i="1" smtClean="0">
                              <a:latin typeface="Cambria Math" panose="02040503050406030204" pitchFamily="18" charset="0"/>
                            </a:rPr>
                            <m:t>)</m:t>
                          </m:r>
                        </m:e>
                      </m:mr>
                      <m:mr>
                        <m:e>
                          <m:r>
                            <a:rPr lang="en-US" altLang="zh-CN" sz="2400" b="0" i="1" smtClean="0">
                              <a:latin typeface="Cambria Math" panose="02040503050406030204" pitchFamily="18" charset="0"/>
                            </a:rPr>
                            <m:t>⋮</m:t>
                          </m:r>
                        </m:e>
                      </m:mr>
                      <m:m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b="0" i="1" smtClean="0">
                                  <a:latin typeface="Cambria Math" panose="02040503050406030204" pitchFamily="18" charset="0"/>
                                </a:rPr>
                                <m:t>𝑘</m:t>
                              </m:r>
                            </m:sub>
                          </m:sSub>
                          <m:r>
                            <m:rPr>
                              <m:brk m:alnAt="7"/>
                            </m:rP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𝑆</m:t>
                              </m:r>
                            </m:e>
                            <m:sub>
                              <m:r>
                                <a:rPr lang="en-US" altLang="zh-CN" sz="2400" b="0" i="1" smtClean="0">
                                  <a:latin typeface="Cambria Math" panose="02040503050406030204" pitchFamily="18" charset="0"/>
                                </a:rPr>
                                <m:t>𝑘</m:t>
                              </m:r>
                            </m:sub>
                          </m:sSub>
                          <m:r>
                            <m:rPr>
                              <m:brk m:alnAt="7"/>
                            </m:rPr>
                            <a:rPr lang="en-US" altLang="zh-CN" sz="2400" i="1">
                              <a:latin typeface="Cambria Math" panose="02040503050406030204" pitchFamily="18" charset="0"/>
                            </a:rPr>
                            <m:t>∗</m:t>
                          </m:r>
                          <m:r>
                            <a:rPr lang="en-US" altLang="zh-CN" sz="2400" i="1">
                              <a:latin typeface="Cambria Math" panose="02040503050406030204" pitchFamily="18" charset="0"/>
                            </a:rPr>
                            <m:t>(1−</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𝑆</m:t>
                              </m:r>
                            </m:e>
                            <m:sub>
                              <m:r>
                                <a:rPr lang="en-US" altLang="zh-CN" sz="2400" b="0" i="1" smtClean="0">
                                  <a:latin typeface="Cambria Math" panose="02040503050406030204" pitchFamily="18" charset="0"/>
                                </a:rPr>
                                <m:t>𝑘</m:t>
                              </m:r>
                            </m:sub>
                          </m:sSub>
                          <m:r>
                            <m:rPr>
                              <m:brk m:alnAt="7"/>
                            </m:rPr>
                            <a:rPr lang="en-US" altLang="zh-CN" sz="2400" i="1">
                              <a:latin typeface="Cambria Math" panose="02040503050406030204" pitchFamily="18" charset="0"/>
                            </a:rPr>
                            <m:t>)</m:t>
                          </m:r>
                        </m:e>
                      </m:mr>
                    </m:m>
                  </m:oMath>
                </a14:m>
                <a:r>
                  <a:rPr lang="zh-CN" altLang="en-US" sz="2400" dirty="0"/>
                  <a:t>   </a:t>
                </a:r>
                <a14:m>
                  <m:oMath xmlns:m="http://schemas.openxmlformats.org/officeDocument/2006/math">
                    <m:m>
                      <m:mPr>
                        <m:mcs>
                          <m:mc>
                            <m:mcPr>
                              <m:count m:val="3"/>
                              <m:mcJc m:val="center"/>
                            </m:mcPr>
                          </m:mc>
                        </m:mcs>
                        <m:ctrlPr>
                          <a:rPr lang="en-US" altLang="zh-CN" sz="2400" i="1" dirty="0" smtClean="0">
                            <a:latin typeface="Cambria Math" panose="02040503050406030204" pitchFamily="18" charset="0"/>
                          </a:rPr>
                        </m:ctrlPr>
                      </m:mPr>
                      <m:mr>
                        <m:e>
                          <m:sSub>
                            <m:sSubPr>
                              <m:ctrlPr>
                                <a:rPr lang="en-US" altLang="zh-CN" sz="2400" i="1" dirty="0" smtClean="0">
                                  <a:latin typeface="Cambria Math" panose="02040503050406030204" pitchFamily="18" charset="0"/>
                                </a:rPr>
                              </m:ctrlPr>
                            </m:sSubPr>
                            <m:e>
                              <m:r>
                                <a:rPr lang="en-US" altLang="zh-CN" sz="2400" b="0" i="1" dirty="0" smtClean="0">
                                  <a:latin typeface="Cambria Math" panose="02040503050406030204" pitchFamily="18" charset="0"/>
                                </a:rPr>
                                <m:t>𝑂</m:t>
                              </m:r>
                            </m:e>
                            <m:sub>
                              <m:r>
                                <a:rPr lang="en-US" altLang="zh-CN" sz="2400" b="0" i="1" dirty="0" smtClean="0">
                                  <a:latin typeface="Cambria Math" panose="02040503050406030204" pitchFamily="18" charset="0"/>
                                </a:rPr>
                                <m:t>1</m:t>
                              </m:r>
                            </m:sub>
                          </m:sSub>
                        </m:e>
                        <m:e>
                          <m:r>
                            <a:rPr lang="en-US" altLang="zh-CN" sz="2400" i="1" dirty="0" smtClean="0">
                              <a:latin typeface="Cambria Math" panose="02040503050406030204" pitchFamily="18" charset="0"/>
                            </a:rPr>
                            <m:t>…</m:t>
                          </m:r>
                        </m:e>
                        <m:e>
                          <m:sSub>
                            <m:sSubPr>
                              <m:ctrlPr>
                                <a:rPr lang="en-US" altLang="zh-CN" sz="2400" i="1" dirty="0" smtClean="0">
                                  <a:latin typeface="Cambria Math" panose="02040503050406030204" pitchFamily="18" charset="0"/>
                                </a:rPr>
                              </m:ctrlPr>
                            </m:sSubPr>
                            <m:e>
                              <m:r>
                                <a:rPr lang="en-US" altLang="zh-CN" sz="2400" b="0" i="1" dirty="0" smtClean="0">
                                  <a:latin typeface="Cambria Math" panose="02040503050406030204" pitchFamily="18" charset="0"/>
                                </a:rPr>
                                <m:t>𝑂</m:t>
                              </m:r>
                            </m:e>
                            <m:sub>
                              <m:r>
                                <a:rPr lang="en-US" altLang="zh-CN" sz="2400" b="0" i="1" dirty="0" smtClean="0">
                                  <a:latin typeface="Cambria Math" panose="02040503050406030204" pitchFamily="18" charset="0"/>
                                </a:rPr>
                                <m:t>𝑗</m:t>
                              </m:r>
                            </m:sub>
                          </m:sSub>
                        </m:e>
                      </m:mr>
                    </m:m>
                  </m:oMath>
                </a14:m>
                <a:endParaRPr lang="zh-CN" altLang="en-US" sz="2400" dirty="0"/>
              </a:p>
            </p:txBody>
          </p:sp>
        </mc:Choice>
        <mc:Fallback xmlns="">
          <p:sp>
            <p:nvSpPr>
              <p:cNvPr id="4" name="文本框 3"/>
              <p:cNvSpPr txBox="1">
                <a:spLocks noRot="1" noChangeAspect="1" noMove="1" noResize="1" noEditPoints="1" noAdjustHandles="1" noChangeArrowheads="1" noChangeShapeType="1" noTextEdit="1"/>
              </p:cNvSpPr>
              <p:nvPr/>
            </p:nvSpPr>
            <p:spPr>
              <a:xfrm>
                <a:off x="1695625" y="1597690"/>
                <a:ext cx="7620000" cy="1266180"/>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p:sp>
        <p:nvSpPr>
          <p:cNvPr id="8" name="文本框 7"/>
          <p:cNvSpPr txBox="1"/>
          <p:nvPr/>
        </p:nvSpPr>
        <p:spPr>
          <a:xfrm>
            <a:off x="1695625" y="3016597"/>
            <a:ext cx="3810000" cy="369332"/>
          </a:xfrm>
          <a:prstGeom prst="rect">
            <a:avLst/>
          </a:prstGeom>
          <a:noFill/>
        </p:spPr>
        <p:txBody>
          <a:bodyPr wrap="square" rtlCol="0">
            <a:spAutoFit/>
          </a:bodyPr>
          <a:lstStyle/>
          <a:p>
            <a:r>
              <a:rPr lang="zh-CN" altLang="en-US" dirty="0">
                <a:latin typeface="微软雅黑" panose="020B0503020204020204" charset="-122"/>
                <a:ea typeface="微软雅黑" panose="020B0503020204020204" charset="-122"/>
              </a:rPr>
              <a:t>简写为</a:t>
            </a:r>
          </a:p>
        </p:txBody>
      </p:sp>
      <mc:AlternateContent xmlns:mc="http://schemas.openxmlformats.org/markup-compatibility/2006" xmlns:a14="http://schemas.microsoft.com/office/drawing/2010/main">
        <mc:Choice Requires="a14">
          <p:sp>
            <p:nvSpPr>
              <p:cNvPr id="9" name="文本框 8"/>
              <p:cNvSpPr txBox="1"/>
              <p:nvPr/>
            </p:nvSpPr>
            <p:spPr>
              <a:xfrm>
                <a:off x="1511300" y="3385929"/>
                <a:ext cx="6932023" cy="5236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brk m:alnAt="7"/>
                        </m:rPr>
                        <a:rPr lang="en-US" altLang="zh-CN" sz="240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𝑊</m:t>
                          </m:r>
                        </m:e>
                        <m:sub>
                          <m:r>
                            <m:rPr>
                              <m:sty m:val="p"/>
                            </m:rPr>
                            <a:rPr lang="en-US" altLang="zh-CN" sz="2400" i="1">
                              <a:latin typeface="Cambria Math" panose="02040503050406030204" pitchFamily="18" charset="0"/>
                              <a:ea typeface="Cambria Math" panose="02040503050406030204" pitchFamily="18" charset="0"/>
                            </a:rPr>
                            <m:t>j</m:t>
                          </m:r>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𝑘</m:t>
                          </m:r>
                        </m:sub>
                      </m:sSub>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𝑙𝑒𝑎𝑟𝑛𝑖𝑛𝑔</m:t>
                      </m:r>
                      <m:r>
                        <a:rPr lang="en-US" altLang="zh-CN" sz="2400" b="0" i="1" smtClean="0">
                          <a:latin typeface="Cambria Math" panose="02040503050406030204" pitchFamily="18" charset="0"/>
                          <a:ea typeface="Cambria Math" panose="02040503050406030204" pitchFamily="18" charset="0"/>
                        </a:rPr>
                        <m:t> </m:t>
                      </m:r>
                      <m:r>
                        <a:rPr lang="en-US" altLang="zh-CN" sz="2400" b="0" i="1" smtClean="0">
                          <a:latin typeface="Cambria Math" panose="02040503050406030204" pitchFamily="18" charset="0"/>
                          <a:ea typeface="Cambria Math" panose="02040503050406030204" pitchFamily="18" charset="0"/>
                        </a:rPr>
                        <m:t>𝑟𝑎𝑡𝑒</m:t>
                      </m:r>
                      <m:r>
                        <a:rPr lang="en-US" altLang="zh-CN" sz="2400" b="0" i="1" smtClean="0">
                          <a:latin typeface="Cambria Math" panose="02040503050406030204" pitchFamily="18" charset="0"/>
                          <a:ea typeface="Cambria Math" panose="02040503050406030204" pitchFamily="18" charset="0"/>
                        </a:rPr>
                        <m:t> ∗</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𝐸</m:t>
                          </m:r>
                        </m:e>
                        <m:sub>
                          <m:r>
                            <a:rPr lang="en-US" altLang="zh-CN" sz="2400" b="0" i="1" smtClean="0">
                              <a:latin typeface="Cambria Math" panose="02040503050406030204" pitchFamily="18" charset="0"/>
                              <a:ea typeface="Cambria Math" panose="02040503050406030204" pitchFamily="18" charset="0"/>
                            </a:rPr>
                            <m:t>𝑘</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𝑂</m:t>
                          </m:r>
                        </m:e>
                        <m:sub>
                          <m:r>
                            <a:rPr lang="en-US" altLang="zh-CN" sz="2400" b="0" i="1" smtClean="0">
                              <a:latin typeface="Cambria Math" panose="02040503050406030204" pitchFamily="18" charset="0"/>
                              <a:ea typeface="Cambria Math" panose="02040503050406030204" pitchFamily="18" charset="0"/>
                            </a:rPr>
                            <m:t>𝑘</m:t>
                          </m:r>
                        </m:sub>
                      </m:sSub>
                      <m:r>
                        <a:rPr lang="en-US" altLang="zh-CN" sz="2400" b="0" i="1" smtClean="0">
                          <a:latin typeface="Cambria Math" panose="02040503050406030204" pitchFamily="18" charset="0"/>
                          <a:ea typeface="Cambria Math" panose="02040503050406030204" pitchFamily="18" charset="0"/>
                        </a:rPr>
                        <m:t>∗</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1−</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𝑂</m:t>
                              </m:r>
                            </m:e>
                            <m:sub>
                              <m:r>
                                <a:rPr lang="en-US" altLang="zh-CN" sz="2400" b="0" i="1" smtClean="0">
                                  <a:latin typeface="Cambria Math" panose="02040503050406030204" pitchFamily="18" charset="0"/>
                                  <a:ea typeface="Cambria Math" panose="02040503050406030204" pitchFamily="18" charset="0"/>
                                </a:rPr>
                                <m:t>𝑘</m:t>
                              </m:r>
                            </m:sub>
                          </m:sSub>
                        </m:e>
                      </m:d>
                      <m:r>
                        <a:rPr lang="en-US" altLang="zh-CN" sz="2400" b="0" i="1" smtClean="0">
                          <a:latin typeface="Cambria Math" panose="02040503050406030204" pitchFamily="18" charset="0"/>
                          <a:ea typeface="Cambria Math" panose="02040503050406030204" pitchFamily="18" charset="0"/>
                        </a:rPr>
                        <m:t>∗</m:t>
                      </m:r>
                      <m:sSubSup>
                        <m:sSubSupPr>
                          <m:ctrlPr>
                            <a:rPr lang="en-US" altLang="zh-CN" sz="2400" b="0" i="1" smtClean="0">
                              <a:latin typeface="Cambria Math" panose="02040503050406030204" pitchFamily="18" charset="0"/>
                              <a:ea typeface="Cambria Math" panose="02040503050406030204" pitchFamily="18" charset="0"/>
                            </a:rPr>
                          </m:ctrlPr>
                        </m:sSubSupPr>
                        <m:e>
                          <m:r>
                            <a:rPr lang="en-US" altLang="zh-CN" sz="2400" b="0" i="1" smtClean="0">
                              <a:latin typeface="Cambria Math" panose="02040503050406030204" pitchFamily="18" charset="0"/>
                              <a:ea typeface="Cambria Math" panose="02040503050406030204" pitchFamily="18" charset="0"/>
                            </a:rPr>
                            <m:t>𝑂</m:t>
                          </m:r>
                        </m:e>
                        <m:sub>
                          <m:r>
                            <a:rPr lang="en-US" altLang="zh-CN" sz="2400" b="0" i="1" smtClean="0">
                              <a:latin typeface="Cambria Math" panose="02040503050406030204" pitchFamily="18" charset="0"/>
                              <a:ea typeface="Cambria Math" panose="02040503050406030204" pitchFamily="18" charset="0"/>
                            </a:rPr>
                            <m:t>𝑗</m:t>
                          </m:r>
                        </m:sub>
                        <m:sup>
                          <m:r>
                            <a:rPr lang="en-US" altLang="zh-CN" sz="2400" b="0" i="1" smtClean="0">
                              <a:latin typeface="Cambria Math" panose="02040503050406030204" pitchFamily="18" charset="0"/>
                              <a:ea typeface="Cambria Math" panose="02040503050406030204" pitchFamily="18" charset="0"/>
                            </a:rPr>
                            <m:t>𝑇</m:t>
                          </m:r>
                        </m:sup>
                      </m:sSubSup>
                    </m:oMath>
                  </m:oMathPara>
                </a14:m>
                <a:endParaRPr lang="zh-CN" altLang="en-US" sz="2400" dirty="0"/>
              </a:p>
            </p:txBody>
          </p:sp>
        </mc:Choice>
        <mc:Fallback xmlns="">
          <p:sp>
            <p:nvSpPr>
              <p:cNvPr id="9" name="文本框 8"/>
              <p:cNvSpPr txBox="1">
                <a:spLocks noRot="1" noChangeAspect="1" noMove="1" noResize="1" noEditPoints="1" noAdjustHandles="1" noChangeArrowheads="1" noChangeShapeType="1" noTextEdit="1"/>
              </p:cNvSpPr>
              <p:nvPr/>
            </p:nvSpPr>
            <p:spPr>
              <a:xfrm>
                <a:off x="1511300" y="3385929"/>
                <a:ext cx="6932023" cy="523670"/>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p:sp>
        <p:nvSpPr>
          <p:cNvPr id="10" name="文本框 9"/>
          <p:cNvSpPr txBox="1"/>
          <p:nvPr/>
        </p:nvSpPr>
        <p:spPr>
          <a:xfrm>
            <a:off x="1498600" y="4232794"/>
            <a:ext cx="4876800" cy="646331"/>
          </a:xfrm>
          <a:prstGeom prst="rect">
            <a:avLst/>
          </a:prstGeom>
          <a:noFill/>
        </p:spPr>
        <p:txBody>
          <a:bodyPr wrap="square" rtlCol="0">
            <a:spAutoFit/>
          </a:bodyPr>
          <a:lstStyle/>
          <a:p>
            <a:r>
              <a:rPr lang="zh-CN" altLang="en-US" dirty="0">
                <a:latin typeface="微软雅黑" panose="020B0503020204020204" charset="-122"/>
                <a:ea typeface="微软雅黑" panose="020B0503020204020204" charset="-122"/>
              </a:rPr>
              <a:t>“翻译”成</a:t>
            </a:r>
            <a:r>
              <a:rPr lang="en-US" altLang="zh-CN" dirty="0">
                <a:latin typeface="微软雅黑" panose="020B0503020204020204" charset="-122"/>
                <a:ea typeface="微软雅黑" panose="020B0503020204020204" charset="-122"/>
              </a:rPr>
              <a:t>Python</a:t>
            </a:r>
            <a:r>
              <a:rPr lang="zh-CN" altLang="en-US" dirty="0">
                <a:latin typeface="微软雅黑" panose="020B0503020204020204" charset="-122"/>
                <a:ea typeface="微软雅黑" panose="020B0503020204020204" charset="-122"/>
              </a:rPr>
              <a:t>代码即为：</a:t>
            </a:r>
            <a:endParaRPr lang="en-US" altLang="zh-CN" dirty="0">
              <a:latin typeface="微软雅黑" panose="020B0503020204020204" charset="-122"/>
              <a:ea typeface="微软雅黑" panose="020B0503020204020204" charset="-122"/>
            </a:endParaRPr>
          </a:p>
          <a:p>
            <a:endParaRPr lang="zh-CN" altLang="en-US" dirty="0">
              <a:latin typeface="微软雅黑" panose="020B0503020204020204" charset="-122"/>
              <a:ea typeface="微软雅黑" panose="020B0503020204020204" charset="-122"/>
            </a:endParaRPr>
          </a:p>
        </p:txBody>
      </p:sp>
      <p:pic>
        <p:nvPicPr>
          <p:cNvPr id="13" name="图片 12"/>
          <p:cNvPicPr>
            <a:picLocks noChangeAspect="1"/>
          </p:cNvPicPr>
          <p:nvPr/>
        </p:nvPicPr>
        <p:blipFill>
          <a:blip r:embed="rId5"/>
          <a:stretch>
            <a:fillRect/>
          </a:stretch>
        </p:blipFill>
        <p:spPr>
          <a:xfrm>
            <a:off x="578977" y="4652109"/>
            <a:ext cx="10887075" cy="1809750"/>
          </a:xfrm>
          <a:prstGeom prst="rect">
            <a:avLst/>
          </a:prstGeom>
        </p:spPr>
      </p:pic>
      <p:pic>
        <p:nvPicPr>
          <p:cNvPr id="17" name="Picture 1"/>
          <p:cNvPicPr>
            <a:picLocks noChangeAspect="1"/>
          </p:cNvPicPr>
          <p:nvPr/>
        </p:nvPicPr>
        <p:blipFill>
          <a:blip r:embed="rId6"/>
          <a:stretch>
            <a:fillRect/>
          </a:stretch>
        </p:blipFill>
        <p:spPr>
          <a:xfrm>
            <a:off x="9438568" y="0"/>
            <a:ext cx="2253329" cy="3708393"/>
          </a:xfrm>
          <a:prstGeom prst="rect">
            <a:avLst/>
          </a:prstGeom>
        </p:spPr>
      </p:pic>
      <p:sp>
        <p:nvSpPr>
          <p:cNvPr id="3" name="文本框 2"/>
          <p:cNvSpPr txBox="1"/>
          <p:nvPr/>
        </p:nvSpPr>
        <p:spPr>
          <a:xfrm>
            <a:off x="1659925" y="3980934"/>
            <a:ext cx="5638800" cy="369332"/>
          </a:xfrm>
          <a:prstGeom prst="rect">
            <a:avLst/>
          </a:prstGeom>
          <a:noFill/>
        </p:spPr>
        <p:txBody>
          <a:bodyPr wrap="square" rtlCol="0">
            <a:spAutoFit/>
          </a:bodyPr>
          <a:lstStyle/>
          <a:p>
            <a:r>
              <a:rPr lang="zh-CN" altLang="en-US" dirty="0">
                <a:latin typeface="微软雅黑" panose="020B0503020204020204" charset="-122"/>
                <a:ea typeface="微软雅黑" panose="020B0503020204020204" charset="-122"/>
              </a:rPr>
              <a:t>本层到下层的权重改变量矩阵</a:t>
            </a:r>
          </a:p>
        </p:txBody>
      </p:sp>
      <mc:AlternateContent xmlns:mc="http://schemas.openxmlformats.org/markup-compatibility/2006" xmlns:a14="http://schemas.microsoft.com/office/drawing/2010/main">
        <mc:Choice Requires="a14">
          <p:sp>
            <p:nvSpPr>
              <p:cNvPr id="6" name="文本框 5"/>
              <p:cNvSpPr txBox="1"/>
              <p:nvPr/>
            </p:nvSpPr>
            <p:spPr>
              <a:xfrm>
                <a:off x="428025" y="4314553"/>
                <a:ext cx="10725679" cy="12134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𝑙𝑒𝑎𝑟𝑛𝑖𝑛𝑔</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𝑟𝑎𝑡𝑒</m:t>
                      </m:r>
                      <m:r>
                        <a:rPr lang="en-US" altLang="zh-CN" sz="2400" b="0" i="1" smtClean="0">
                          <a:latin typeface="Cambria Math" panose="02040503050406030204" pitchFamily="18" charset="0"/>
                        </a:rPr>
                        <m:t> ∗ </m:t>
                      </m:r>
                      <m:m>
                        <m:mPr>
                          <m:mcs>
                            <m:mc>
                              <m:mcPr>
                                <m:count m:val="1"/>
                                <m:mcJc m:val="center"/>
                              </m:mcPr>
                            </m:mc>
                          </m:mcs>
                          <m:ctrlPr>
                            <a:rPr lang="en-US" altLang="zh-CN" sz="2400" b="0" i="1" smtClean="0">
                              <a:latin typeface="Cambria Math" panose="02040503050406030204" pitchFamily="18" charset="0"/>
                            </a:rPr>
                          </m:ctrlPr>
                        </m:mPr>
                        <m:m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𝑒𝑟𝑟𝑜𝑟</m:t>
                                </m:r>
                              </m:e>
                              <m:sub>
                                <m:r>
                                  <a:rPr lang="en-US" altLang="zh-CN" sz="2400" b="0" i="1" smtClean="0">
                                    <a:latin typeface="Cambria Math" panose="02040503050406030204" pitchFamily="18" charset="0"/>
                                  </a:rPr>
                                  <m:t>1</m:t>
                                </m:r>
                              </m:sub>
                            </m:sSub>
                          </m:e>
                        </m:mr>
                        <m:mr>
                          <m:e>
                            <m:r>
                              <a:rPr lang="en-US" altLang="zh-CN" sz="2400" b="0" i="1" smtClean="0">
                                <a:latin typeface="Cambria Math" panose="02040503050406030204" pitchFamily="18" charset="0"/>
                              </a:rPr>
                              <m:t>⋮</m:t>
                            </m:r>
                          </m:e>
                        </m:mr>
                        <m:m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𝑒𝑟𝑟𝑜𝑟</m:t>
                                </m:r>
                              </m:e>
                              <m:sub>
                                <m:r>
                                  <a:rPr lang="en-US" altLang="zh-CN" sz="2400" b="0" i="1" smtClean="0">
                                    <a:latin typeface="Cambria Math" panose="02040503050406030204" pitchFamily="18" charset="0"/>
                                  </a:rPr>
                                  <m:t>𝑛</m:t>
                                </m:r>
                              </m:sub>
                            </m:sSub>
                          </m:e>
                        </m:mr>
                      </m:m>
                      <m:r>
                        <a:rPr lang="en-US" altLang="zh-CN" sz="2400" b="0" i="1" smtClean="0">
                          <a:latin typeface="Cambria Math" panose="02040503050406030204" pitchFamily="18" charset="0"/>
                        </a:rPr>
                        <m:t>∗</m:t>
                      </m:r>
                      <m:m>
                        <m:mPr>
                          <m:mcs>
                            <m:mc>
                              <m:mcPr>
                                <m:count m:val="3"/>
                                <m:mcJc m:val="center"/>
                              </m:mcPr>
                            </m:mc>
                          </m:mcs>
                          <m:ctrlPr>
                            <a:rPr lang="en-US" altLang="zh-CN" sz="2400" b="0" i="1" smtClean="0">
                              <a:latin typeface="Cambria Math" panose="02040503050406030204" pitchFamily="18" charset="0"/>
                            </a:rPr>
                          </m:ctrlPr>
                        </m:mPr>
                        <m:m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𝑗</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𝑂</m:t>
                                </m:r>
                              </m:e>
                              <m:sub>
                                <m:r>
                                  <a:rPr lang="en-US" altLang="zh-CN" sz="2400" b="0" i="1" smtClean="0">
                                    <a:latin typeface="Cambria Math" panose="02040503050406030204" pitchFamily="18" charset="0"/>
                                  </a:rPr>
                                  <m:t>1</m:t>
                                </m:r>
                              </m:sub>
                            </m:sSub>
                          </m:e>
                          <m:e>
                            <m:r>
                              <a:rPr lang="en-US" altLang="zh-CN" sz="2400" b="0" i="1" smtClean="0">
                                <a:latin typeface="Cambria Math" panose="02040503050406030204" pitchFamily="18" charset="0"/>
                              </a:rPr>
                              <m:t>⋯</m:t>
                            </m:r>
                          </m:e>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latin typeface="Cambria Math" panose="02040503050406030204" pitchFamily="18" charset="0"/>
                                  </a:rPr>
                                  <m:t>𝑛𝑗</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𝑂</m:t>
                                </m:r>
                              </m:e>
                              <m:sub>
                                <m:r>
                                  <a:rPr lang="en-US" altLang="zh-CN" sz="2400" b="0" i="1" smtClean="0">
                                    <a:latin typeface="Cambria Math" panose="02040503050406030204" pitchFamily="18" charset="0"/>
                                  </a:rPr>
                                  <m:t>𝑛</m:t>
                                </m:r>
                              </m:sub>
                            </m:sSub>
                            <m:r>
                              <a:rPr lang="en-US" altLang="zh-CN" sz="2400" b="0" i="1" smtClean="0">
                                <a:latin typeface="Cambria Math" panose="02040503050406030204" pitchFamily="18" charset="0"/>
                              </a:rPr>
                              <m:t>∗</m:t>
                            </m:r>
                            <m:m>
                              <m:mPr>
                                <m:mcs>
                                  <m:mc>
                                    <m:mcPr>
                                      <m:count m:val="1"/>
                                      <m:mcJc m:val="center"/>
                                    </m:mcPr>
                                  </m:mc>
                                </m:mcs>
                                <m:ctrlPr>
                                  <a:rPr lang="en-US" altLang="zh-CN" sz="2400" b="0" i="1" smtClean="0">
                                    <a:latin typeface="Cambria Math" panose="02040503050406030204" pitchFamily="18" charset="0"/>
                                  </a:rPr>
                                </m:ctrlPr>
                              </m:mPr>
                              <m:mr>
                                <m:e>
                                  <m:r>
                                    <m:rPr>
                                      <m:brk m:alnAt="7"/>
                                    </m:rP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𝑊</m:t>
                                      </m:r>
                                    </m:e>
                                    <m:sub>
                                      <m:r>
                                        <a:rPr lang="en-US" altLang="zh-CN" sz="2400" i="1">
                                          <a:latin typeface="Cambria Math" panose="02040503050406030204" pitchFamily="18" charset="0"/>
                                        </a:rPr>
                                        <m:t>1</m:t>
                                      </m:r>
                                      <m:r>
                                        <a:rPr lang="en-US" altLang="zh-CN" sz="2400" i="1">
                                          <a:latin typeface="Cambria Math" panose="02040503050406030204" pitchFamily="18" charset="0"/>
                                        </a:rPr>
                                        <m:t>𝑗</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𝑂</m:t>
                                      </m:r>
                                    </m:e>
                                    <m:sub>
                                      <m:r>
                                        <a:rPr lang="en-US" altLang="zh-CN" sz="2400" i="1">
                                          <a:latin typeface="Cambria Math" panose="02040503050406030204" pitchFamily="18" charset="0"/>
                                        </a:rPr>
                                        <m:t>1</m:t>
                                      </m:r>
                                    </m:sub>
                                  </m:sSub>
                                </m:e>
                              </m:mr>
                              <m:mr>
                                <m:e>
                                  <m:r>
                                    <a:rPr lang="en-US" altLang="zh-CN" sz="2400" b="0" i="1" smtClean="0">
                                      <a:latin typeface="Cambria Math" panose="02040503050406030204" pitchFamily="18" charset="0"/>
                                    </a:rPr>
                                    <m:t>⋮</m:t>
                                  </m:r>
                                </m:e>
                              </m:mr>
                              <m:mr>
                                <m:e>
                                  <m:r>
                                    <a:rPr lang="en-US" altLang="zh-CN" sz="2400" b="0" i="1" smtClean="0">
                                      <a:latin typeface="Cambria Math" panose="02040503050406030204" pitchFamily="18" charset="0"/>
                                    </a:rPr>
                                    <m:t>1−</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𝑊</m:t>
                                      </m:r>
                                    </m:e>
                                    <m:sub>
                                      <m:r>
                                        <a:rPr lang="en-US" altLang="zh-CN" sz="2400" i="1">
                                          <a:latin typeface="Cambria Math" panose="02040503050406030204" pitchFamily="18" charset="0"/>
                                        </a:rPr>
                                        <m:t>𝑛𝑗</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𝑂</m:t>
                                      </m:r>
                                    </m:e>
                                    <m:sub>
                                      <m:r>
                                        <a:rPr lang="en-US" altLang="zh-CN" sz="2400" i="1">
                                          <a:latin typeface="Cambria Math" panose="02040503050406030204" pitchFamily="18" charset="0"/>
                                        </a:rPr>
                                        <m:t>𝑛</m:t>
                                      </m:r>
                                    </m:sub>
                                  </m:sSub>
                                </m:e>
                              </m:mr>
                            </m:m>
                          </m:e>
                        </m:mr>
                      </m:m>
                      <m:r>
                        <a:rPr lang="en-US" altLang="zh-CN" sz="2400" b="0" i="0" smtClean="0">
                          <a:latin typeface="Cambria Math" panose="02040503050406030204" pitchFamily="18" charset="0"/>
                        </a:rPr>
                        <m:t>∗</m:t>
                      </m:r>
                      <m:m>
                        <m:mPr>
                          <m:mcs>
                            <m:mc>
                              <m:mcPr>
                                <m:count m:val="3"/>
                                <m:mcJc m:val="center"/>
                              </m:mcPr>
                            </m:mc>
                          </m:mcs>
                          <m:ctrlPr>
                            <a:rPr lang="en-US" altLang="zh-CN" sz="2400" b="0" i="1" smtClean="0">
                              <a:latin typeface="Cambria Math" panose="02040503050406030204" pitchFamily="18" charset="0"/>
                            </a:rPr>
                          </m:ctrlPr>
                        </m:mPr>
                        <m:m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𝑂</m:t>
                                </m:r>
                              </m:e>
                              <m:sub>
                                <m:r>
                                  <a:rPr lang="en-US" altLang="zh-CN" sz="2400" b="0" i="1" smtClean="0">
                                    <a:latin typeface="Cambria Math" panose="02040503050406030204" pitchFamily="18" charset="0"/>
                                  </a:rPr>
                                  <m:t>1</m:t>
                                </m:r>
                              </m:sub>
                            </m:sSub>
                          </m:e>
                          <m:e>
                            <m:r>
                              <a:rPr lang="en-US" altLang="zh-CN" sz="2400" b="0" i="1" smtClean="0">
                                <a:latin typeface="Cambria Math" panose="02040503050406030204" pitchFamily="18" charset="0"/>
                              </a:rPr>
                              <m:t>⋯</m:t>
                            </m:r>
                          </m:e>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𝑂</m:t>
                                </m:r>
                              </m:e>
                              <m:sub>
                                <m:r>
                                  <a:rPr lang="en-US" altLang="zh-CN" sz="2400" b="0" i="1" smtClean="0">
                                    <a:latin typeface="Cambria Math" panose="02040503050406030204" pitchFamily="18" charset="0"/>
                                  </a:rPr>
                                  <m:t>𝑛</m:t>
                                </m:r>
                              </m:sub>
                            </m:sSub>
                          </m:e>
                        </m:mr>
                      </m:m>
                    </m:oMath>
                  </m:oMathPara>
                </a14:m>
                <a:endParaRPr lang="zh-CN" altLang="en-US" sz="2400" dirty="0"/>
              </a:p>
            </p:txBody>
          </p:sp>
        </mc:Choice>
        <mc:Fallback xmlns="">
          <p:sp>
            <p:nvSpPr>
              <p:cNvPr id="6" name="文本框 5"/>
              <p:cNvSpPr txBox="1">
                <a:spLocks noRot="1" noChangeAspect="1" noMove="1" noResize="1" noEditPoints="1" noAdjustHandles="1" noChangeArrowheads="1" noChangeShapeType="1" noTextEdit="1"/>
              </p:cNvSpPr>
              <p:nvPr/>
            </p:nvSpPr>
            <p:spPr>
              <a:xfrm>
                <a:off x="428025" y="4314553"/>
                <a:ext cx="10725679" cy="1213409"/>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6">
                                            <p:txEl>
                                              <p:pRg st="0" end="0"/>
                                            </p:txEl>
                                          </p:spTgt>
                                        </p:tgtEl>
                                        <p:attrNameLst>
                                          <p:attrName>style.visibility</p:attrName>
                                        </p:attrNameLst>
                                      </p:cBhvr>
                                      <p:to>
                                        <p:strVal val="visible"/>
                                      </p:to>
                                    </p:set>
                                    <p:animEffect transition="in" filter="wipe(left)">
                                      <p:cBhvr>
                                        <p:cTn id="11" dur="500"/>
                                        <p:tgtEl>
                                          <p:spTgt spid="2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barn(inVertical)">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barn(inVertical)">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wipe(left)">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barn(inVertical)">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xit" presetSubtype="4" fill="hold" grpId="0" nodeType="clickEffect">
                                  <p:stCondLst>
                                    <p:cond delay="0"/>
                                  </p:stCondLst>
                                  <p:childTnLst>
                                    <p:animEffect transition="out" filter="wipe(down)">
                                      <p:cBhvr>
                                        <p:cTn id="50" dur="500"/>
                                        <p:tgtEl>
                                          <p:spTgt spid="3">
                                            <p:txEl>
                                              <p:pRg st="0" end="0"/>
                                            </p:txEl>
                                          </p:spTgt>
                                        </p:tgtEl>
                                      </p:cBhvr>
                                    </p:animEffect>
                                    <p:set>
                                      <p:cBhvr>
                                        <p:cTn id="51" dur="1" fill="hold">
                                          <p:stCondLst>
                                            <p:cond delay="499"/>
                                          </p:stCondLst>
                                        </p:cTn>
                                        <p:tgtEl>
                                          <p:spTgt spid="3">
                                            <p:txEl>
                                              <p:pRg st="0" end="0"/>
                                            </p:txEl>
                                          </p:spTgt>
                                        </p:tgtEl>
                                        <p:attrNameLst>
                                          <p:attrName>style.visibility</p:attrName>
                                        </p:attrNameLst>
                                      </p:cBhvr>
                                      <p:to>
                                        <p:strVal val="hidden"/>
                                      </p:to>
                                    </p:set>
                                  </p:childTnLst>
                                </p:cTn>
                              </p:par>
                              <p:par>
                                <p:cTn id="52" presetID="22" presetClass="exit" presetSubtype="4" fill="hold" grpId="1" nodeType="withEffect">
                                  <p:stCondLst>
                                    <p:cond delay="0"/>
                                  </p:stCondLst>
                                  <p:childTnLst>
                                    <p:animEffect transition="out" filter="wipe(down)">
                                      <p:cBhvr>
                                        <p:cTn id="53" dur="500"/>
                                        <p:tgtEl>
                                          <p:spTgt spid="6"/>
                                        </p:tgtEl>
                                      </p:cBhvr>
                                    </p:animEffect>
                                    <p:set>
                                      <p:cBhvr>
                                        <p:cTn id="54" dur="1" fill="hold">
                                          <p:stCondLst>
                                            <p:cond delay="499"/>
                                          </p:stCondLst>
                                        </p:cTn>
                                        <p:tgtEl>
                                          <p:spTgt spid="6"/>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wipe(left)">
                                      <p:cBhvr>
                                        <p:cTn id="59" dur="500"/>
                                        <p:tgtEl>
                                          <p:spTgt spid="10"/>
                                        </p:tgtEl>
                                      </p:cBhvr>
                                    </p:animEffect>
                                  </p:childTnLst>
                                </p:cTn>
                              </p:par>
                            </p:childTnLst>
                          </p:cTn>
                        </p:par>
                      </p:childTnLst>
                    </p:cTn>
                  </p:par>
                  <p:par>
                    <p:cTn id="60" fill="hold">
                      <p:stCondLst>
                        <p:cond delay="indefinite"/>
                      </p:stCondLst>
                      <p:childTnLst>
                        <p:par>
                          <p:cTn id="61" fill="hold">
                            <p:stCondLst>
                              <p:cond delay="0"/>
                            </p:stCondLst>
                            <p:childTnLst>
                              <p:par>
                                <p:cTn id="62" presetID="14" presetClass="entr" presetSubtype="10" fill="hold" nodeType="click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randombar(horizontal)">
                                      <p:cBhvr>
                                        <p:cTn id="6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 grpId="0"/>
      <p:bldP spid="4" grpId="0" bldLvl="0" animBg="1"/>
      <p:bldP spid="8" grpId="0"/>
      <p:bldP spid="9" grpId="0" bldLvl="0" animBg="1"/>
      <p:bldP spid="10" grpId="0"/>
      <p:bldP spid="3" grpId="0" build="allAtOnce"/>
      <p:bldP spid="6" grpId="0" bldLvl="0" animBg="1"/>
      <p:bldP spid="6" grpId="1"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1"/>
          <p:cNvPicPr>
            <a:picLocks noChangeAspect="1"/>
          </p:cNvPicPr>
          <p:nvPr>
            <p:custDataLst>
              <p:tags r:id="rId1"/>
            </p:custDataLst>
          </p:nvPr>
        </p:nvPicPr>
        <p:blipFill>
          <a:blip r:embed="rId3"/>
          <a:stretch>
            <a:fillRect/>
          </a:stretch>
        </p:blipFill>
        <p:spPr>
          <a:xfrm>
            <a:off x="8596207" y="2794000"/>
            <a:ext cx="3110462" cy="3552343"/>
          </a:xfrm>
          <a:prstGeom prst="rect">
            <a:avLst/>
          </a:prstGeom>
        </p:spPr>
      </p:pic>
      <p:cxnSp>
        <p:nvCxnSpPr>
          <p:cNvPr id="24" name="直接连接符 23"/>
          <p:cNvCxnSpPr/>
          <p:nvPr/>
        </p:nvCxnSpPr>
        <p:spPr>
          <a:xfrm>
            <a:off x="651228" y="789605"/>
            <a:ext cx="10254545" cy="0"/>
          </a:xfrm>
          <a:prstGeom prst="line">
            <a:avLst/>
          </a:prstGeom>
          <a:noFill/>
          <a:ln w="12700" cap="flat" cmpd="sng" algn="ctr">
            <a:solidFill>
              <a:sysClr val="windowText" lastClr="000000"/>
            </a:solidFill>
            <a:prstDash val="dash"/>
          </a:ln>
          <a:effectLst/>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17584" y="306898"/>
            <a:ext cx="347288" cy="347288"/>
          </a:xfrm>
          <a:prstGeom prst="ellipse">
            <a:avLst/>
          </a:prstGeom>
          <a:solidFill>
            <a:srgbClr val="1A3F6C"/>
          </a:solidFill>
          <a:ln w="25400" cap="flat" cmpd="sng" algn="ctr">
            <a:noFill/>
            <a:prstDash val="solid"/>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26" name="TextBox 25"/>
          <p:cNvSpPr txBox="1"/>
          <p:nvPr/>
        </p:nvSpPr>
        <p:spPr>
          <a:xfrm>
            <a:off x="1148821" y="261572"/>
            <a:ext cx="7482498" cy="481670"/>
          </a:xfrm>
          <a:prstGeom prst="rect">
            <a:avLst/>
          </a:prstGeom>
          <a:noFill/>
        </p:spPr>
        <p:txBody>
          <a:bodyPr wrap="none" rtlCol="0">
            <a:spAutoFit/>
          </a:bodyPr>
          <a:lstStyle/>
          <a:p>
            <a:r>
              <a:rPr lang="en-US" altLang="zh-CN" sz="2530" spc="300" dirty="0">
                <a:latin typeface="方正兰亭细黑_GBK" pitchFamily="2" charset="-122"/>
                <a:ea typeface="方正兰亭细黑_GBK" pitchFamily="2" charset="-122"/>
              </a:rPr>
              <a:t>BP</a:t>
            </a:r>
            <a:r>
              <a:rPr lang="zh-CN" altLang="en-US" sz="2530" spc="300" dirty="0">
                <a:latin typeface="方正兰亭细黑_GBK" pitchFamily="2" charset="-122"/>
                <a:ea typeface="方正兰亭细黑_GBK" pitchFamily="2" charset="-122"/>
              </a:rPr>
              <a:t>神经网络实现</a:t>
            </a:r>
            <a:r>
              <a:rPr lang="en-US" altLang="zh-CN" sz="2530" spc="300" dirty="0">
                <a:latin typeface="方正兰亭细黑_GBK" pitchFamily="2" charset="-122"/>
                <a:ea typeface="方正兰亭细黑_GBK" pitchFamily="2" charset="-122"/>
              </a:rPr>
              <a:t>——Python</a:t>
            </a:r>
            <a:r>
              <a:rPr lang="zh-CN" altLang="en-US" sz="2530" spc="300" dirty="0">
                <a:latin typeface="方正兰亭细黑_GBK" pitchFamily="2" charset="-122"/>
                <a:ea typeface="方正兰亭细黑_GBK" pitchFamily="2" charset="-122"/>
              </a:rPr>
              <a:t>代码的具体实现</a:t>
            </a:r>
          </a:p>
        </p:txBody>
      </p:sp>
      <p:sp>
        <p:nvSpPr>
          <p:cNvPr id="2" name="文本框 1"/>
          <p:cNvSpPr txBox="1"/>
          <p:nvPr/>
        </p:nvSpPr>
        <p:spPr>
          <a:xfrm>
            <a:off x="520700" y="1270001"/>
            <a:ext cx="7772400" cy="4524315"/>
          </a:xfrm>
          <a:prstGeom prst="rect">
            <a:avLst/>
          </a:prstGeom>
          <a:noFill/>
        </p:spPr>
        <p:txBody>
          <a:bodyPr wrap="square" rtlCol="0">
            <a:spAutoFit/>
          </a:bodyPr>
          <a:lstStyle/>
          <a:p>
            <a:r>
              <a:rPr lang="en-US" altLang="zh-CN" dirty="0">
                <a:solidFill>
                  <a:srgbClr val="569CD6"/>
                </a:solidFill>
                <a:latin typeface="Consolas" panose="020B0609020204030204" pitchFamily="49" charset="0"/>
              </a:rPr>
              <a:t>class</a:t>
            </a:r>
            <a:r>
              <a:rPr lang="en-US" altLang="zh-CN" dirty="0">
                <a:solidFill>
                  <a:srgbClr val="D4D4D4"/>
                </a:solidFill>
                <a:latin typeface="Consolas" panose="020B0609020204030204" pitchFamily="49" charset="0"/>
              </a:rPr>
              <a:t> </a:t>
            </a:r>
            <a:r>
              <a:rPr lang="en-US" altLang="zh-CN" dirty="0" err="1">
                <a:solidFill>
                  <a:srgbClr val="4EC9B0"/>
                </a:solidFill>
                <a:latin typeface="Consolas" panose="020B0609020204030204" pitchFamily="49" charset="0"/>
              </a:rPr>
              <a:t>BP</a:t>
            </a:r>
            <a:r>
              <a:rPr lang="en-US" altLang="zh-CN" dirty="0" err="1">
                <a:solidFill>
                  <a:srgbClr val="D4D4D4"/>
                </a:solidFill>
                <a:latin typeface="Consolas" panose="020B0609020204030204" pitchFamily="49" charset="0"/>
              </a:rPr>
              <a:t>_</a:t>
            </a:r>
            <a:r>
              <a:rPr lang="en-US" altLang="zh-CN" dirty="0" err="1">
                <a:solidFill>
                  <a:srgbClr val="4EC9B0"/>
                </a:solidFill>
                <a:latin typeface="Consolas" panose="020B0609020204030204" pitchFamily="49" charset="0"/>
              </a:rPr>
              <a:t>neuralNetwork</a:t>
            </a:r>
            <a:r>
              <a:rPr lang="en-US" altLang="zh-CN" dirty="0">
                <a:solidFill>
                  <a:srgbClr val="D4D4D4"/>
                </a:solidFill>
                <a:latin typeface="Consolas" panose="020B0609020204030204" pitchFamily="49" charset="0"/>
              </a:rPr>
              <a:t>:</a:t>
            </a:r>
          </a:p>
          <a:p>
            <a:endParaRPr lang="en-US" altLang="zh-CN" dirty="0">
              <a:solidFill>
                <a:srgbClr val="D4D4D4"/>
              </a:solidFill>
              <a:latin typeface="Consolas" panose="020B0609020204030204" pitchFamily="49" charset="0"/>
            </a:endParaRPr>
          </a:p>
          <a:p>
            <a:r>
              <a:rPr lang="en-US" altLang="zh-CN" dirty="0">
                <a:solidFill>
                  <a:srgbClr val="D4D4D4"/>
                </a:solidFill>
                <a:latin typeface="Consolas" panose="020B0609020204030204" pitchFamily="49" charset="0"/>
              </a:rPr>
              <a:t>	</a:t>
            </a:r>
            <a:r>
              <a:rPr lang="en-US" altLang="zh-CN" dirty="0">
                <a:solidFill>
                  <a:srgbClr val="569CD6"/>
                </a:solidFill>
                <a:latin typeface="Consolas" panose="020B0609020204030204" pitchFamily="49" charset="0"/>
              </a:rPr>
              <a:t>def__</a:t>
            </a:r>
            <a:r>
              <a:rPr lang="en-US" altLang="zh-CN" dirty="0" err="1">
                <a:solidFill>
                  <a:srgbClr val="569CD6"/>
                </a:solidFill>
                <a:latin typeface="Consolas" panose="020B0609020204030204" pitchFamily="49" charset="0"/>
              </a:rPr>
              <a:t>init</a:t>
            </a:r>
            <a:r>
              <a:rPr lang="en-US" altLang="zh-CN" dirty="0">
                <a:solidFill>
                  <a:srgbClr val="569CD6"/>
                </a:solidFill>
                <a:latin typeface="Consolas" panose="020B0609020204030204" pitchFamily="49" charset="0"/>
              </a:rPr>
              <a:t>__(</a:t>
            </a:r>
            <a:r>
              <a:rPr lang="zh-CN" altLang="en-US" dirty="0">
                <a:latin typeface="微软雅黑" panose="020B0503020204020204" charset="-122"/>
                <a:ea typeface="微软雅黑" panose="020B0503020204020204" charset="-122"/>
              </a:rPr>
              <a:t>神经网络类</a:t>
            </a:r>
            <a:r>
              <a:rPr lang="en-US" altLang="zh-CN" dirty="0">
                <a:latin typeface="微软雅黑" panose="020B0503020204020204" charset="-122"/>
                <a:ea typeface="微软雅黑" panose="020B0503020204020204" charset="-122"/>
              </a:rPr>
              <a:t>self</a:t>
            </a:r>
            <a:r>
              <a:rPr lang="zh-CN" altLang="en-US" dirty="0">
                <a:latin typeface="微软雅黑" panose="020B0503020204020204" charset="-122"/>
                <a:ea typeface="微软雅黑" panose="020B0503020204020204" charset="-122"/>
              </a:rPr>
              <a:t>，隐藏层数，各层节点数，学习率</a:t>
            </a:r>
            <a:r>
              <a:rPr lang="en-US" altLang="zh-CN" dirty="0">
                <a:solidFill>
                  <a:srgbClr val="569CD6"/>
                </a:solidFill>
                <a:latin typeface="Consolas" panose="020B0609020204030204" pitchFamily="49" charset="0"/>
              </a:rPr>
              <a:t>)</a:t>
            </a:r>
            <a:r>
              <a:rPr lang="zh-CN" altLang="en-US" dirty="0">
                <a:solidFill>
                  <a:srgbClr val="569CD6"/>
                </a:solidFill>
                <a:latin typeface="Consolas" panose="020B0609020204030204" pitchFamily="49" charset="0"/>
              </a:rPr>
              <a:t>：</a:t>
            </a:r>
            <a:endParaRPr lang="en-US" altLang="zh-CN" dirty="0">
              <a:solidFill>
                <a:srgbClr val="569CD6"/>
              </a:solidFill>
              <a:latin typeface="Consolas" panose="020B0609020204030204" pitchFamily="49" charset="0"/>
            </a:endParaRPr>
          </a:p>
          <a:p>
            <a:r>
              <a:rPr lang="en-US" altLang="zh-CN" dirty="0">
                <a:solidFill>
                  <a:srgbClr val="569CD6"/>
                </a:solidFill>
                <a:latin typeface="Consolas" panose="020B0609020204030204" pitchFamily="49" charset="0"/>
              </a:rPr>
              <a:t>		</a:t>
            </a:r>
          </a:p>
          <a:p>
            <a:r>
              <a:rPr lang="en-US" altLang="zh-CN" dirty="0">
                <a:solidFill>
                  <a:srgbClr val="569CD6"/>
                </a:solidFill>
                <a:latin typeface="Consolas" panose="020B0609020204030204" pitchFamily="49" charset="0"/>
                <a:ea typeface="微软雅黑" panose="020B0503020204020204" charset="-122"/>
              </a:rPr>
              <a:t>		</a:t>
            </a:r>
            <a:r>
              <a:rPr lang="zh-CN" altLang="en-US" dirty="0">
                <a:solidFill>
                  <a:srgbClr val="569CD6"/>
                </a:solidFill>
                <a:latin typeface="微软雅黑" panose="020B0503020204020204" charset="-122"/>
                <a:ea typeface="微软雅黑" panose="020B0503020204020204" charset="-122"/>
              </a:rPr>
              <a:t>网络类初始化；</a:t>
            </a:r>
            <a:r>
              <a:rPr lang="en-US" altLang="zh-CN" dirty="0" err="1">
                <a:solidFill>
                  <a:srgbClr val="569CD6"/>
                </a:solidFill>
                <a:latin typeface="微软雅黑" panose="020B0503020204020204" charset="-122"/>
                <a:ea typeface="微软雅黑" panose="020B0503020204020204" charset="-122"/>
              </a:rPr>
              <a:t>self.xxx</a:t>
            </a:r>
            <a:r>
              <a:rPr lang="en-US" altLang="zh-CN" dirty="0">
                <a:solidFill>
                  <a:srgbClr val="569CD6"/>
                </a:solidFill>
                <a:latin typeface="微软雅黑" panose="020B0503020204020204" charset="-122"/>
                <a:ea typeface="微软雅黑" panose="020B0503020204020204" charset="-122"/>
              </a:rPr>
              <a:t> &lt;- </a:t>
            </a:r>
            <a:r>
              <a:rPr lang="zh-CN" altLang="en-US" dirty="0">
                <a:solidFill>
                  <a:srgbClr val="569CD6"/>
                </a:solidFill>
                <a:latin typeface="微软雅黑" panose="020B0503020204020204" charset="-122"/>
                <a:ea typeface="微软雅黑" panose="020B0503020204020204" charset="-122"/>
              </a:rPr>
              <a:t>各种属性</a:t>
            </a:r>
            <a:endParaRPr lang="en-US" altLang="zh-CN" dirty="0">
              <a:solidFill>
                <a:srgbClr val="569CD6"/>
              </a:solidFill>
              <a:latin typeface="微软雅黑" panose="020B0503020204020204" charset="-122"/>
              <a:ea typeface="微软雅黑" panose="020B0503020204020204" charset="-122"/>
            </a:endParaRPr>
          </a:p>
          <a:p>
            <a:r>
              <a:rPr lang="en-US" altLang="zh-CN" dirty="0">
                <a:solidFill>
                  <a:srgbClr val="569CD6"/>
                </a:solidFill>
                <a:latin typeface="微软雅黑" panose="020B0503020204020204" charset="-122"/>
                <a:ea typeface="微软雅黑" panose="020B0503020204020204" charset="-122"/>
              </a:rPr>
              <a:t>		</a:t>
            </a:r>
          </a:p>
          <a:p>
            <a:r>
              <a:rPr lang="en-US" altLang="zh-CN" dirty="0">
                <a:solidFill>
                  <a:srgbClr val="569CD6"/>
                </a:solidFill>
                <a:latin typeface="微软雅黑" panose="020B0503020204020204" charset="-122"/>
                <a:ea typeface="微软雅黑" panose="020B0503020204020204" charset="-122"/>
              </a:rPr>
              <a:t>		</a:t>
            </a:r>
            <a:r>
              <a:rPr lang="zh-CN" altLang="en-US" dirty="0">
                <a:solidFill>
                  <a:srgbClr val="569CD6"/>
                </a:solidFill>
                <a:latin typeface="微软雅黑" panose="020B0503020204020204" charset="-122"/>
                <a:ea typeface="微软雅黑" panose="020B0503020204020204" charset="-122"/>
              </a:rPr>
              <a:t>连接矩阵建立；</a:t>
            </a:r>
            <a:r>
              <a:rPr lang="en-US" altLang="zh-CN" dirty="0" err="1">
                <a:solidFill>
                  <a:srgbClr val="569CD6"/>
                </a:solidFill>
                <a:latin typeface="微软雅黑" panose="020B0503020204020204" charset="-122"/>
                <a:ea typeface="微软雅黑" panose="020B0503020204020204" charset="-122"/>
              </a:rPr>
              <a:t>self.W_input_hidden</a:t>
            </a:r>
            <a:r>
              <a:rPr lang="en-US" altLang="zh-CN" dirty="0">
                <a:solidFill>
                  <a:srgbClr val="569CD6"/>
                </a:solidFill>
                <a:latin typeface="微软雅黑" panose="020B0503020204020204" charset="-122"/>
                <a:ea typeface="微软雅黑" panose="020B0503020204020204" charset="-122"/>
              </a:rPr>
              <a:t> &lt;- </a:t>
            </a:r>
            <a:r>
              <a:rPr lang="en-US" altLang="zh-CN" dirty="0" err="1">
                <a:solidFill>
                  <a:srgbClr val="569CD6"/>
                </a:solidFill>
                <a:latin typeface="微软雅黑" panose="020B0503020204020204" charset="-122"/>
                <a:ea typeface="微软雅黑" panose="020B0503020204020204" charset="-122"/>
              </a:rPr>
              <a:t>i</a:t>
            </a:r>
            <a:r>
              <a:rPr lang="zh-CN" altLang="en-US" dirty="0">
                <a:solidFill>
                  <a:srgbClr val="569CD6"/>
                </a:solidFill>
                <a:latin typeface="微软雅黑" panose="020B0503020204020204" charset="-122"/>
                <a:ea typeface="微软雅黑" panose="020B0503020204020204" charset="-122"/>
              </a:rPr>
              <a:t>行</a:t>
            </a:r>
            <a:r>
              <a:rPr lang="en-US" altLang="zh-CN" dirty="0">
                <a:solidFill>
                  <a:srgbClr val="569CD6"/>
                </a:solidFill>
                <a:latin typeface="微软雅黑" panose="020B0503020204020204" charset="-122"/>
                <a:ea typeface="微软雅黑" panose="020B0503020204020204" charset="-122"/>
              </a:rPr>
              <a:t>j</a:t>
            </a:r>
            <a:r>
              <a:rPr lang="zh-CN" altLang="en-US" dirty="0">
                <a:solidFill>
                  <a:srgbClr val="569CD6"/>
                </a:solidFill>
                <a:latin typeface="微软雅黑" panose="020B0503020204020204" charset="-122"/>
                <a:ea typeface="微软雅黑" panose="020B0503020204020204" charset="-122"/>
              </a:rPr>
              <a:t>列</a:t>
            </a:r>
            <a:endParaRPr lang="en-US" altLang="zh-CN" dirty="0">
              <a:solidFill>
                <a:srgbClr val="569CD6"/>
              </a:solidFill>
              <a:latin typeface="微软雅黑" panose="020B0503020204020204" charset="-122"/>
              <a:ea typeface="微软雅黑" panose="020B0503020204020204" charset="-122"/>
            </a:endParaRPr>
          </a:p>
          <a:p>
            <a:pPr lvl="2"/>
            <a:r>
              <a:rPr lang="en-US" altLang="zh-CN" dirty="0">
                <a:solidFill>
                  <a:srgbClr val="569CD6"/>
                </a:solidFill>
                <a:latin typeface="微软雅黑" panose="020B0503020204020204" charset="-122"/>
                <a:ea typeface="微软雅黑" panose="020B0503020204020204" charset="-122"/>
              </a:rPr>
              <a:t>	</a:t>
            </a:r>
          </a:p>
          <a:p>
            <a:pPr lvl="2"/>
            <a:r>
              <a:rPr lang="en-US" altLang="zh-CN" dirty="0">
                <a:solidFill>
                  <a:srgbClr val="569CD6"/>
                </a:solidFill>
                <a:latin typeface="微软雅黑" panose="020B0503020204020204" charset="-122"/>
                <a:ea typeface="微软雅黑" panose="020B0503020204020204" charset="-122"/>
              </a:rPr>
              <a:t>	</a:t>
            </a:r>
            <a:r>
              <a:rPr lang="zh-CN" altLang="en-US" dirty="0">
                <a:solidFill>
                  <a:srgbClr val="569CD6"/>
                </a:solidFill>
                <a:latin typeface="微软雅黑" panose="020B0503020204020204" charset="-122"/>
                <a:ea typeface="微软雅黑" panose="020B0503020204020204" charset="-122"/>
              </a:rPr>
              <a:t>权重矩阵初始化</a:t>
            </a:r>
            <a:r>
              <a:rPr lang="en-US" altLang="zh-CN" dirty="0">
                <a:solidFill>
                  <a:srgbClr val="569CD6"/>
                </a:solidFill>
                <a:latin typeface="微软雅黑" panose="020B0503020204020204" charset="-122"/>
                <a:ea typeface="微软雅黑" panose="020B0503020204020204" charset="-122"/>
              </a:rPr>
              <a:t>:</a:t>
            </a:r>
          </a:p>
          <a:p>
            <a:pPr lvl="2"/>
            <a:endParaRPr lang="en-US" altLang="zh-CN" dirty="0">
              <a:solidFill>
                <a:srgbClr val="569CD6"/>
              </a:solidFill>
              <a:latin typeface="微软雅黑" panose="020B0503020204020204" charset="-122"/>
              <a:ea typeface="微软雅黑" panose="020B0503020204020204" charset="-122"/>
            </a:endParaRPr>
          </a:p>
          <a:p>
            <a:pPr lvl="2"/>
            <a:r>
              <a:rPr lang="en-US" altLang="zh-CN" dirty="0" err="1">
                <a:solidFill>
                  <a:srgbClr val="569CD6"/>
                </a:solidFill>
                <a:latin typeface="Consolas" panose="020B0609020204030204" pitchFamily="49" charset="0"/>
              </a:rPr>
              <a:t>self</a:t>
            </a:r>
            <a:r>
              <a:rPr lang="en-US" altLang="zh-CN" dirty="0" err="1">
                <a:latin typeface="Consolas" panose="020B0609020204030204" pitchFamily="49" charset="0"/>
              </a:rPr>
              <a:t>.wih</a:t>
            </a:r>
            <a:r>
              <a:rPr lang="en-US" altLang="zh-CN" dirty="0">
                <a:latin typeface="Consolas" panose="020B0609020204030204" pitchFamily="49" charset="0"/>
              </a:rPr>
              <a:t>=</a:t>
            </a:r>
            <a:r>
              <a:rPr lang="en-US" altLang="zh-CN" dirty="0" err="1">
                <a:latin typeface="Consolas" panose="020B0609020204030204" pitchFamily="49" charset="0"/>
              </a:rPr>
              <a:t>numpy.random.normal</a:t>
            </a:r>
            <a:r>
              <a:rPr lang="en-US" altLang="zh-CN" dirty="0">
                <a:latin typeface="Consolas" panose="020B0609020204030204" pitchFamily="49" charset="0"/>
              </a:rPr>
              <a:t>(</a:t>
            </a:r>
            <a:r>
              <a:rPr lang="en-US" altLang="zh-CN" dirty="0">
                <a:solidFill>
                  <a:srgbClr val="B5CEA8"/>
                </a:solidFill>
                <a:latin typeface="Consolas" panose="020B0609020204030204" pitchFamily="49" charset="0"/>
              </a:rPr>
              <a:t>0.0</a:t>
            </a:r>
            <a:r>
              <a:rPr lang="en-US" altLang="zh-CN" dirty="0">
                <a:solidFill>
                  <a:srgbClr val="D4D4D4"/>
                </a:solidFill>
                <a:latin typeface="Consolas" panose="020B0609020204030204" pitchFamily="49" charset="0"/>
              </a:rPr>
              <a:t>,</a:t>
            </a:r>
            <a:r>
              <a:rPr lang="en-US" altLang="zh-CN" dirty="0">
                <a:solidFill>
                  <a:srgbClr val="DCDCAA"/>
                </a:solidFill>
                <a:latin typeface="Consolas" panose="020B0609020204030204" pitchFamily="49" charset="0"/>
              </a:rPr>
              <a:t>pow</a:t>
            </a:r>
            <a:r>
              <a:rPr lang="en-US" altLang="zh-CN" dirty="0">
                <a:solidFill>
                  <a:srgbClr val="D4D4D4"/>
                </a:solidFill>
                <a:latin typeface="Consolas" panose="020B0609020204030204" pitchFamily="49" charset="0"/>
              </a:rPr>
              <a:t>(</a:t>
            </a:r>
            <a:r>
              <a:rPr lang="en-US" altLang="zh-CN" dirty="0">
                <a:solidFill>
                  <a:srgbClr val="569CD6"/>
                </a:solidFill>
                <a:latin typeface="Consolas" panose="020B0609020204030204" pitchFamily="49" charset="0"/>
              </a:rPr>
              <a:t>self</a:t>
            </a:r>
            <a:r>
              <a:rPr lang="en-US" altLang="zh-CN" dirty="0">
                <a:solidFill>
                  <a:srgbClr val="D4D4D4"/>
                </a:solidFill>
                <a:latin typeface="Consolas" panose="020B0609020204030204" pitchFamily="49" charset="0"/>
              </a:rPr>
              <a:t>.</a:t>
            </a:r>
            <a:r>
              <a:rPr lang="en-US" altLang="zh-CN" dirty="0">
                <a:latin typeface="Consolas" panose="020B0609020204030204" pitchFamily="49" charset="0"/>
              </a:rPr>
              <a:t>inodes,-0.5),(</a:t>
            </a:r>
            <a:r>
              <a:rPr lang="en-US" altLang="zh-CN" dirty="0" err="1">
                <a:solidFill>
                  <a:srgbClr val="569CD6"/>
                </a:solidFill>
                <a:latin typeface="Consolas" panose="020B0609020204030204" pitchFamily="49" charset="0"/>
              </a:rPr>
              <a:t>self</a:t>
            </a:r>
            <a:r>
              <a:rPr lang="en-US" altLang="zh-CN" dirty="0" err="1">
                <a:latin typeface="Consolas" panose="020B0609020204030204" pitchFamily="49" charset="0"/>
              </a:rPr>
              <a:t>.hnodes,</a:t>
            </a:r>
            <a:r>
              <a:rPr lang="en-US" altLang="zh-CN" dirty="0" err="1">
                <a:solidFill>
                  <a:srgbClr val="569CD6"/>
                </a:solidFill>
                <a:latin typeface="Consolas" panose="020B0609020204030204" pitchFamily="49" charset="0"/>
              </a:rPr>
              <a:t>self</a:t>
            </a:r>
            <a:r>
              <a:rPr lang="en-US" altLang="zh-CN" dirty="0" err="1">
                <a:latin typeface="Consolas" panose="020B0609020204030204" pitchFamily="49" charset="0"/>
              </a:rPr>
              <a:t>.inodes</a:t>
            </a:r>
            <a:r>
              <a:rPr lang="en-US" altLang="zh-CN" dirty="0">
                <a:latin typeface="Consolas" panose="020B0609020204030204" pitchFamily="49" charset="0"/>
              </a:rPr>
              <a:t>))</a:t>
            </a:r>
          </a:p>
          <a:p>
            <a:pPr lvl="2"/>
            <a:endParaRPr lang="en-US" altLang="zh-CN" dirty="0">
              <a:latin typeface="Consolas" panose="020B0609020204030204" pitchFamily="49" charset="0"/>
            </a:endParaRPr>
          </a:p>
          <a:p>
            <a:pPr lvl="2"/>
            <a:endParaRPr lang="en-US" altLang="zh-CN" dirty="0">
              <a:solidFill>
                <a:srgbClr val="569CD6"/>
              </a:solidFill>
              <a:latin typeface="微软雅黑" panose="020B0503020204020204" charset="-122"/>
              <a:ea typeface="微软雅黑" panose="020B0503020204020204" charset="-122"/>
            </a:endParaRPr>
          </a:p>
          <a:p>
            <a:endParaRPr lang="en-US" altLang="zh-CN" dirty="0">
              <a:solidFill>
                <a:srgbClr val="D4D4D4"/>
              </a:solidFill>
              <a:latin typeface="Consolas" panose="020B0609020204030204" pitchFamily="49" charset="0"/>
            </a:endParaRPr>
          </a:p>
          <a:p>
            <a:endParaRPr lang="en-US" altLang="zh-CN" dirty="0">
              <a:solidFill>
                <a:srgbClr val="D4D4D4"/>
              </a:solidFill>
              <a:latin typeface="Consolas" panose="020B0609020204030204" pitchFamily="49" charset="0"/>
            </a:endParaRPr>
          </a:p>
        </p:txBody>
      </p:sp>
      <p:sp>
        <p:nvSpPr>
          <p:cNvPr id="10" name="文本框 9"/>
          <p:cNvSpPr txBox="1"/>
          <p:nvPr/>
        </p:nvSpPr>
        <p:spPr>
          <a:xfrm>
            <a:off x="802782" y="5351382"/>
            <a:ext cx="6727472" cy="646331"/>
          </a:xfrm>
          <a:prstGeom prst="rect">
            <a:avLst/>
          </a:prstGeom>
          <a:noFill/>
        </p:spPr>
        <p:txBody>
          <a:bodyPr wrap="square" rtlCol="0">
            <a:spAutoFit/>
          </a:bodyPr>
          <a:lstStyle/>
          <a:p>
            <a:r>
              <a:rPr lang="zh-CN" altLang="en-US" dirty="0">
                <a:latin typeface="微软雅黑" panose="020B0503020204020204" charset="-122"/>
                <a:ea typeface="微软雅黑" panose="020B0503020204020204" charset="-122"/>
              </a:rPr>
              <a:t>使用</a:t>
            </a:r>
            <a:r>
              <a:rPr lang="en-US" altLang="zh-CN" dirty="0">
                <a:latin typeface="微软雅黑" panose="020B0503020204020204" charset="-122"/>
                <a:ea typeface="微软雅黑" panose="020B0503020204020204" charset="-122"/>
              </a:rPr>
              <a:t>Python</a:t>
            </a:r>
            <a:r>
              <a:rPr lang="zh-CN" altLang="en-US" dirty="0">
                <a:latin typeface="微软雅黑" panose="020B0503020204020204" charset="-122"/>
                <a:ea typeface="微软雅黑" panose="020B0503020204020204" charset="-122"/>
              </a:rPr>
              <a:t>类方法对神经网络核心框架进行构建，以上完成了神经网络的初始化</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
          <p:cNvPicPr>
            <a:picLocks noChangeAspect="1"/>
          </p:cNvPicPr>
          <p:nvPr>
            <p:custDataLst>
              <p:tags r:id="rId1"/>
            </p:custDataLst>
          </p:nvPr>
        </p:nvPicPr>
        <p:blipFill>
          <a:blip r:embed="rId3"/>
          <a:stretch>
            <a:fillRect/>
          </a:stretch>
        </p:blipFill>
        <p:spPr>
          <a:xfrm>
            <a:off x="8596207" y="2794000"/>
            <a:ext cx="3110462" cy="3552343"/>
          </a:xfrm>
          <a:prstGeom prst="rect">
            <a:avLst/>
          </a:prstGeom>
        </p:spPr>
      </p:pic>
      <p:cxnSp>
        <p:nvCxnSpPr>
          <p:cNvPr id="24" name="直接连接符 23"/>
          <p:cNvCxnSpPr/>
          <p:nvPr/>
        </p:nvCxnSpPr>
        <p:spPr>
          <a:xfrm>
            <a:off x="651228" y="789605"/>
            <a:ext cx="10254545" cy="0"/>
          </a:xfrm>
          <a:prstGeom prst="line">
            <a:avLst/>
          </a:prstGeom>
          <a:noFill/>
          <a:ln w="12700" cap="flat" cmpd="sng" algn="ctr">
            <a:solidFill>
              <a:sysClr val="windowText" lastClr="000000"/>
            </a:solidFill>
            <a:prstDash val="dash"/>
          </a:ln>
          <a:effectLst/>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17584" y="306898"/>
            <a:ext cx="347288" cy="347288"/>
          </a:xfrm>
          <a:prstGeom prst="ellipse">
            <a:avLst/>
          </a:prstGeom>
          <a:solidFill>
            <a:srgbClr val="1A3F6C"/>
          </a:solidFill>
          <a:ln w="25400" cap="flat" cmpd="sng" algn="ctr">
            <a:noFill/>
            <a:prstDash val="solid"/>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26" name="TextBox 25"/>
          <p:cNvSpPr txBox="1"/>
          <p:nvPr/>
        </p:nvSpPr>
        <p:spPr>
          <a:xfrm>
            <a:off x="1148821" y="261572"/>
            <a:ext cx="7482498" cy="481670"/>
          </a:xfrm>
          <a:prstGeom prst="rect">
            <a:avLst/>
          </a:prstGeom>
          <a:noFill/>
        </p:spPr>
        <p:txBody>
          <a:bodyPr wrap="none" rtlCol="0">
            <a:spAutoFit/>
          </a:bodyPr>
          <a:lstStyle/>
          <a:p>
            <a:r>
              <a:rPr lang="en-US" altLang="zh-CN" sz="2530" spc="300" dirty="0">
                <a:latin typeface="方正兰亭细黑_GBK" pitchFamily="2" charset="-122"/>
                <a:ea typeface="方正兰亭细黑_GBK" pitchFamily="2" charset="-122"/>
              </a:rPr>
              <a:t>BP</a:t>
            </a:r>
            <a:r>
              <a:rPr lang="zh-CN" altLang="en-US" sz="2530" spc="300" dirty="0">
                <a:latin typeface="方正兰亭细黑_GBK" pitchFamily="2" charset="-122"/>
                <a:ea typeface="方正兰亭细黑_GBK" pitchFamily="2" charset="-122"/>
              </a:rPr>
              <a:t>神经网络实现</a:t>
            </a:r>
            <a:r>
              <a:rPr lang="en-US" altLang="zh-CN" sz="2530" spc="300" dirty="0">
                <a:latin typeface="方正兰亭细黑_GBK" pitchFamily="2" charset="-122"/>
                <a:ea typeface="方正兰亭细黑_GBK" pitchFamily="2" charset="-122"/>
              </a:rPr>
              <a:t>——Python</a:t>
            </a:r>
            <a:r>
              <a:rPr lang="zh-CN" altLang="en-US" sz="2530" spc="300" dirty="0">
                <a:latin typeface="方正兰亭细黑_GBK" pitchFamily="2" charset="-122"/>
                <a:ea typeface="方正兰亭细黑_GBK" pitchFamily="2" charset="-122"/>
              </a:rPr>
              <a:t>代码的具体实现</a:t>
            </a:r>
          </a:p>
        </p:txBody>
      </p:sp>
      <p:sp>
        <p:nvSpPr>
          <p:cNvPr id="2" name="文本框 1"/>
          <p:cNvSpPr txBox="1"/>
          <p:nvPr/>
        </p:nvSpPr>
        <p:spPr>
          <a:xfrm>
            <a:off x="901700" y="1270001"/>
            <a:ext cx="7391400" cy="1200329"/>
          </a:xfrm>
          <a:prstGeom prst="rect">
            <a:avLst/>
          </a:prstGeom>
          <a:noFill/>
        </p:spPr>
        <p:txBody>
          <a:bodyPr wrap="square" rtlCol="0">
            <a:spAutoFit/>
          </a:bodyPr>
          <a:lstStyle/>
          <a:p>
            <a:pPr lvl="2"/>
            <a:endParaRPr lang="en-US" altLang="zh-CN" dirty="0">
              <a:latin typeface="Consolas" panose="020B0609020204030204" pitchFamily="49" charset="0"/>
            </a:endParaRPr>
          </a:p>
          <a:p>
            <a:pPr lvl="2"/>
            <a:endParaRPr lang="en-US" altLang="zh-CN" dirty="0">
              <a:solidFill>
                <a:srgbClr val="569CD6"/>
              </a:solidFill>
              <a:latin typeface="微软雅黑" panose="020B0503020204020204" charset="-122"/>
              <a:ea typeface="微软雅黑" panose="020B0503020204020204" charset="-122"/>
            </a:endParaRPr>
          </a:p>
          <a:p>
            <a:endParaRPr lang="en-US" altLang="zh-CN" dirty="0">
              <a:solidFill>
                <a:srgbClr val="D4D4D4"/>
              </a:solidFill>
              <a:latin typeface="Consolas" panose="020B0609020204030204" pitchFamily="49" charset="0"/>
            </a:endParaRPr>
          </a:p>
          <a:p>
            <a:endParaRPr lang="en-US" altLang="zh-CN" dirty="0">
              <a:solidFill>
                <a:srgbClr val="D4D4D4"/>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 name="文本框 2"/>
              <p:cNvSpPr txBox="1"/>
              <p:nvPr/>
            </p:nvSpPr>
            <p:spPr>
              <a:xfrm>
                <a:off x="817583" y="1193800"/>
                <a:ext cx="10088189" cy="4856458"/>
              </a:xfrm>
              <a:prstGeom prst="rect">
                <a:avLst/>
              </a:prstGeom>
              <a:noFill/>
            </p:spPr>
            <p:txBody>
              <a:bodyPr wrap="square" rtlCol="0">
                <a:spAutoFit/>
              </a:bodyPr>
              <a:lstStyle/>
              <a:p>
                <a:r>
                  <a:rPr lang="en-US" altLang="zh-CN" dirty="0">
                    <a:solidFill>
                      <a:srgbClr val="569CD6"/>
                    </a:solidFill>
                    <a:latin typeface="Consolas" panose="020B0609020204030204" pitchFamily="49" charset="0"/>
                  </a:rPr>
                  <a:t>def</a:t>
                </a:r>
                <a:r>
                  <a:rPr lang="en-US" altLang="zh-CN" dirty="0">
                    <a:solidFill>
                      <a:srgbClr val="D4D4D4"/>
                    </a:solidFill>
                    <a:latin typeface="Consolas" panose="020B0609020204030204" pitchFamily="49" charset="0"/>
                  </a:rPr>
                  <a:t> </a:t>
                </a:r>
                <a:r>
                  <a:rPr lang="en-US" altLang="zh-CN" dirty="0">
                    <a:latin typeface="Consolas" panose="020B0609020204030204" pitchFamily="49" charset="0"/>
                  </a:rPr>
                  <a:t>query(</a:t>
                </a:r>
                <a:r>
                  <a:rPr lang="en-US" altLang="zh-CN" dirty="0">
                    <a:solidFill>
                      <a:srgbClr val="00B0F0"/>
                    </a:solidFill>
                    <a:latin typeface="Consolas" panose="020B0609020204030204" pitchFamily="49" charset="0"/>
                  </a:rPr>
                  <a:t>self, </a:t>
                </a:r>
                <a:r>
                  <a:rPr lang="en-US" altLang="zh-CN" dirty="0" err="1">
                    <a:solidFill>
                      <a:srgbClr val="00B0F0"/>
                    </a:solidFill>
                    <a:latin typeface="Consolas" panose="020B0609020204030204" pitchFamily="49" charset="0"/>
                  </a:rPr>
                  <a:t>inputs_list</a:t>
                </a:r>
                <a:r>
                  <a:rPr lang="en-US" altLang="zh-CN" dirty="0">
                    <a:latin typeface="Consolas" panose="020B0609020204030204" pitchFamily="49" charset="0"/>
                  </a:rPr>
                  <a:t>):</a:t>
                </a:r>
              </a:p>
              <a:p>
                <a:endParaRPr lang="en-US" altLang="zh-CN" dirty="0">
                  <a:latin typeface="Consolas" panose="020B0609020204030204" pitchFamily="49" charset="0"/>
                </a:endParaRPr>
              </a:p>
              <a:p>
                <a:r>
                  <a:rPr lang="en-US" altLang="zh-CN" dirty="0">
                    <a:latin typeface="Consolas" panose="020B0609020204030204" pitchFamily="49" charset="0"/>
                  </a:rPr>
                  <a:t> 	Inputs &lt;- </a:t>
                </a:r>
                <a:r>
                  <a:rPr lang="en-US" altLang="zh-CN" dirty="0" err="1">
                    <a:latin typeface="Consolas" panose="020B0609020204030204" pitchFamily="49" charset="0"/>
                  </a:rPr>
                  <a:t>Input_array</a:t>
                </a:r>
                <a:r>
                  <a:rPr lang="en-US" altLang="zh-CN" dirty="0">
                    <a:latin typeface="Consolas" panose="020B0609020204030204" pitchFamily="49" charset="0"/>
                  </a:rPr>
                  <a:t>(28,28)</a:t>
                </a:r>
                <a:r>
                  <a:rPr lang="en-US" altLang="zh-CN" dirty="0">
                    <a:solidFill>
                      <a:schemeClr val="accent3">
                        <a:lumMod val="75000"/>
                      </a:schemeClr>
                    </a:solidFill>
                    <a:latin typeface="Consolas" panose="020B0609020204030204" pitchFamily="49" charset="0"/>
                  </a:rPr>
                  <a:t>//</a:t>
                </a:r>
                <a:r>
                  <a:rPr lang="zh-CN" altLang="en-US" dirty="0">
                    <a:solidFill>
                      <a:schemeClr val="accent3">
                        <a:lumMod val="75000"/>
                      </a:schemeClr>
                    </a:solidFill>
                    <a:latin typeface="微软雅黑" panose="020B0503020204020204" pitchFamily="34" charset="-122"/>
                    <a:ea typeface="微软雅黑" panose="020B0503020204020204" pitchFamily="34" charset="-122"/>
                  </a:rPr>
                  <a:t>将输入的</a:t>
                </a:r>
                <a:r>
                  <a:rPr lang="en-US" altLang="zh-CN" dirty="0">
                    <a:solidFill>
                      <a:schemeClr val="accent3">
                        <a:lumMod val="75000"/>
                      </a:schemeClr>
                    </a:solidFill>
                    <a:latin typeface="微软雅黑" panose="020B0503020204020204" pitchFamily="34" charset="-122"/>
                    <a:ea typeface="微软雅黑" panose="020B0503020204020204" pitchFamily="34" charset="-122"/>
                  </a:rPr>
                  <a:t>28x28</a:t>
                </a:r>
                <a:r>
                  <a:rPr lang="zh-CN" altLang="en-US" dirty="0">
                    <a:solidFill>
                      <a:schemeClr val="accent3">
                        <a:lumMod val="75000"/>
                      </a:schemeClr>
                    </a:solidFill>
                    <a:latin typeface="微软雅黑" panose="020B0503020204020204" pitchFamily="34" charset="-122"/>
                    <a:ea typeface="微软雅黑" panose="020B0503020204020204" pitchFamily="34" charset="-122"/>
                  </a:rPr>
                  <a:t>图片像素矩阵转换为一维列表</a:t>
                </a:r>
                <a:endParaRPr lang="en-US" altLang="zh-CN" dirty="0">
                  <a:solidFill>
                    <a:schemeClr val="accent3">
                      <a:lumMod val="75000"/>
                    </a:schemeClr>
                  </a:solidFill>
                  <a:latin typeface="微软雅黑" panose="020B0503020204020204" pitchFamily="34" charset="-122"/>
                  <a:ea typeface="微软雅黑" panose="020B0503020204020204" pitchFamily="34" charset="-122"/>
                </a:endParaRPr>
              </a:p>
              <a:p>
                <a:endParaRPr lang="en-US" altLang="zh-CN" dirty="0">
                  <a:latin typeface="Consolas" panose="020B0609020204030204" pitchFamily="49" charset="0"/>
                </a:endParaRPr>
              </a:p>
              <a:p>
                <a:r>
                  <a:rPr lang="en-US" altLang="zh-CN" dirty="0">
                    <a:latin typeface="Consolas" panose="020B0609020204030204" pitchFamily="49" charset="0"/>
                  </a:rPr>
                  <a:t>	</a:t>
                </a:r>
                <a:r>
                  <a:rPr lang="en-US" altLang="zh-CN" dirty="0" err="1">
                    <a:latin typeface="Consolas" panose="020B0609020204030204" pitchFamily="49" charset="0"/>
                  </a:rPr>
                  <a:t>hidden_inputs</a:t>
                </a:r>
                <a:r>
                  <a:rPr lang="en-US" altLang="zh-CN" dirty="0">
                    <a:latin typeface="Consolas" panose="020B0609020204030204" pitchFamily="49" charset="0"/>
                  </a:rPr>
                  <a:t> = numpy.dot(</a:t>
                </a:r>
                <a:r>
                  <a:rPr lang="en-US" altLang="zh-CN" dirty="0" err="1">
                    <a:solidFill>
                      <a:srgbClr val="569CD6"/>
                    </a:solidFill>
                    <a:latin typeface="Consolas" panose="020B0609020204030204" pitchFamily="49" charset="0"/>
                  </a:rPr>
                  <a:t>self</a:t>
                </a:r>
                <a:r>
                  <a:rPr lang="en-US" altLang="zh-CN" dirty="0" err="1">
                    <a:latin typeface="Consolas" panose="020B0609020204030204" pitchFamily="49" charset="0"/>
                  </a:rPr>
                  <a:t>.wih</a:t>
                </a:r>
                <a:r>
                  <a:rPr lang="en-US" altLang="zh-CN" dirty="0">
                    <a:latin typeface="Consolas" panose="020B0609020204030204" pitchFamily="49" charset="0"/>
                  </a:rPr>
                  <a:t>, inputs)</a:t>
                </a:r>
                <a:r>
                  <a:rPr lang="en-US" altLang="zh-CN" dirty="0">
                    <a:solidFill>
                      <a:srgbClr val="00B0F0"/>
                    </a:solidFill>
                    <a:latin typeface="Consolas" panose="020B0609020204030204" pitchFamily="49" charset="0"/>
                  </a:rPr>
                  <a:t> </a:t>
                </a:r>
                <a:r>
                  <a:rPr lang="en-US" altLang="zh-CN" dirty="0">
                    <a:solidFill>
                      <a:schemeClr val="accent3">
                        <a:lumMod val="75000"/>
                      </a:schemeClr>
                    </a:solidFill>
                    <a:latin typeface="Consolas" panose="020B0609020204030204" pitchFamily="49" charset="0"/>
                  </a:rPr>
                  <a:t>//</a:t>
                </a:r>
                <a:r>
                  <a:rPr lang="zh-CN" altLang="en-US" dirty="0">
                    <a:solidFill>
                      <a:schemeClr val="accent3">
                        <a:lumMod val="75000"/>
                      </a:schemeClr>
                    </a:solidFill>
                    <a:latin typeface="微软雅黑" panose="020B0503020204020204" pitchFamily="34" charset="-122"/>
                    <a:ea typeface="微软雅黑" panose="020B0503020204020204" pitchFamily="34" charset="-122"/>
                  </a:rPr>
                  <a:t>权重矩阵与输入数据矩阵相乘</a:t>
                </a:r>
                <a:endParaRPr lang="en-US" altLang="zh-CN" dirty="0">
                  <a:solidFill>
                    <a:schemeClr val="accent3">
                      <a:lumMod val="75000"/>
                    </a:schemeClr>
                  </a:solidFill>
                  <a:latin typeface="Consolas" panose="020B0609020204030204" pitchFamily="49" charset="0"/>
                </a:endParaRPr>
              </a:p>
              <a:p>
                <a:r>
                  <a:rPr lang="en-US" altLang="zh-CN" dirty="0">
                    <a:latin typeface="Consolas" panose="020B0609020204030204" pitchFamily="49" charset="0"/>
                  </a:rPr>
                  <a:t>	</a:t>
                </a:r>
              </a:p>
              <a:p>
                <a:r>
                  <a:rPr lang="en-US" altLang="zh-CN" dirty="0">
                    <a:latin typeface="Consolas" panose="020B0609020204030204" pitchFamily="49" charset="0"/>
                  </a:rPr>
                  <a:t>	</a:t>
                </a:r>
                <a:r>
                  <a:rPr lang="en-US" altLang="zh-CN" dirty="0">
                    <a:solidFill>
                      <a:srgbClr val="6A9955"/>
                    </a:solidFill>
                    <a:latin typeface="微软雅黑" panose="020B0503020204020204" pitchFamily="34" charset="-122"/>
                    <a:ea typeface="微软雅黑" panose="020B0503020204020204" pitchFamily="34" charset="-122"/>
                  </a:rPr>
                  <a:t> //</a:t>
                </a:r>
                <a:r>
                  <a:rPr lang="zh-CN" altLang="en-US" dirty="0">
                    <a:solidFill>
                      <a:srgbClr val="6A9955"/>
                    </a:solidFill>
                    <a:latin typeface="微软雅黑" panose="020B0503020204020204" pitchFamily="34" charset="-122"/>
                    <a:ea typeface="微软雅黑" panose="020B0503020204020204" pitchFamily="34" charset="-122"/>
                  </a:rPr>
                  <a:t>使用激活函数，对隐藏层的每个结点输入得到相应输出</a:t>
                </a:r>
                <a:endParaRPr lang="en-US" altLang="zh-CN" dirty="0">
                  <a:latin typeface="Consolas" panose="020B0609020204030204" pitchFamily="49" charset="0"/>
                </a:endParaRPr>
              </a:p>
              <a:p>
                <a:r>
                  <a:rPr lang="en-US" altLang="zh-CN" dirty="0">
                    <a:solidFill>
                      <a:srgbClr val="D4D4D4"/>
                    </a:solidFill>
                    <a:latin typeface="Consolas" panose="020B0609020204030204" pitchFamily="49" charset="0"/>
                  </a:rPr>
                  <a:t>	</a:t>
                </a:r>
                <a:r>
                  <a:rPr lang="en-US" altLang="zh-CN" dirty="0" err="1">
                    <a:latin typeface="Consolas" panose="020B0609020204030204" pitchFamily="49" charset="0"/>
                  </a:rPr>
                  <a:t>hidden_outputs</a:t>
                </a:r>
                <a:r>
                  <a:rPr lang="en-US" altLang="zh-CN" dirty="0">
                    <a:latin typeface="Consolas" panose="020B0609020204030204" pitchFamily="49" charset="0"/>
                  </a:rPr>
                  <a:t> = </a:t>
                </a:r>
                <a:r>
                  <a:rPr lang="en-US" altLang="zh-CN" dirty="0" err="1">
                    <a:solidFill>
                      <a:srgbClr val="569CD6"/>
                    </a:solidFill>
                    <a:latin typeface="Consolas" panose="020B0609020204030204" pitchFamily="49" charset="0"/>
                  </a:rPr>
                  <a:t>self</a:t>
                </a:r>
                <a:r>
                  <a:rPr lang="en-US" altLang="zh-CN" dirty="0" err="1">
                    <a:latin typeface="Consolas" panose="020B0609020204030204" pitchFamily="49" charset="0"/>
                  </a:rPr>
                  <a:t>.activation_function</a:t>
                </a:r>
                <a:r>
                  <a:rPr lang="en-US" altLang="zh-CN" dirty="0">
                    <a:latin typeface="Consolas" panose="020B0609020204030204" pitchFamily="49" charset="0"/>
                  </a:rPr>
                  <a:t>(</a:t>
                </a:r>
                <a:r>
                  <a:rPr lang="en-US" altLang="zh-CN" dirty="0" err="1">
                    <a:latin typeface="Consolas" panose="020B0609020204030204" pitchFamily="49" charset="0"/>
                  </a:rPr>
                  <a:t>hidden_inputs</a:t>
                </a:r>
                <a:r>
                  <a:rPr lang="en-US" altLang="zh-CN" dirty="0">
                    <a:latin typeface="Consolas" panose="020B0609020204030204" pitchFamily="49" charset="0"/>
                  </a:rPr>
                  <a:t>)</a:t>
                </a:r>
                <a:endParaRPr lang="zh-CN" altLang="en-US" dirty="0">
                  <a:solidFill>
                    <a:srgbClr val="D4D4D4"/>
                  </a:solidFill>
                  <a:latin typeface="微软雅黑" panose="020B0503020204020204" pitchFamily="34" charset="-122"/>
                  <a:ea typeface="微软雅黑" panose="020B0503020204020204" pitchFamily="34" charset="-122"/>
                </a:endParaRPr>
              </a:p>
              <a:p>
                <a:endParaRPr lang="en-US" altLang="zh-CN" dirty="0">
                  <a:latin typeface="Consolas" panose="020B0609020204030204" pitchFamily="49" charset="0"/>
                </a:endParaRPr>
              </a:p>
              <a:p>
                <a:r>
                  <a:rPr lang="en-US" altLang="zh-CN" dirty="0">
                    <a:latin typeface="Consolas" panose="020B0609020204030204" pitchFamily="49" charset="0"/>
                  </a:rPr>
                  <a:t>	. . . . . .</a:t>
                </a:r>
              </a:p>
              <a:p>
                <a:endParaRPr lang="en-US" altLang="zh-CN" dirty="0">
                  <a:latin typeface="Consolas" panose="020B0609020204030204" pitchFamily="49" charset="0"/>
                </a:endParaRPr>
              </a:p>
              <a:p>
                <a:r>
                  <a:rPr lang="en-US" altLang="zh-CN" dirty="0">
                    <a:latin typeface="Consolas" panose="020B0609020204030204" pitchFamily="49" charset="0"/>
                  </a:rPr>
                  <a:t>	</a:t>
                </a:r>
                <a:r>
                  <a:rPr lang="en-US" altLang="zh-CN" dirty="0" err="1">
                    <a:latin typeface="Consolas" panose="020B0609020204030204" pitchFamily="49" charset="0"/>
                  </a:rPr>
                  <a:t>Final_outputs</a:t>
                </a:r>
                <a:r>
                  <a:rPr lang="en-US" altLang="zh-CN" dirty="0">
                    <a:latin typeface="Consolas" panose="020B0609020204030204" pitchFamily="49" charset="0"/>
                  </a:rPr>
                  <a:t>=</a:t>
                </a:r>
                <a14:m>
                  <m:oMath xmlns:m="http://schemas.openxmlformats.org/officeDocument/2006/math">
                    <m:r>
                      <a:rPr lang="en-US" altLang="zh-CN" b="0" i="1" smtClean="0">
                        <a:latin typeface="Cambria Math" panose="02040503050406030204" pitchFamily="18" charset="0"/>
                      </a:rPr>
                      <m:t>𝑆𝑖𝑔𝑚𝑜𝑖𝑑</m:t>
                    </m:r>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m>
                          <m:mPr>
                            <m:mcs>
                              <m:mc>
                                <m:mcPr>
                                  <m:count m:val="3"/>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𝑊</m:t>
                              </m:r>
                              <m:r>
                                <a:rPr lang="en-US" altLang="zh-CN" i="1">
                                  <a:latin typeface="Cambria Math" panose="02040503050406030204" pitchFamily="18" charset="0"/>
                                </a:rPr>
                                <m:t>11</m:t>
                              </m:r>
                            </m:e>
                            <m:e>
                              <m:r>
                                <a:rPr lang="en-US" altLang="zh-CN" i="1">
                                  <a:latin typeface="Cambria Math" panose="02040503050406030204" pitchFamily="18" charset="0"/>
                                </a:rPr>
                                <m:t>⋯</m:t>
                              </m:r>
                            </m:e>
                            <m:e>
                              <m:r>
                                <a:rPr lang="en-US" altLang="zh-CN" i="1">
                                  <a:latin typeface="Cambria Math" panose="02040503050406030204" pitchFamily="18" charset="0"/>
                                </a:rPr>
                                <m:t>𝑊𝑖</m:t>
                              </m:r>
                              <m:r>
                                <a:rPr lang="en-US" altLang="zh-CN" i="1">
                                  <a:latin typeface="Cambria Math" panose="02040503050406030204" pitchFamily="18" charset="0"/>
                                </a:rPr>
                                <m:t>1</m:t>
                              </m:r>
                            </m:e>
                          </m:mr>
                          <m:mr>
                            <m:e>
                              <m:r>
                                <a:rPr lang="en-US" altLang="zh-CN" i="1">
                                  <a:latin typeface="Cambria Math" panose="02040503050406030204" pitchFamily="18" charset="0"/>
                                </a:rPr>
                                <m:t>⋮</m:t>
                              </m:r>
                            </m:e>
                            <m:e>
                              <m:r>
                                <a:rPr lang="en-US" altLang="zh-CN" i="1">
                                  <a:latin typeface="Cambria Math" panose="02040503050406030204" pitchFamily="18" charset="0"/>
                                </a:rPr>
                                <m:t>⋱</m:t>
                              </m:r>
                            </m:e>
                            <m:e>
                              <m:r>
                                <a:rPr lang="en-US" altLang="zh-CN" i="1">
                                  <a:latin typeface="Cambria Math" panose="02040503050406030204" pitchFamily="18" charset="0"/>
                                </a:rPr>
                                <m:t>⋮</m:t>
                              </m:r>
                            </m:e>
                          </m:mr>
                          <m:mr>
                            <m:e>
                              <m:r>
                                <a:rPr lang="en-US" altLang="zh-CN" i="1">
                                  <a:latin typeface="Cambria Math" panose="02040503050406030204" pitchFamily="18" charset="0"/>
                                </a:rPr>
                                <m:t>𝑊</m:t>
                              </m:r>
                              <m:r>
                                <a:rPr lang="en-US" altLang="zh-CN" i="1">
                                  <a:latin typeface="Cambria Math" panose="02040503050406030204" pitchFamily="18" charset="0"/>
                                </a:rPr>
                                <m:t>1</m:t>
                              </m:r>
                              <m:r>
                                <a:rPr lang="en-US" altLang="zh-CN" i="1">
                                  <a:latin typeface="Cambria Math" panose="02040503050406030204" pitchFamily="18" charset="0"/>
                                </a:rPr>
                                <m:t>𝑗</m:t>
                              </m:r>
                            </m:e>
                            <m:e>
                              <m:r>
                                <a:rPr lang="en-US" altLang="zh-CN" i="1">
                                  <a:latin typeface="Cambria Math" panose="02040503050406030204" pitchFamily="18" charset="0"/>
                                </a:rPr>
                                <m:t>⋯</m:t>
                              </m:r>
                            </m:e>
                            <m:e>
                              <m:r>
                                <a:rPr lang="en-US" altLang="zh-CN" i="1">
                                  <a:latin typeface="Cambria Math" panose="02040503050406030204" pitchFamily="18" charset="0"/>
                                </a:rPr>
                                <m:t>𝑊𝑖𝑗</m:t>
                              </m:r>
                            </m:e>
                          </m:mr>
                        </m:m>
                      </m:e>
                    </m:d>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𝑂</m:t>
                          </m:r>
                          <m:r>
                            <a:rPr lang="en-US" altLang="zh-CN" i="1">
                              <a:latin typeface="Cambria Math" panose="02040503050406030204" pitchFamily="18" charset="0"/>
                            </a:rPr>
                            <m:t>𝑢𝑡𝑝𝑢𝑡</m:t>
                          </m:r>
                          <m:r>
                            <a:rPr lang="en-US" altLang="zh-CN" i="1">
                              <a:latin typeface="Cambria Math" panose="02040503050406030204" pitchFamily="18" charset="0"/>
                            </a:rPr>
                            <m:t> </m:t>
                          </m:r>
                          <m:r>
                            <a:rPr lang="en-US" altLang="zh-CN" i="1">
                              <a:latin typeface="Cambria Math" panose="02040503050406030204" pitchFamily="18" charset="0"/>
                            </a:rPr>
                            <m:t>𝑋</m:t>
                          </m:r>
                          <m:r>
                            <a:rPr lang="en-US" altLang="zh-CN" i="1">
                              <a:latin typeface="Cambria Math" panose="02040503050406030204" pitchFamily="18" charset="0"/>
                            </a:rPr>
                            <m:t>1</m:t>
                          </m:r>
                        </m:e>
                      </m:mr>
                      <m:mr>
                        <m:e>
                          <m:eqArr>
                            <m:eqArrPr>
                              <m:ctrlPr>
                                <a:rPr lang="en-US" altLang="zh-CN" i="1">
                                  <a:latin typeface="Cambria Math" panose="02040503050406030204" pitchFamily="18" charset="0"/>
                                </a:rPr>
                              </m:ctrlPr>
                            </m:eqArrPr>
                            <m:e>
                              <m:r>
                                <a:rPr lang="en-US" altLang="zh-CN" i="1">
                                  <a:latin typeface="Cambria Math" panose="02040503050406030204" pitchFamily="18" charset="0"/>
                                </a:rPr>
                                <m:t>.</m:t>
                              </m:r>
                            </m:e>
                            <m:e>
                              <m:r>
                                <a:rPr lang="en-US" altLang="zh-CN" i="1">
                                  <a:latin typeface="Cambria Math" panose="02040503050406030204" pitchFamily="18" charset="0"/>
                                </a:rPr>
                                <m:t>.</m:t>
                              </m:r>
                            </m:e>
                          </m:eqArr>
                        </m:e>
                      </m:mr>
                      <m:mr>
                        <m:e>
                          <m:r>
                            <a:rPr lang="en-US" altLang="zh-CN" i="1">
                              <a:latin typeface="Cambria Math" panose="02040503050406030204" pitchFamily="18" charset="0"/>
                            </a:rPr>
                            <m:t>𝑂𝑢𝑡𝑝𝑢𝑡</m:t>
                          </m:r>
                          <m:r>
                            <a:rPr lang="en-US" altLang="zh-CN" i="1">
                              <a:latin typeface="Cambria Math" panose="02040503050406030204" pitchFamily="18" charset="0"/>
                            </a:rPr>
                            <m:t> </m:t>
                          </m:r>
                          <m:r>
                            <a:rPr lang="en-US" altLang="zh-CN" i="1">
                              <a:latin typeface="Cambria Math" panose="02040503050406030204" pitchFamily="18" charset="0"/>
                            </a:rPr>
                            <m:t>𝑋𝑖</m:t>
                          </m:r>
                        </m:e>
                      </m:mr>
                    </m:m>
                    <m:r>
                      <a:rPr lang="en-US" altLang="zh-CN" b="0" i="1" smtClean="0">
                        <a:latin typeface="Cambria Math" panose="02040503050406030204" pitchFamily="18" charset="0"/>
                      </a:rPr>
                      <m:t>)</m:t>
                    </m:r>
                  </m:oMath>
                </a14:m>
                <a:endParaRPr lang="en-US" altLang="zh-CN" dirty="0">
                  <a:latin typeface="Consolas" panose="020B0609020204030204" pitchFamily="49" charset="0"/>
                </a:endParaRPr>
              </a:p>
              <a:p>
                <a:endParaRPr lang="en-US" altLang="zh-CN" dirty="0">
                  <a:latin typeface="Consolas" panose="020B0609020204030204" pitchFamily="49" charset="0"/>
                </a:endParaRPr>
              </a:p>
              <a:p>
                <a:r>
                  <a:rPr lang="en-US" altLang="zh-CN" dirty="0">
                    <a:latin typeface="Consolas" panose="020B0609020204030204" pitchFamily="49" charset="0"/>
                  </a:rPr>
                  <a:t>	return max(</a:t>
                </a:r>
                <a:r>
                  <a:rPr lang="en-US" altLang="zh-CN" dirty="0" err="1">
                    <a:latin typeface="Consolas" panose="020B0609020204030204" pitchFamily="49" charset="0"/>
                  </a:rPr>
                  <a:t>Final_outputs</a:t>
                </a:r>
                <a:r>
                  <a:rPr lang="en-US" altLang="zh-CN" dirty="0">
                    <a:latin typeface="Consolas" panose="020B0609020204030204" pitchFamily="49" charset="0"/>
                  </a:rPr>
                  <a:t>)</a:t>
                </a:r>
              </a:p>
              <a:p>
                <a:endParaRPr lang="en-US" altLang="zh-CN" dirty="0">
                  <a:latin typeface="Consolas" panose="020B0609020204030204" pitchFamily="49" charset="0"/>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817583" y="1193800"/>
                <a:ext cx="10088189" cy="4856458"/>
              </a:xfrm>
              <a:prstGeom prst="rect">
                <a:avLst/>
              </a:prstGeom>
              <a:blipFill rotWithShape="1">
                <a:blip r:embed="rId4"/>
                <a:stretch>
                  <a:fillRect l="-483" t="-754"/>
                </a:stretch>
              </a:blipFill>
            </p:spPr>
            <p:txBody>
              <a:bodyPr/>
              <a:lstStyle/>
              <a:p>
                <a:r>
                  <a:rPr lang="zh-CN" altLang="en-US">
                    <a:noFill/>
                  </a:rPr>
                  <a:t> </a:t>
                </a:r>
                <a:endParaRPr lang="zh-CN" altLang="en-US">
                  <a:noFill/>
                </a:endParaRPr>
              </a:p>
            </p:txBody>
          </p:sp>
        </mc:Fallback>
      </mc:AlternateContent>
      <p:sp>
        <p:nvSpPr>
          <p:cNvPr id="4" name="文本框 3"/>
          <p:cNvSpPr txBox="1"/>
          <p:nvPr/>
        </p:nvSpPr>
        <p:spPr>
          <a:xfrm>
            <a:off x="596900" y="5803712"/>
            <a:ext cx="7620000" cy="369332"/>
          </a:xfrm>
          <a:prstGeom prst="rect">
            <a:avLst/>
          </a:prstGeom>
          <a:noFill/>
        </p:spPr>
        <p:txBody>
          <a:bodyPr wrap="square" rtlCol="0">
            <a:spAutoFit/>
          </a:bodyPr>
          <a:lstStyle/>
          <a:p>
            <a:r>
              <a:rPr lang="zh-CN" altLang="en-US" dirty="0">
                <a:latin typeface="微软雅黑" panose="020B0503020204020204" charset="-122"/>
                <a:ea typeface="微软雅黑" panose="020B0503020204020204" charset="-122"/>
              </a:rPr>
              <a:t>以上完成了神经网络类的查询方法的构建</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51228" y="789605"/>
            <a:ext cx="10254545" cy="0"/>
          </a:xfrm>
          <a:prstGeom prst="line">
            <a:avLst/>
          </a:prstGeom>
          <a:noFill/>
          <a:ln w="12700" cap="flat" cmpd="sng" algn="ctr">
            <a:solidFill>
              <a:sysClr val="windowText" lastClr="000000"/>
            </a:solidFill>
            <a:prstDash val="dash"/>
          </a:ln>
          <a:effectLst/>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17584" y="306898"/>
            <a:ext cx="347288" cy="347288"/>
          </a:xfrm>
          <a:prstGeom prst="ellipse">
            <a:avLst/>
          </a:prstGeom>
          <a:solidFill>
            <a:srgbClr val="1A3F6C"/>
          </a:solidFill>
          <a:ln w="25400" cap="flat" cmpd="sng" algn="ctr">
            <a:noFill/>
            <a:prstDash val="solid"/>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26" name="TextBox 25"/>
          <p:cNvSpPr txBox="1"/>
          <p:nvPr/>
        </p:nvSpPr>
        <p:spPr>
          <a:xfrm>
            <a:off x="1148821" y="261572"/>
            <a:ext cx="7482498" cy="481670"/>
          </a:xfrm>
          <a:prstGeom prst="rect">
            <a:avLst/>
          </a:prstGeom>
          <a:noFill/>
        </p:spPr>
        <p:txBody>
          <a:bodyPr wrap="none" rtlCol="0">
            <a:spAutoFit/>
          </a:bodyPr>
          <a:lstStyle/>
          <a:p>
            <a:r>
              <a:rPr lang="en-US" altLang="zh-CN" sz="2530" spc="300" dirty="0">
                <a:latin typeface="方正兰亭细黑_GBK" pitchFamily="2" charset="-122"/>
                <a:ea typeface="方正兰亭细黑_GBK" pitchFamily="2" charset="-122"/>
              </a:rPr>
              <a:t>BP</a:t>
            </a:r>
            <a:r>
              <a:rPr lang="zh-CN" altLang="en-US" sz="2530" spc="300" dirty="0">
                <a:latin typeface="方正兰亭细黑_GBK" pitchFamily="2" charset="-122"/>
                <a:ea typeface="方正兰亭细黑_GBK" pitchFamily="2" charset="-122"/>
              </a:rPr>
              <a:t>神经网络实现</a:t>
            </a:r>
            <a:r>
              <a:rPr lang="en-US" altLang="zh-CN" sz="2530" spc="300" dirty="0">
                <a:latin typeface="方正兰亭细黑_GBK" pitchFamily="2" charset="-122"/>
                <a:ea typeface="方正兰亭细黑_GBK" pitchFamily="2" charset="-122"/>
              </a:rPr>
              <a:t>——Python</a:t>
            </a:r>
            <a:r>
              <a:rPr lang="zh-CN" altLang="en-US" sz="2530" spc="300" dirty="0">
                <a:latin typeface="方正兰亭细黑_GBK" pitchFamily="2" charset="-122"/>
                <a:ea typeface="方正兰亭细黑_GBK" pitchFamily="2" charset="-122"/>
              </a:rPr>
              <a:t>代码的具体实现</a:t>
            </a:r>
          </a:p>
        </p:txBody>
      </p:sp>
      <p:sp>
        <p:nvSpPr>
          <p:cNvPr id="2" name="矩形 1"/>
          <p:cNvSpPr/>
          <p:nvPr/>
        </p:nvSpPr>
        <p:spPr>
          <a:xfrm>
            <a:off x="1015579" y="1117600"/>
            <a:ext cx="5503430" cy="369332"/>
          </a:xfrm>
          <a:prstGeom prst="rect">
            <a:avLst/>
          </a:prstGeom>
        </p:spPr>
        <p:txBody>
          <a:bodyPr wrap="none">
            <a:spAutoFit/>
          </a:bodyPr>
          <a:lstStyle/>
          <a:p>
            <a:r>
              <a:rPr lang="en-US" altLang="zh-CN" dirty="0">
                <a:solidFill>
                  <a:srgbClr val="569CD6"/>
                </a:solidFill>
                <a:latin typeface="Consolas" panose="020B0609020204030204" pitchFamily="49" charset="0"/>
              </a:rPr>
              <a:t>def</a:t>
            </a:r>
            <a:r>
              <a:rPr lang="en-US" altLang="zh-CN" dirty="0">
                <a:solidFill>
                  <a:srgbClr val="D4D4D4"/>
                </a:solidFill>
                <a:latin typeface="Consolas" panose="020B0609020204030204" pitchFamily="49" charset="0"/>
              </a:rPr>
              <a:t> </a:t>
            </a:r>
            <a:r>
              <a:rPr lang="en-US" altLang="zh-CN" dirty="0">
                <a:latin typeface="Consolas" panose="020B0609020204030204" pitchFamily="49" charset="0"/>
              </a:rPr>
              <a:t>train(</a:t>
            </a:r>
            <a:r>
              <a:rPr lang="en-US" altLang="zh-CN" dirty="0" err="1">
                <a:solidFill>
                  <a:srgbClr val="00B0F0"/>
                </a:solidFill>
                <a:latin typeface="Consolas" panose="020B0609020204030204" pitchFamily="49" charset="0"/>
              </a:rPr>
              <a:t>self,inputs_list</a:t>
            </a:r>
            <a:r>
              <a:rPr lang="en-US" altLang="zh-CN" dirty="0">
                <a:solidFill>
                  <a:srgbClr val="00B0F0"/>
                </a:solidFill>
                <a:latin typeface="Consolas" panose="020B0609020204030204" pitchFamily="49" charset="0"/>
              </a:rPr>
              <a:t>, </a:t>
            </a:r>
            <a:r>
              <a:rPr lang="en-US" altLang="zh-CN" dirty="0" err="1">
                <a:solidFill>
                  <a:srgbClr val="00B0F0"/>
                </a:solidFill>
                <a:latin typeface="Consolas" panose="020B0609020204030204" pitchFamily="49" charset="0"/>
              </a:rPr>
              <a:t>targets_list</a:t>
            </a:r>
            <a:r>
              <a:rPr lang="en-US" altLang="zh-CN" dirty="0">
                <a:latin typeface="Consolas" panose="020B0609020204030204" pitchFamily="49" charset="0"/>
              </a:rPr>
              <a:t>):</a:t>
            </a:r>
            <a:endParaRPr lang="en-US" altLang="zh-CN" b="0" dirty="0">
              <a:effectLst/>
              <a:latin typeface="Consolas" panose="020B0609020204030204" pitchFamily="49" charset="0"/>
            </a:endParaRPr>
          </a:p>
        </p:txBody>
      </p:sp>
      <p:sp>
        <p:nvSpPr>
          <p:cNvPr id="6" name="文本框 5"/>
          <p:cNvSpPr txBox="1"/>
          <p:nvPr/>
        </p:nvSpPr>
        <p:spPr>
          <a:xfrm>
            <a:off x="1739900" y="1651000"/>
            <a:ext cx="5715000" cy="369332"/>
          </a:xfrm>
          <a:prstGeom prst="rect">
            <a:avLst/>
          </a:prstGeom>
          <a:noFill/>
        </p:spPr>
        <p:txBody>
          <a:bodyPr wrap="square" rtlCol="0">
            <a:spAutoFit/>
          </a:bodyPr>
          <a:lstStyle/>
          <a:p>
            <a:r>
              <a:rPr lang="en-US" altLang="zh-CN" dirty="0"/>
              <a:t>Inputs,tagets  &lt;- </a:t>
            </a:r>
            <a:r>
              <a:rPr lang="zh-CN" altLang="en-US" dirty="0">
                <a:latin typeface="微软雅黑" panose="020B0503020204020204" charset="-122"/>
                <a:ea typeface="微软雅黑" panose="020B0503020204020204" charset="-122"/>
              </a:rPr>
              <a:t>二维矩阵转换为一维矩阵用作数据输入</a:t>
            </a:r>
          </a:p>
        </p:txBody>
      </p:sp>
      <p:sp>
        <p:nvSpPr>
          <p:cNvPr id="8" name="矩形 7"/>
          <p:cNvSpPr/>
          <p:nvPr/>
        </p:nvSpPr>
        <p:spPr>
          <a:xfrm>
            <a:off x="1708150" y="2108200"/>
            <a:ext cx="8108950" cy="4524315"/>
          </a:xfrm>
          <a:prstGeom prst="rect">
            <a:avLst/>
          </a:prstGeom>
        </p:spPr>
        <p:txBody>
          <a:bodyPr wrap="square">
            <a:spAutoFit/>
          </a:bodyPr>
          <a:lstStyle/>
          <a:p>
            <a:r>
              <a:rPr lang="en-US" altLang="zh-CN" dirty="0">
                <a:solidFill>
                  <a:srgbClr val="6A9955"/>
                </a:solidFill>
                <a:latin typeface="Consolas" panose="020B0609020204030204" pitchFamily="49" charset="0"/>
              </a:rPr>
              <a:t>#</a:t>
            </a:r>
            <a:r>
              <a:rPr lang="zh-CN" altLang="en-US" dirty="0">
                <a:solidFill>
                  <a:srgbClr val="6A9955"/>
                </a:solidFill>
                <a:latin typeface="Consolas" panose="020B0609020204030204" pitchFamily="49" charset="0"/>
              </a:rPr>
              <a:t>计算传入到隐藏层各个结点的</a:t>
            </a:r>
            <a:r>
              <a:rPr lang="en-US" altLang="zh-CN" dirty="0" err="1">
                <a:solidFill>
                  <a:srgbClr val="6A9955"/>
                </a:solidFill>
                <a:latin typeface="Consolas" panose="020B0609020204030204" pitchFamily="49" charset="0"/>
              </a:rPr>
              <a:t>hidden_inputs</a:t>
            </a:r>
            <a:endParaRPr lang="en-US" altLang="zh-CN" dirty="0">
              <a:solidFill>
                <a:srgbClr val="D4D4D4"/>
              </a:solidFill>
              <a:latin typeface="Consolas" panose="020B0609020204030204" pitchFamily="49" charset="0"/>
            </a:endParaRPr>
          </a:p>
          <a:p>
            <a:r>
              <a:rPr lang="en-US" altLang="zh-CN" dirty="0" err="1">
                <a:latin typeface="Consolas" panose="020B0609020204030204" pitchFamily="49" charset="0"/>
              </a:rPr>
              <a:t>hidden_inputs</a:t>
            </a:r>
            <a:r>
              <a:rPr lang="en-US" altLang="zh-CN" dirty="0">
                <a:latin typeface="Consolas" panose="020B0609020204030204" pitchFamily="49" charset="0"/>
              </a:rPr>
              <a:t>=numpy.dot(</a:t>
            </a:r>
            <a:r>
              <a:rPr lang="en-US" altLang="zh-CN" dirty="0" err="1">
                <a:solidFill>
                  <a:srgbClr val="569CD6"/>
                </a:solidFill>
                <a:latin typeface="Consolas" panose="020B0609020204030204" pitchFamily="49" charset="0"/>
              </a:rPr>
              <a:t>self</a:t>
            </a:r>
            <a:r>
              <a:rPr lang="en-US" altLang="zh-CN" dirty="0" err="1">
                <a:latin typeface="Consolas" panose="020B0609020204030204" pitchFamily="49" charset="0"/>
              </a:rPr>
              <a:t>.wih,inputs</a:t>
            </a:r>
            <a:r>
              <a:rPr lang="en-US" altLang="zh-CN" dirty="0">
                <a:latin typeface="Consolas" panose="020B0609020204030204" pitchFamily="49" charset="0"/>
              </a:rPr>
              <a:t>)</a:t>
            </a:r>
          </a:p>
          <a:p>
            <a:endParaRPr lang="en-US" altLang="zh-CN" dirty="0">
              <a:solidFill>
                <a:srgbClr val="6A9955"/>
              </a:solidFill>
              <a:latin typeface="Consolas" panose="020B0609020204030204" pitchFamily="49" charset="0"/>
            </a:endParaRPr>
          </a:p>
          <a:p>
            <a:r>
              <a:rPr lang="en-US" altLang="zh-CN" dirty="0">
                <a:solidFill>
                  <a:srgbClr val="6A9955"/>
                </a:solidFill>
                <a:latin typeface="Consolas" panose="020B0609020204030204" pitchFamily="49" charset="0"/>
              </a:rPr>
              <a:t>#</a:t>
            </a:r>
            <a:r>
              <a:rPr lang="zh-CN" altLang="en-US" dirty="0">
                <a:solidFill>
                  <a:srgbClr val="6A9955"/>
                </a:solidFill>
                <a:latin typeface="Consolas" panose="020B0609020204030204" pitchFamily="49" charset="0"/>
              </a:rPr>
              <a:t>激活隐藏层各个结点</a:t>
            </a:r>
            <a:r>
              <a:rPr lang="en-US" altLang="zh-CN" dirty="0">
                <a:solidFill>
                  <a:srgbClr val="6A9955"/>
                </a:solidFill>
                <a:latin typeface="Consolas" panose="020B0609020204030204" pitchFamily="49" charset="0"/>
              </a:rPr>
              <a:t>,</a:t>
            </a:r>
            <a:r>
              <a:rPr lang="zh-CN" altLang="en-US" dirty="0">
                <a:solidFill>
                  <a:srgbClr val="6A9955"/>
                </a:solidFill>
                <a:latin typeface="Consolas" panose="020B0609020204030204" pitchFamily="49" charset="0"/>
              </a:rPr>
              <a:t>得到隐藏层的输出</a:t>
            </a:r>
            <a:r>
              <a:rPr lang="en-US" altLang="zh-CN" dirty="0">
                <a:solidFill>
                  <a:srgbClr val="6A9955"/>
                </a:solidFill>
                <a:latin typeface="Consolas" panose="020B0609020204030204" pitchFamily="49" charset="0"/>
              </a:rPr>
              <a:t>,</a:t>
            </a:r>
            <a:r>
              <a:rPr lang="zh-CN" altLang="en-US" dirty="0">
                <a:solidFill>
                  <a:srgbClr val="6A9955"/>
                </a:solidFill>
                <a:latin typeface="Consolas" panose="020B0609020204030204" pitchFamily="49" charset="0"/>
              </a:rPr>
              <a:t>也就是输出层的输入</a:t>
            </a:r>
            <a:endParaRPr lang="zh-CN" altLang="en-US" dirty="0">
              <a:solidFill>
                <a:srgbClr val="D4D4D4"/>
              </a:solidFill>
              <a:latin typeface="Consolas" panose="020B0609020204030204" pitchFamily="49" charset="0"/>
            </a:endParaRPr>
          </a:p>
          <a:p>
            <a:r>
              <a:rPr lang="en-US" altLang="zh-CN" dirty="0" err="1">
                <a:latin typeface="Consolas" panose="020B0609020204030204" pitchFamily="49" charset="0"/>
              </a:rPr>
              <a:t>hidden_outputs</a:t>
            </a:r>
            <a:r>
              <a:rPr lang="en-US" altLang="zh-CN" dirty="0">
                <a:latin typeface="Consolas" panose="020B0609020204030204" pitchFamily="49" charset="0"/>
              </a:rPr>
              <a:t>=</a:t>
            </a:r>
            <a:r>
              <a:rPr lang="en-US" altLang="zh-CN" dirty="0" err="1">
                <a:solidFill>
                  <a:srgbClr val="569CD6"/>
                </a:solidFill>
                <a:latin typeface="Consolas" panose="020B0609020204030204" pitchFamily="49" charset="0"/>
              </a:rPr>
              <a:t>self</a:t>
            </a:r>
            <a:r>
              <a:rPr lang="en-US" altLang="zh-CN" dirty="0" err="1">
                <a:latin typeface="Consolas" panose="020B0609020204030204" pitchFamily="49" charset="0"/>
              </a:rPr>
              <a:t>.activation_function</a:t>
            </a:r>
            <a:r>
              <a:rPr lang="en-US" altLang="zh-CN" dirty="0">
                <a:latin typeface="Consolas" panose="020B0609020204030204" pitchFamily="49" charset="0"/>
              </a:rPr>
              <a:t>(</a:t>
            </a:r>
            <a:r>
              <a:rPr lang="en-US" altLang="zh-CN" dirty="0" err="1">
                <a:latin typeface="Consolas" panose="020B0609020204030204" pitchFamily="49" charset="0"/>
              </a:rPr>
              <a:t>hidden_inputs</a:t>
            </a:r>
            <a:r>
              <a:rPr lang="en-US" altLang="zh-CN" dirty="0">
                <a:latin typeface="Consolas" panose="020B0609020204030204" pitchFamily="49" charset="0"/>
              </a:rPr>
              <a:t>)</a:t>
            </a:r>
          </a:p>
          <a:p>
            <a:endParaRPr lang="en-US" altLang="zh-CN" dirty="0">
              <a:latin typeface="Consolas" panose="020B0609020204030204" pitchFamily="49" charset="0"/>
            </a:endParaRPr>
          </a:p>
          <a:p>
            <a:r>
              <a:rPr lang="en-US" altLang="zh-CN" dirty="0">
                <a:latin typeface="Consolas" panose="020B0609020204030204" pitchFamily="49" charset="0"/>
              </a:rPr>
              <a:t>. . . . . . </a:t>
            </a:r>
          </a:p>
          <a:p>
            <a:endParaRPr lang="en-US" altLang="zh-CN" dirty="0">
              <a:latin typeface="Consolas" panose="020B0609020204030204" pitchFamily="49" charset="0"/>
            </a:endParaRPr>
          </a:p>
          <a:p>
            <a:r>
              <a:rPr lang="en-US" altLang="zh-CN" dirty="0">
                <a:solidFill>
                  <a:srgbClr val="6A9955"/>
                </a:solidFill>
                <a:latin typeface="Consolas" panose="020B0609020204030204" pitchFamily="49" charset="0"/>
              </a:rPr>
              <a:t>#</a:t>
            </a:r>
            <a:r>
              <a:rPr lang="zh-CN" altLang="en-US" dirty="0">
                <a:solidFill>
                  <a:srgbClr val="6A9955"/>
                </a:solidFill>
                <a:latin typeface="Consolas" panose="020B0609020204030204" pitchFamily="49" charset="0"/>
              </a:rPr>
              <a:t>激活输出层</a:t>
            </a:r>
            <a:r>
              <a:rPr lang="en-US" altLang="zh-CN" dirty="0">
                <a:solidFill>
                  <a:srgbClr val="6A9955"/>
                </a:solidFill>
                <a:latin typeface="Consolas" panose="020B0609020204030204" pitchFamily="49" charset="0"/>
              </a:rPr>
              <a:t>,</a:t>
            </a:r>
            <a:r>
              <a:rPr lang="zh-CN" altLang="en-US" dirty="0">
                <a:solidFill>
                  <a:srgbClr val="6A9955"/>
                </a:solidFill>
                <a:latin typeface="Consolas" panose="020B0609020204030204" pitchFamily="49" charset="0"/>
              </a:rPr>
              <a:t>得到最终输出</a:t>
            </a:r>
            <a:endParaRPr lang="zh-CN" altLang="en-US" dirty="0">
              <a:solidFill>
                <a:srgbClr val="D4D4D4"/>
              </a:solidFill>
              <a:latin typeface="Consolas" panose="020B0609020204030204" pitchFamily="49" charset="0"/>
            </a:endParaRPr>
          </a:p>
          <a:p>
            <a:r>
              <a:rPr lang="en-US" altLang="zh-CN" dirty="0" err="1">
                <a:latin typeface="Consolas" panose="020B0609020204030204" pitchFamily="49" charset="0"/>
              </a:rPr>
              <a:t>final_outputs</a:t>
            </a:r>
            <a:r>
              <a:rPr lang="en-US" altLang="zh-CN" dirty="0">
                <a:latin typeface="Consolas" panose="020B0609020204030204" pitchFamily="49" charset="0"/>
              </a:rPr>
              <a:t>=</a:t>
            </a:r>
            <a:r>
              <a:rPr lang="en-US" altLang="zh-CN" dirty="0" err="1">
                <a:solidFill>
                  <a:srgbClr val="569CD6"/>
                </a:solidFill>
                <a:latin typeface="Consolas" panose="020B0609020204030204" pitchFamily="49" charset="0"/>
              </a:rPr>
              <a:t>self</a:t>
            </a:r>
            <a:r>
              <a:rPr lang="en-US" altLang="zh-CN" dirty="0" err="1">
                <a:latin typeface="Consolas" panose="020B0609020204030204" pitchFamily="49" charset="0"/>
              </a:rPr>
              <a:t>.activation_function</a:t>
            </a:r>
            <a:r>
              <a:rPr lang="en-US" altLang="zh-CN" dirty="0">
                <a:latin typeface="Consolas" panose="020B0609020204030204" pitchFamily="49" charset="0"/>
              </a:rPr>
              <a:t>(</a:t>
            </a:r>
            <a:r>
              <a:rPr lang="en-US" altLang="zh-CN" dirty="0" err="1">
                <a:latin typeface="Consolas" panose="020B0609020204030204" pitchFamily="49" charset="0"/>
              </a:rPr>
              <a:t>final_inputs</a:t>
            </a:r>
            <a:r>
              <a:rPr lang="en-US" altLang="zh-CN" dirty="0">
                <a:latin typeface="Consolas" panose="020B0609020204030204" pitchFamily="49" charset="0"/>
              </a:rPr>
              <a:t>)</a:t>
            </a:r>
          </a:p>
          <a:p>
            <a:endParaRPr lang="en-US" altLang="zh-CN" dirty="0">
              <a:solidFill>
                <a:srgbClr val="6A9955"/>
              </a:solidFill>
              <a:latin typeface="Consolas" panose="020B0609020204030204" pitchFamily="49" charset="0"/>
            </a:endParaRPr>
          </a:p>
          <a:p>
            <a:r>
              <a:rPr lang="en-US" altLang="zh-CN" dirty="0">
                <a:solidFill>
                  <a:srgbClr val="6A9955"/>
                </a:solidFill>
                <a:latin typeface="Consolas" panose="020B0609020204030204" pitchFamily="49" charset="0"/>
              </a:rPr>
              <a:t>#</a:t>
            </a:r>
            <a:r>
              <a:rPr lang="zh-CN" altLang="en-US" dirty="0">
                <a:solidFill>
                  <a:srgbClr val="6A9955"/>
                </a:solidFill>
                <a:latin typeface="Consolas" panose="020B0609020204030204" pitchFamily="49" charset="0"/>
              </a:rPr>
              <a:t>更新各层之间的链接权重</a:t>
            </a:r>
            <a:endParaRPr lang="zh-CN" altLang="en-US" dirty="0">
              <a:solidFill>
                <a:srgbClr val="D4D4D4"/>
              </a:solidFill>
              <a:latin typeface="Consolas" panose="020B0609020204030204" pitchFamily="49" charset="0"/>
            </a:endParaRPr>
          </a:p>
          <a:p>
            <a:r>
              <a:rPr lang="en-US" altLang="zh-CN" dirty="0" err="1">
                <a:solidFill>
                  <a:srgbClr val="569CD6"/>
                </a:solidFill>
                <a:latin typeface="Consolas" panose="020B0609020204030204" pitchFamily="49" charset="0"/>
              </a:rPr>
              <a:t>self</a:t>
            </a:r>
            <a:r>
              <a:rPr lang="en-US" altLang="zh-CN" dirty="0" err="1">
                <a:solidFill>
                  <a:srgbClr val="D4D4D4"/>
                </a:solidFill>
                <a:latin typeface="Consolas" panose="020B0609020204030204" pitchFamily="49" charset="0"/>
              </a:rPr>
              <a:t>.wih</a:t>
            </a:r>
            <a:r>
              <a:rPr lang="en-US" altLang="zh-CN" dirty="0">
                <a:solidFill>
                  <a:srgbClr val="D4D4D4"/>
                </a:solidFill>
                <a:latin typeface="Consolas" panose="020B0609020204030204" pitchFamily="49" charset="0"/>
              </a:rPr>
              <a:t>+=</a:t>
            </a:r>
            <a:r>
              <a:rPr lang="en-US" altLang="zh-CN" dirty="0">
                <a:solidFill>
                  <a:srgbClr val="569CD6"/>
                </a:solidFill>
                <a:latin typeface="Consolas" panose="020B0609020204030204" pitchFamily="49" charset="0"/>
              </a:rPr>
              <a:t>self</a:t>
            </a:r>
            <a:r>
              <a:rPr lang="en-US" altLang="zh-CN" dirty="0">
                <a:solidFill>
                  <a:srgbClr val="D4D4D4"/>
                </a:solidFill>
                <a:latin typeface="Consolas" panose="020B0609020204030204" pitchFamily="49" charset="0"/>
              </a:rPr>
              <a:t>.</a:t>
            </a:r>
            <a:r>
              <a:rPr lang="en-US" altLang="zh-CN" dirty="0">
                <a:latin typeface="Consolas" panose="020B0609020204030204" pitchFamily="49" charset="0"/>
              </a:rPr>
              <a:t>lr*numpy.dot((</a:t>
            </a:r>
            <a:r>
              <a:rPr lang="en-US" altLang="zh-CN" dirty="0" err="1">
                <a:latin typeface="Consolas" panose="020B0609020204030204" pitchFamily="49" charset="0"/>
              </a:rPr>
              <a:t>hidden_errors</a:t>
            </a:r>
            <a:r>
              <a:rPr lang="en-US" altLang="zh-CN" dirty="0">
                <a:latin typeface="Consolas" panose="020B0609020204030204" pitchFamily="49" charset="0"/>
              </a:rPr>
              <a:t>*</a:t>
            </a:r>
            <a:r>
              <a:rPr lang="en-US" altLang="zh-CN" dirty="0" err="1">
                <a:latin typeface="Consolas" panose="020B0609020204030204" pitchFamily="49" charset="0"/>
              </a:rPr>
              <a:t>hidden_outputs</a:t>
            </a:r>
            <a:r>
              <a:rPr lang="en-US" altLang="zh-CN" dirty="0">
                <a:latin typeface="Consolas" panose="020B0609020204030204" pitchFamily="49" charset="0"/>
              </a:rPr>
              <a:t>*(1.0-hidden_outputs)),</a:t>
            </a:r>
            <a:r>
              <a:rPr lang="en-US" altLang="zh-CN" dirty="0" err="1">
                <a:latin typeface="Consolas" panose="020B0609020204030204" pitchFamily="49" charset="0"/>
              </a:rPr>
              <a:t>numpy.transpose</a:t>
            </a:r>
            <a:r>
              <a:rPr lang="en-US" altLang="zh-CN" dirty="0">
                <a:latin typeface="Consolas" panose="020B0609020204030204" pitchFamily="49" charset="0"/>
              </a:rPr>
              <a:t>(inputs))</a:t>
            </a:r>
          </a:p>
          <a:p>
            <a:r>
              <a:rPr lang="en-US" altLang="zh-CN" dirty="0">
                <a:latin typeface="Consolas" panose="020B0609020204030204" pitchFamily="49" charset="0"/>
              </a:rPr>
              <a:t>. . . . . .</a:t>
            </a:r>
          </a:p>
          <a:p>
            <a:endParaRPr lang="en-US" altLang="zh-CN" dirty="0">
              <a:latin typeface="Consolas" panose="020B0609020204030204" pitchFamily="49" charset="0"/>
            </a:endParaRPr>
          </a:p>
        </p:txBody>
      </p:sp>
      <p:pic>
        <p:nvPicPr>
          <p:cNvPr id="12" name="Picture 1"/>
          <p:cNvPicPr>
            <a:picLocks noChangeAspect="1"/>
          </p:cNvPicPr>
          <p:nvPr/>
        </p:nvPicPr>
        <p:blipFill>
          <a:blip r:embed="rId2"/>
          <a:stretch>
            <a:fillRect/>
          </a:stretch>
        </p:blipFill>
        <p:spPr>
          <a:xfrm>
            <a:off x="9414756" y="0"/>
            <a:ext cx="2253329" cy="3708393"/>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51228" y="789605"/>
            <a:ext cx="10254545" cy="0"/>
          </a:xfrm>
          <a:prstGeom prst="line">
            <a:avLst/>
          </a:prstGeom>
          <a:noFill/>
          <a:ln w="12700" cap="flat" cmpd="sng" algn="ctr">
            <a:solidFill>
              <a:sysClr val="windowText" lastClr="000000"/>
            </a:solidFill>
            <a:prstDash val="dash"/>
          </a:ln>
          <a:effectLst/>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17584" y="306898"/>
            <a:ext cx="347288" cy="347288"/>
          </a:xfrm>
          <a:prstGeom prst="ellipse">
            <a:avLst/>
          </a:prstGeom>
          <a:solidFill>
            <a:srgbClr val="1A3F6C"/>
          </a:solidFill>
          <a:ln w="25400" cap="flat" cmpd="sng" algn="ctr">
            <a:noFill/>
            <a:prstDash val="solid"/>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26" name="TextBox 25"/>
          <p:cNvSpPr txBox="1"/>
          <p:nvPr/>
        </p:nvSpPr>
        <p:spPr>
          <a:xfrm>
            <a:off x="1148821" y="261572"/>
            <a:ext cx="5065810" cy="481670"/>
          </a:xfrm>
          <a:prstGeom prst="rect">
            <a:avLst/>
          </a:prstGeom>
          <a:noFill/>
        </p:spPr>
        <p:txBody>
          <a:bodyPr wrap="none" rtlCol="0">
            <a:spAutoFit/>
          </a:bodyPr>
          <a:lstStyle/>
          <a:p>
            <a:r>
              <a:rPr lang="en-US" altLang="zh-CN" sz="2530" spc="300" dirty="0">
                <a:latin typeface="方正兰亭细黑_GBK" pitchFamily="2" charset="-122"/>
                <a:ea typeface="方正兰亭细黑_GBK" pitchFamily="2" charset="-122"/>
              </a:rPr>
              <a:t>BP</a:t>
            </a:r>
            <a:r>
              <a:rPr lang="zh-CN" altLang="en-US" sz="2530" spc="300" dirty="0">
                <a:latin typeface="方正兰亭细黑_GBK" pitchFamily="2" charset="-122"/>
                <a:ea typeface="方正兰亭细黑_GBK" pitchFamily="2" charset="-122"/>
              </a:rPr>
              <a:t>神经网络实现</a:t>
            </a:r>
            <a:r>
              <a:rPr lang="en-US" altLang="zh-CN" sz="2530" spc="300" dirty="0">
                <a:latin typeface="方正兰亭细黑_GBK" pitchFamily="2" charset="-122"/>
                <a:ea typeface="方正兰亭细黑_GBK" pitchFamily="2" charset="-122"/>
              </a:rPr>
              <a:t>——</a:t>
            </a:r>
            <a:r>
              <a:rPr lang="zh-CN" altLang="en-US" sz="2530" spc="300" dirty="0">
                <a:latin typeface="方正兰亭细黑_GBK" pitchFamily="2" charset="-122"/>
                <a:ea typeface="方正兰亭细黑_GBK" pitchFamily="2" charset="-122"/>
              </a:rPr>
              <a:t>框架模型</a:t>
            </a:r>
          </a:p>
        </p:txBody>
      </p:sp>
      <p:pic>
        <p:nvPicPr>
          <p:cNvPr id="9" name="图片 8" descr="C:\Users\dell\Desktop\QQ图片20191223222930.jpgQQ图片20191223222930"/>
          <p:cNvPicPr>
            <a:picLocks noChangeAspect="1"/>
          </p:cNvPicPr>
          <p:nvPr>
            <p:custDataLst>
              <p:tags r:id="rId1"/>
            </p:custDataLst>
          </p:nvPr>
        </p:nvPicPr>
        <p:blipFill>
          <a:blip r:embed="rId4"/>
          <a:srcRect/>
          <a:stretch>
            <a:fillRect/>
          </a:stretch>
        </p:blipFill>
        <p:spPr>
          <a:xfrm>
            <a:off x="2578100" y="789605"/>
            <a:ext cx="5639879" cy="2667000"/>
          </a:xfrm>
          <a:prstGeom prst="rect">
            <a:avLst/>
          </a:prstGeom>
        </p:spPr>
      </p:pic>
      <p:cxnSp>
        <p:nvCxnSpPr>
          <p:cNvPr id="8" name="连接符: 曲线 7"/>
          <p:cNvCxnSpPr/>
          <p:nvPr/>
        </p:nvCxnSpPr>
        <p:spPr>
          <a:xfrm>
            <a:off x="5245100" y="2717800"/>
            <a:ext cx="3581400" cy="1295400"/>
          </a:xfrm>
          <a:prstGeom prst="curvedConnector3">
            <a:avLst>
              <a:gd name="adj1" fmla="val 102235"/>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2" name="连接符: 曲线 11"/>
          <p:cNvCxnSpPr/>
          <p:nvPr/>
        </p:nvCxnSpPr>
        <p:spPr>
          <a:xfrm>
            <a:off x="3949700" y="2717800"/>
            <a:ext cx="4419600" cy="1600200"/>
          </a:xfrm>
          <a:prstGeom prst="curvedConnector3">
            <a:avLst>
              <a:gd name="adj1" fmla="val 3686"/>
            </a:avLst>
          </a:prstGeom>
          <a:ln>
            <a:tailEnd type="triangle"/>
          </a:ln>
        </p:spPr>
        <p:style>
          <a:lnRef idx="2">
            <a:schemeClr val="accent6"/>
          </a:lnRef>
          <a:fillRef idx="0">
            <a:schemeClr val="accent6"/>
          </a:fillRef>
          <a:effectRef idx="1">
            <a:schemeClr val="accent6"/>
          </a:effectRef>
          <a:fontRef idx="minor">
            <a:schemeClr val="tx1"/>
          </a:fontRef>
        </p:style>
      </p:cxnSp>
      <p:sp>
        <p:nvSpPr>
          <p:cNvPr id="16" name="文本框 15"/>
          <p:cNvSpPr txBox="1"/>
          <p:nvPr/>
        </p:nvSpPr>
        <p:spPr>
          <a:xfrm>
            <a:off x="6123730" y="3635820"/>
            <a:ext cx="2469975" cy="369332"/>
          </a:xfrm>
          <a:prstGeom prst="rect">
            <a:avLst/>
          </a:prstGeom>
          <a:noFill/>
        </p:spPr>
        <p:txBody>
          <a:bodyPr wrap="square" rtlCol="0">
            <a:spAutoFit/>
          </a:bodyPr>
          <a:lstStyle/>
          <a:p>
            <a:r>
              <a:rPr lang="zh-CN" altLang="en-US" dirty="0">
                <a:latin typeface="微软雅黑" panose="020B0503020204020204" charset="-122"/>
                <a:ea typeface="微软雅黑" panose="020B0503020204020204" charset="-122"/>
              </a:rPr>
              <a:t>导出权重矩阵数据文件</a:t>
            </a:r>
          </a:p>
        </p:txBody>
      </p:sp>
      <p:pic>
        <p:nvPicPr>
          <p:cNvPr id="17" name="图片 16"/>
          <p:cNvPicPr>
            <a:picLocks noChangeAspect="1"/>
          </p:cNvPicPr>
          <p:nvPr/>
        </p:nvPicPr>
        <p:blipFill>
          <a:blip r:embed="rId5"/>
          <a:stretch>
            <a:fillRect/>
          </a:stretch>
        </p:blipFill>
        <p:spPr>
          <a:xfrm>
            <a:off x="8391554" y="4217923"/>
            <a:ext cx="1428750" cy="1866900"/>
          </a:xfrm>
          <a:prstGeom prst="rect">
            <a:avLst/>
          </a:prstGeom>
        </p:spPr>
      </p:pic>
      <p:pic>
        <p:nvPicPr>
          <p:cNvPr id="18" name="图片 17"/>
          <p:cNvPicPr>
            <a:picLocks noChangeAspect="1"/>
          </p:cNvPicPr>
          <p:nvPr/>
        </p:nvPicPr>
        <p:blipFill>
          <a:blip r:embed="rId6"/>
          <a:stretch>
            <a:fillRect/>
          </a:stretch>
        </p:blipFill>
        <p:spPr>
          <a:xfrm>
            <a:off x="9488096" y="1109502"/>
            <a:ext cx="1266825" cy="1619250"/>
          </a:xfrm>
          <a:prstGeom prst="rect">
            <a:avLst/>
          </a:prstGeom>
        </p:spPr>
      </p:pic>
      <p:cxnSp>
        <p:nvCxnSpPr>
          <p:cNvPr id="21" name="连接符: 曲线 20"/>
          <p:cNvCxnSpPr>
            <a:stCxn id="18" idx="1"/>
            <a:endCxn id="9" idx="3"/>
          </p:cNvCxnSpPr>
          <p:nvPr/>
        </p:nvCxnSpPr>
        <p:spPr>
          <a:xfrm rot="10800000" flipV="1">
            <a:off x="8218170" y="1918970"/>
            <a:ext cx="1270000" cy="203835"/>
          </a:xfrm>
          <a:prstGeom prst="curvedConnector3">
            <a:avLst>
              <a:gd name="adj1" fmla="val 50000"/>
            </a:avLst>
          </a:prstGeom>
          <a:ln>
            <a:tailEnd type="triangle"/>
          </a:ln>
        </p:spPr>
        <p:style>
          <a:lnRef idx="2">
            <a:schemeClr val="accent5"/>
          </a:lnRef>
          <a:fillRef idx="0">
            <a:schemeClr val="accent5"/>
          </a:fillRef>
          <a:effectRef idx="1">
            <a:schemeClr val="accent5"/>
          </a:effectRef>
          <a:fontRef idx="minor">
            <a:schemeClr val="tx1"/>
          </a:fontRef>
        </p:style>
      </p:cxnSp>
      <p:sp>
        <p:nvSpPr>
          <p:cNvPr id="22" name="文本框 21"/>
          <p:cNvSpPr txBox="1"/>
          <p:nvPr/>
        </p:nvSpPr>
        <p:spPr>
          <a:xfrm>
            <a:off x="9488096" y="2717800"/>
            <a:ext cx="1622073" cy="369332"/>
          </a:xfrm>
          <a:prstGeom prst="rect">
            <a:avLst/>
          </a:prstGeom>
          <a:noFill/>
        </p:spPr>
        <p:txBody>
          <a:bodyPr wrap="square" rtlCol="0">
            <a:spAutoFit/>
          </a:bodyPr>
          <a:lstStyle/>
          <a:p>
            <a:r>
              <a:rPr lang="zh-CN" altLang="en-US" dirty="0">
                <a:latin typeface="微软雅黑" panose="020B0503020204020204" charset="-122"/>
                <a:ea typeface="微软雅黑" panose="020B0503020204020204" charset="-122"/>
              </a:rPr>
              <a:t>训练集训练</a:t>
            </a:r>
          </a:p>
        </p:txBody>
      </p:sp>
      <p:pic>
        <p:nvPicPr>
          <p:cNvPr id="1026" name="Picture 2" descr="CWEJ)J4G@HJ`UY2X0U5VGS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9187" y="4165600"/>
            <a:ext cx="3016108" cy="1832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 name="连接符: 曲线 26"/>
          <p:cNvCxnSpPr/>
          <p:nvPr/>
        </p:nvCxnSpPr>
        <p:spPr>
          <a:xfrm rot="10800000" flipV="1">
            <a:off x="2136860" y="4974266"/>
            <a:ext cx="6174313" cy="846995"/>
          </a:xfrm>
          <a:prstGeom prst="curvedConnector4">
            <a:avLst>
              <a:gd name="adj1" fmla="val 560"/>
              <a:gd name="adj2" fmla="val 137197"/>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pic>
        <p:nvPicPr>
          <p:cNvPr id="30" name="图片 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91104" y="2639759"/>
            <a:ext cx="1095144" cy="1095144"/>
          </a:xfrm>
          <a:prstGeom prst="rect">
            <a:avLst/>
          </a:prstGeom>
        </p:spPr>
      </p:pic>
      <p:pic>
        <p:nvPicPr>
          <p:cNvPr id="31" name="图片 30"/>
          <p:cNvPicPr>
            <a:picLocks noChangeAspect="1"/>
          </p:cNvPicPr>
          <p:nvPr/>
        </p:nvPicPr>
        <p:blipFill>
          <a:blip r:embed="rId9"/>
          <a:stretch>
            <a:fillRect/>
          </a:stretch>
        </p:blipFill>
        <p:spPr>
          <a:xfrm>
            <a:off x="140652" y="2428051"/>
            <a:ext cx="1238250" cy="1571625"/>
          </a:xfrm>
          <a:prstGeom prst="rect">
            <a:avLst/>
          </a:prstGeom>
        </p:spPr>
      </p:pic>
      <p:sp>
        <p:nvSpPr>
          <p:cNvPr id="1024" name="文本框 1023"/>
          <p:cNvSpPr txBox="1"/>
          <p:nvPr/>
        </p:nvSpPr>
        <p:spPr>
          <a:xfrm>
            <a:off x="991228" y="3811399"/>
            <a:ext cx="1469672" cy="369332"/>
          </a:xfrm>
          <a:prstGeom prst="rect">
            <a:avLst/>
          </a:prstGeom>
          <a:noFill/>
        </p:spPr>
        <p:txBody>
          <a:bodyPr wrap="square" rtlCol="0">
            <a:spAutoFit/>
          </a:bodyPr>
          <a:lstStyle/>
          <a:p>
            <a:r>
              <a:rPr lang="zh-CN" altLang="en-US" dirty="0">
                <a:latin typeface="微软雅黑" panose="020B0503020204020204" charset="-122"/>
                <a:ea typeface="微软雅黑" panose="020B0503020204020204" charset="-122"/>
              </a:rPr>
              <a:t>测试数据</a:t>
            </a:r>
          </a:p>
        </p:txBody>
      </p:sp>
      <p:cxnSp>
        <p:nvCxnSpPr>
          <p:cNvPr id="1027" name="连接符: 曲线 1026"/>
          <p:cNvCxnSpPr>
            <a:stCxn id="31" idx="2"/>
            <a:endCxn id="1026" idx="1"/>
          </p:cNvCxnSpPr>
          <p:nvPr/>
        </p:nvCxnSpPr>
        <p:spPr>
          <a:xfrm rot="5400000">
            <a:off x="193328" y="4515535"/>
            <a:ext cx="1082308" cy="50590"/>
          </a:xfrm>
          <a:prstGeom prst="curvedConnector4">
            <a:avLst>
              <a:gd name="adj1" fmla="val 7665"/>
              <a:gd name="adj2" fmla="val 1115665"/>
            </a:avLst>
          </a:prstGeom>
          <a:ln>
            <a:solidFill>
              <a:srgbClr val="FFFF00"/>
            </a:solidFill>
            <a:tailEnd type="triangle"/>
          </a:ln>
        </p:spPr>
        <p:style>
          <a:lnRef idx="2">
            <a:schemeClr val="accent4"/>
          </a:lnRef>
          <a:fillRef idx="0">
            <a:schemeClr val="accent4"/>
          </a:fillRef>
          <a:effectRef idx="1">
            <a:schemeClr val="accent4"/>
          </a:effectRef>
          <a:fontRef idx="minor">
            <a:schemeClr val="tx1"/>
          </a:fontRef>
        </p:style>
      </p:cxnSp>
      <p:sp>
        <p:nvSpPr>
          <p:cNvPr id="1029" name="文本框 1028"/>
          <p:cNvSpPr txBox="1"/>
          <p:nvPr/>
        </p:nvSpPr>
        <p:spPr>
          <a:xfrm>
            <a:off x="4139660" y="5528129"/>
            <a:ext cx="3277679" cy="369332"/>
          </a:xfrm>
          <a:prstGeom prst="rect">
            <a:avLst/>
          </a:prstGeom>
          <a:noFill/>
        </p:spPr>
        <p:txBody>
          <a:bodyPr wrap="square" rtlCol="0">
            <a:spAutoFit/>
          </a:bodyPr>
          <a:lstStyle/>
          <a:p>
            <a:r>
              <a:rPr lang="zh-CN" altLang="en-US" dirty="0">
                <a:latin typeface="微软雅黑" panose="020B0503020204020204" charset="-122"/>
                <a:ea typeface="微软雅黑" panose="020B0503020204020204" charset="-122"/>
              </a:rPr>
              <a:t>调用时导入存储的网络数据</a:t>
            </a:r>
          </a:p>
        </p:txBody>
      </p:sp>
      <p:cxnSp>
        <p:nvCxnSpPr>
          <p:cNvPr id="1031" name="连接符: 曲线 1030"/>
          <p:cNvCxnSpPr>
            <a:stCxn id="1026" idx="3"/>
          </p:cNvCxnSpPr>
          <p:nvPr/>
        </p:nvCxnSpPr>
        <p:spPr>
          <a:xfrm flipV="1">
            <a:off x="3725295" y="4927600"/>
            <a:ext cx="1215005" cy="154384"/>
          </a:xfrm>
          <a:prstGeom prst="curvedConnector3">
            <a:avLst/>
          </a:prstGeom>
          <a:ln>
            <a:solidFill>
              <a:schemeClr val="tx2"/>
            </a:solidFill>
            <a:tailEnd type="triangle"/>
          </a:ln>
        </p:spPr>
        <p:style>
          <a:lnRef idx="2">
            <a:schemeClr val="accent5"/>
          </a:lnRef>
          <a:fillRef idx="0">
            <a:schemeClr val="accent5"/>
          </a:fillRef>
          <a:effectRef idx="1">
            <a:schemeClr val="accent5"/>
          </a:effectRef>
          <a:fontRef idx="minor">
            <a:schemeClr val="tx1"/>
          </a:fontRef>
        </p:style>
      </p:cxnSp>
      <p:sp>
        <p:nvSpPr>
          <p:cNvPr id="1032" name="文本框 1031"/>
          <p:cNvSpPr txBox="1"/>
          <p:nvPr/>
        </p:nvSpPr>
        <p:spPr>
          <a:xfrm>
            <a:off x="5119752" y="4742934"/>
            <a:ext cx="1571061" cy="369332"/>
          </a:xfrm>
          <a:prstGeom prst="rect">
            <a:avLst/>
          </a:prstGeom>
          <a:noFill/>
        </p:spPr>
        <p:txBody>
          <a:bodyPr wrap="square" rtlCol="0">
            <a:spAutoFit/>
          </a:bodyPr>
          <a:lstStyle/>
          <a:p>
            <a:r>
              <a:rPr lang="zh-CN" altLang="en-US" dirty="0">
                <a:latin typeface="微软雅黑" panose="020B0503020204020204" charset="-122"/>
                <a:ea typeface="微软雅黑" panose="020B0503020204020204" charset="-122"/>
              </a:rPr>
              <a:t>模型评估</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childTnLst>
                    </p:cTn>
                  </p:par>
                  <p:par>
                    <p:cTn id="9" fill="hold">
                      <p:stCondLst>
                        <p:cond delay="indefinite"/>
                      </p:stCondLst>
                      <p:childTnLst>
                        <p:par>
                          <p:cTn id="10" fill="hold">
                            <p:stCondLst>
                              <p:cond delay="0"/>
                            </p:stCondLst>
                            <p:childTnLst>
                              <p:par>
                                <p:cTn id="11" presetID="22" presetClass="entr" presetSubtype="2"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right)">
                                      <p:cBhvr>
                                        <p:cTn id="13" dur="500"/>
                                        <p:tgtEl>
                                          <p:spTgt spid="21"/>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randombar(horizontal)">
                                      <p:cBhvr>
                                        <p:cTn id="16" dur="500"/>
                                        <p:tgtEl>
                                          <p:spTgt spid="22"/>
                                        </p:tgtEl>
                                      </p:cBhvr>
                                    </p:animEffect>
                                  </p:childTnLst>
                                </p:cTn>
                              </p:par>
                              <p:par>
                                <p:cTn id="17" presetID="14" presetClass="entr" presetSubtype="1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randombar(horizontal)">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par>
                                <p:cTn id="30" presetID="1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p:tgtEl>
                                          <p:spTgt spid="16"/>
                                        </p:tgtEl>
                                        <p:attrNameLst>
                                          <p:attrName>ppt_y</p:attrName>
                                        </p:attrNameLst>
                                      </p:cBhvr>
                                      <p:tavLst>
                                        <p:tav tm="0">
                                          <p:val>
                                            <p:strVal val="#ppt_y+#ppt_h*1.125000"/>
                                          </p:val>
                                        </p:tav>
                                        <p:tav tm="100000">
                                          <p:val>
                                            <p:strVal val="#ppt_y"/>
                                          </p:val>
                                        </p:tav>
                                      </p:tavLst>
                                    </p:anim>
                                    <p:animEffect transition="in" filter="wipe(up)">
                                      <p:cBhvr>
                                        <p:cTn id="33" dur="500"/>
                                        <p:tgtEl>
                                          <p:spTgt spid="16"/>
                                        </p:tgtEl>
                                      </p:cBhvr>
                                    </p:animEffect>
                                  </p:childTnLst>
                                </p:cTn>
                              </p:par>
                              <p:par>
                                <p:cTn id="34" presetID="12" presetClass="entr" presetSubtype="4"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p:tgtEl>
                                          <p:spTgt spid="17"/>
                                        </p:tgtEl>
                                        <p:attrNameLst>
                                          <p:attrName>ppt_y</p:attrName>
                                        </p:attrNameLst>
                                      </p:cBhvr>
                                      <p:tavLst>
                                        <p:tav tm="0">
                                          <p:val>
                                            <p:strVal val="#ppt_y+#ppt_h*1.125000"/>
                                          </p:val>
                                        </p:tav>
                                        <p:tav tm="100000">
                                          <p:val>
                                            <p:strVal val="#ppt_y"/>
                                          </p:val>
                                        </p:tav>
                                      </p:tavLst>
                                    </p:anim>
                                    <p:animEffect transition="in" filter="wipe(up)">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right)">
                                      <p:cBhvr>
                                        <p:cTn id="42" dur="500"/>
                                        <p:tgtEl>
                                          <p:spTgt spid="27"/>
                                        </p:tgtEl>
                                      </p:cBhvr>
                                    </p:animEffect>
                                  </p:childTnLst>
                                </p:cTn>
                              </p:par>
                              <p:par>
                                <p:cTn id="43" presetID="12" presetClass="entr" presetSubtype="4" fill="hold" grpId="0" nodeType="withEffect">
                                  <p:stCondLst>
                                    <p:cond delay="0"/>
                                  </p:stCondLst>
                                  <p:childTnLst>
                                    <p:set>
                                      <p:cBhvr>
                                        <p:cTn id="44" dur="1" fill="hold">
                                          <p:stCondLst>
                                            <p:cond delay="0"/>
                                          </p:stCondLst>
                                        </p:cTn>
                                        <p:tgtEl>
                                          <p:spTgt spid="1029"/>
                                        </p:tgtEl>
                                        <p:attrNameLst>
                                          <p:attrName>style.visibility</p:attrName>
                                        </p:attrNameLst>
                                      </p:cBhvr>
                                      <p:to>
                                        <p:strVal val="visible"/>
                                      </p:to>
                                    </p:set>
                                    <p:anim calcmode="lin" valueType="num">
                                      <p:cBhvr additive="base">
                                        <p:cTn id="45" dur="500"/>
                                        <p:tgtEl>
                                          <p:spTgt spid="1029"/>
                                        </p:tgtEl>
                                        <p:attrNameLst>
                                          <p:attrName>ppt_y</p:attrName>
                                        </p:attrNameLst>
                                      </p:cBhvr>
                                      <p:tavLst>
                                        <p:tav tm="0">
                                          <p:val>
                                            <p:strVal val="#ppt_y+#ppt_h*1.125000"/>
                                          </p:val>
                                        </p:tav>
                                        <p:tav tm="100000">
                                          <p:val>
                                            <p:strVal val="#ppt_y"/>
                                          </p:val>
                                        </p:tav>
                                      </p:tavLst>
                                    </p:anim>
                                    <p:animEffect transition="in" filter="wipe(up)">
                                      <p:cBhvr>
                                        <p:cTn id="46" dur="500"/>
                                        <p:tgtEl>
                                          <p:spTgt spid="1029"/>
                                        </p:tgtEl>
                                      </p:cBhvr>
                                    </p:animEffect>
                                  </p:childTnLst>
                                </p:cTn>
                              </p:par>
                              <p:par>
                                <p:cTn id="47" presetID="12" presetClass="entr" presetSubtype="4" fill="hold" nodeType="withEffect">
                                  <p:stCondLst>
                                    <p:cond delay="0"/>
                                  </p:stCondLst>
                                  <p:childTnLst>
                                    <p:set>
                                      <p:cBhvr>
                                        <p:cTn id="48" dur="1" fill="hold">
                                          <p:stCondLst>
                                            <p:cond delay="0"/>
                                          </p:stCondLst>
                                        </p:cTn>
                                        <p:tgtEl>
                                          <p:spTgt spid="1026"/>
                                        </p:tgtEl>
                                        <p:attrNameLst>
                                          <p:attrName>style.visibility</p:attrName>
                                        </p:attrNameLst>
                                      </p:cBhvr>
                                      <p:to>
                                        <p:strVal val="visible"/>
                                      </p:to>
                                    </p:set>
                                    <p:anim calcmode="lin" valueType="num">
                                      <p:cBhvr additive="base">
                                        <p:cTn id="49" dur="500"/>
                                        <p:tgtEl>
                                          <p:spTgt spid="1026"/>
                                        </p:tgtEl>
                                        <p:attrNameLst>
                                          <p:attrName>ppt_y</p:attrName>
                                        </p:attrNameLst>
                                      </p:cBhvr>
                                      <p:tavLst>
                                        <p:tav tm="0">
                                          <p:val>
                                            <p:strVal val="#ppt_y+#ppt_h*1.125000"/>
                                          </p:val>
                                        </p:tav>
                                        <p:tav tm="100000">
                                          <p:val>
                                            <p:strVal val="#ppt_y"/>
                                          </p:val>
                                        </p:tav>
                                      </p:tavLst>
                                    </p:anim>
                                    <p:animEffect transition="in" filter="wipe(up)">
                                      <p:cBhvr>
                                        <p:cTn id="50" dur="500"/>
                                        <p:tgtEl>
                                          <p:spTgt spid="1026"/>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nodeType="click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p:tgtEl>
                                          <p:spTgt spid="30"/>
                                        </p:tgtEl>
                                        <p:attrNameLst>
                                          <p:attrName>ppt_y</p:attrName>
                                        </p:attrNameLst>
                                      </p:cBhvr>
                                      <p:tavLst>
                                        <p:tav tm="0">
                                          <p:val>
                                            <p:strVal val="#ppt_y+#ppt_h*1.125000"/>
                                          </p:val>
                                        </p:tav>
                                        <p:tav tm="100000">
                                          <p:val>
                                            <p:strVal val="#ppt_y"/>
                                          </p:val>
                                        </p:tav>
                                      </p:tavLst>
                                    </p:anim>
                                    <p:animEffect transition="in" filter="wipe(up)">
                                      <p:cBhvr>
                                        <p:cTn id="56" dur="500"/>
                                        <p:tgtEl>
                                          <p:spTgt spid="30"/>
                                        </p:tgtEl>
                                      </p:cBhvr>
                                    </p:animEffect>
                                  </p:childTnLst>
                                </p:cTn>
                              </p:par>
                              <p:par>
                                <p:cTn id="57" presetID="12" presetClass="entr" presetSubtype="4" fill="hold" nodeType="withEffect">
                                  <p:stCondLst>
                                    <p:cond delay="0"/>
                                  </p:stCondLst>
                                  <p:childTnLst>
                                    <p:set>
                                      <p:cBhvr>
                                        <p:cTn id="58" dur="1" fill="hold">
                                          <p:stCondLst>
                                            <p:cond delay="0"/>
                                          </p:stCondLst>
                                        </p:cTn>
                                        <p:tgtEl>
                                          <p:spTgt spid="31"/>
                                        </p:tgtEl>
                                        <p:attrNameLst>
                                          <p:attrName>style.visibility</p:attrName>
                                        </p:attrNameLst>
                                      </p:cBhvr>
                                      <p:to>
                                        <p:strVal val="visible"/>
                                      </p:to>
                                    </p:set>
                                    <p:anim calcmode="lin" valueType="num">
                                      <p:cBhvr additive="base">
                                        <p:cTn id="59" dur="500"/>
                                        <p:tgtEl>
                                          <p:spTgt spid="31"/>
                                        </p:tgtEl>
                                        <p:attrNameLst>
                                          <p:attrName>ppt_y</p:attrName>
                                        </p:attrNameLst>
                                      </p:cBhvr>
                                      <p:tavLst>
                                        <p:tav tm="0">
                                          <p:val>
                                            <p:strVal val="#ppt_y+#ppt_h*1.125000"/>
                                          </p:val>
                                        </p:tav>
                                        <p:tav tm="100000">
                                          <p:val>
                                            <p:strVal val="#ppt_y"/>
                                          </p:val>
                                        </p:tav>
                                      </p:tavLst>
                                    </p:anim>
                                    <p:animEffect transition="in" filter="wipe(up)">
                                      <p:cBhvr>
                                        <p:cTn id="60" dur="500"/>
                                        <p:tgtEl>
                                          <p:spTgt spid="31"/>
                                        </p:tgtEl>
                                      </p:cBhvr>
                                    </p:animEffect>
                                  </p:childTnLst>
                                </p:cTn>
                              </p:par>
                              <p:par>
                                <p:cTn id="61" presetID="12" presetClass="entr" presetSubtype="4" fill="hold" grpId="0" nodeType="withEffect">
                                  <p:stCondLst>
                                    <p:cond delay="0"/>
                                  </p:stCondLst>
                                  <p:childTnLst>
                                    <p:set>
                                      <p:cBhvr>
                                        <p:cTn id="62" dur="1" fill="hold">
                                          <p:stCondLst>
                                            <p:cond delay="0"/>
                                          </p:stCondLst>
                                        </p:cTn>
                                        <p:tgtEl>
                                          <p:spTgt spid="1024"/>
                                        </p:tgtEl>
                                        <p:attrNameLst>
                                          <p:attrName>style.visibility</p:attrName>
                                        </p:attrNameLst>
                                      </p:cBhvr>
                                      <p:to>
                                        <p:strVal val="visible"/>
                                      </p:to>
                                    </p:set>
                                    <p:anim calcmode="lin" valueType="num">
                                      <p:cBhvr additive="base">
                                        <p:cTn id="63" dur="500"/>
                                        <p:tgtEl>
                                          <p:spTgt spid="1024"/>
                                        </p:tgtEl>
                                        <p:attrNameLst>
                                          <p:attrName>ppt_y</p:attrName>
                                        </p:attrNameLst>
                                      </p:cBhvr>
                                      <p:tavLst>
                                        <p:tav tm="0">
                                          <p:val>
                                            <p:strVal val="#ppt_y+#ppt_h*1.125000"/>
                                          </p:val>
                                        </p:tav>
                                        <p:tav tm="100000">
                                          <p:val>
                                            <p:strVal val="#ppt_y"/>
                                          </p:val>
                                        </p:tav>
                                      </p:tavLst>
                                    </p:anim>
                                    <p:animEffect transition="in" filter="wipe(up)">
                                      <p:cBhvr>
                                        <p:cTn id="64" dur="500"/>
                                        <p:tgtEl>
                                          <p:spTgt spid="1024"/>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1027"/>
                                        </p:tgtEl>
                                        <p:attrNameLst>
                                          <p:attrName>style.visibility</p:attrName>
                                        </p:attrNameLst>
                                      </p:cBhvr>
                                      <p:to>
                                        <p:strVal val="visible"/>
                                      </p:to>
                                    </p:set>
                                    <p:animEffect transition="in" filter="wipe(up)">
                                      <p:cBhvr>
                                        <p:cTn id="69" dur="500"/>
                                        <p:tgtEl>
                                          <p:spTgt spid="1027"/>
                                        </p:tgtEl>
                                      </p:cBhvr>
                                    </p:animEffect>
                                  </p:childTnLst>
                                </p:cTn>
                              </p:par>
                            </p:childTnLst>
                          </p:cTn>
                        </p:par>
                      </p:childTnLst>
                    </p:cTn>
                  </p:par>
                  <p:par>
                    <p:cTn id="70" fill="hold">
                      <p:stCondLst>
                        <p:cond delay="indefinite"/>
                      </p:stCondLst>
                      <p:childTnLst>
                        <p:par>
                          <p:cTn id="71" fill="hold">
                            <p:stCondLst>
                              <p:cond delay="0"/>
                            </p:stCondLst>
                            <p:childTnLst>
                              <p:par>
                                <p:cTn id="72" presetID="12" presetClass="entr" presetSubtype="4" fill="hold" nodeType="clickEffect">
                                  <p:stCondLst>
                                    <p:cond delay="0"/>
                                  </p:stCondLst>
                                  <p:childTnLst>
                                    <p:set>
                                      <p:cBhvr>
                                        <p:cTn id="73" dur="1" fill="hold">
                                          <p:stCondLst>
                                            <p:cond delay="0"/>
                                          </p:stCondLst>
                                        </p:cTn>
                                        <p:tgtEl>
                                          <p:spTgt spid="1031"/>
                                        </p:tgtEl>
                                        <p:attrNameLst>
                                          <p:attrName>style.visibility</p:attrName>
                                        </p:attrNameLst>
                                      </p:cBhvr>
                                      <p:to>
                                        <p:strVal val="visible"/>
                                      </p:to>
                                    </p:set>
                                    <p:anim calcmode="lin" valueType="num">
                                      <p:cBhvr additive="base">
                                        <p:cTn id="74" dur="500"/>
                                        <p:tgtEl>
                                          <p:spTgt spid="1031"/>
                                        </p:tgtEl>
                                        <p:attrNameLst>
                                          <p:attrName>ppt_y</p:attrName>
                                        </p:attrNameLst>
                                      </p:cBhvr>
                                      <p:tavLst>
                                        <p:tav tm="0">
                                          <p:val>
                                            <p:strVal val="#ppt_y+#ppt_h*1.125000"/>
                                          </p:val>
                                        </p:tav>
                                        <p:tav tm="100000">
                                          <p:val>
                                            <p:strVal val="#ppt_y"/>
                                          </p:val>
                                        </p:tav>
                                      </p:tavLst>
                                    </p:anim>
                                    <p:animEffect transition="in" filter="wipe(up)">
                                      <p:cBhvr>
                                        <p:cTn id="75" dur="500"/>
                                        <p:tgtEl>
                                          <p:spTgt spid="1031"/>
                                        </p:tgtEl>
                                      </p:cBhvr>
                                    </p:animEffect>
                                  </p:childTnLst>
                                </p:cTn>
                              </p:par>
                              <p:par>
                                <p:cTn id="76" presetID="12" presetClass="entr" presetSubtype="4" fill="hold" grpId="0" nodeType="withEffect">
                                  <p:stCondLst>
                                    <p:cond delay="0"/>
                                  </p:stCondLst>
                                  <p:childTnLst>
                                    <p:set>
                                      <p:cBhvr>
                                        <p:cTn id="77" dur="1" fill="hold">
                                          <p:stCondLst>
                                            <p:cond delay="0"/>
                                          </p:stCondLst>
                                        </p:cTn>
                                        <p:tgtEl>
                                          <p:spTgt spid="1032"/>
                                        </p:tgtEl>
                                        <p:attrNameLst>
                                          <p:attrName>style.visibility</p:attrName>
                                        </p:attrNameLst>
                                      </p:cBhvr>
                                      <p:to>
                                        <p:strVal val="visible"/>
                                      </p:to>
                                    </p:set>
                                    <p:anim calcmode="lin" valueType="num">
                                      <p:cBhvr additive="base">
                                        <p:cTn id="78" dur="500"/>
                                        <p:tgtEl>
                                          <p:spTgt spid="1032"/>
                                        </p:tgtEl>
                                        <p:attrNameLst>
                                          <p:attrName>ppt_y</p:attrName>
                                        </p:attrNameLst>
                                      </p:cBhvr>
                                      <p:tavLst>
                                        <p:tav tm="0">
                                          <p:val>
                                            <p:strVal val="#ppt_y+#ppt_h*1.125000"/>
                                          </p:val>
                                        </p:tav>
                                        <p:tav tm="100000">
                                          <p:val>
                                            <p:strVal val="#ppt_y"/>
                                          </p:val>
                                        </p:tav>
                                      </p:tavLst>
                                    </p:anim>
                                    <p:animEffect transition="in" filter="wipe(up)">
                                      <p:cBhvr>
                                        <p:cTn id="79"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2" grpId="0"/>
      <p:bldP spid="1024" grpId="0"/>
      <p:bldP spid="1029" grpId="0"/>
      <p:bldP spid="103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51228" y="789605"/>
            <a:ext cx="10254545" cy="0"/>
          </a:xfrm>
          <a:prstGeom prst="line">
            <a:avLst/>
          </a:prstGeom>
          <a:noFill/>
          <a:ln w="12700" cap="flat" cmpd="sng" algn="ctr">
            <a:solidFill>
              <a:sysClr val="windowText" lastClr="000000"/>
            </a:solidFill>
            <a:prstDash val="dash"/>
          </a:ln>
          <a:effectLst/>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17584" y="306898"/>
            <a:ext cx="347288" cy="347288"/>
          </a:xfrm>
          <a:prstGeom prst="ellipse">
            <a:avLst/>
          </a:prstGeom>
          <a:solidFill>
            <a:srgbClr val="1A3F6C"/>
          </a:solidFill>
          <a:ln w="25400" cap="flat" cmpd="sng" algn="ctr">
            <a:noFill/>
            <a:prstDash val="solid"/>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26" name="TextBox 25"/>
          <p:cNvSpPr txBox="1"/>
          <p:nvPr/>
        </p:nvSpPr>
        <p:spPr>
          <a:xfrm>
            <a:off x="1148821" y="261572"/>
            <a:ext cx="7601761" cy="481670"/>
          </a:xfrm>
          <a:prstGeom prst="rect">
            <a:avLst/>
          </a:prstGeom>
          <a:noFill/>
        </p:spPr>
        <p:txBody>
          <a:bodyPr wrap="none" rtlCol="0">
            <a:spAutoFit/>
          </a:bodyPr>
          <a:lstStyle/>
          <a:p>
            <a:r>
              <a:rPr lang="en-US" altLang="zh-CN" sz="2530" spc="300" dirty="0">
                <a:latin typeface="方正兰亭细黑_GBK" pitchFamily="2" charset="-122"/>
                <a:ea typeface="方正兰亭细黑_GBK" pitchFamily="2" charset="-122"/>
              </a:rPr>
              <a:t>BP</a:t>
            </a:r>
            <a:r>
              <a:rPr lang="zh-CN" altLang="en-US" sz="2530" spc="300" dirty="0">
                <a:latin typeface="方正兰亭细黑_GBK" pitchFamily="2" charset="-122"/>
                <a:ea typeface="方正兰亭细黑_GBK" pitchFamily="2" charset="-122"/>
              </a:rPr>
              <a:t>神经网络实现</a:t>
            </a:r>
            <a:r>
              <a:rPr lang="en-US" altLang="zh-CN" sz="2530" spc="300" dirty="0">
                <a:latin typeface="方正兰亭细黑_GBK" pitchFamily="2" charset="-122"/>
                <a:ea typeface="方正兰亭细黑_GBK" pitchFamily="2" charset="-122"/>
              </a:rPr>
              <a:t>——</a:t>
            </a:r>
            <a:r>
              <a:rPr lang="zh-CN" altLang="en-US" sz="2530" spc="300" dirty="0">
                <a:latin typeface="方正兰亭细黑_GBK" pitchFamily="2" charset="-122"/>
                <a:ea typeface="方正兰亭细黑_GBK" pitchFamily="2" charset="-122"/>
              </a:rPr>
              <a:t>网络数据的保存与再调用</a:t>
            </a:r>
          </a:p>
        </p:txBody>
      </p:sp>
      <p:sp>
        <p:nvSpPr>
          <p:cNvPr id="3" name="TextBox 63"/>
          <p:cNvSpPr txBox="1"/>
          <p:nvPr/>
        </p:nvSpPr>
        <p:spPr>
          <a:xfrm>
            <a:off x="1346440" y="1112916"/>
            <a:ext cx="380365" cy="521970"/>
          </a:xfrm>
          <a:prstGeom prst="rect">
            <a:avLst/>
          </a:prstGeom>
          <a:noFill/>
        </p:spPr>
        <p:txBody>
          <a:bodyPr wrap="none" rtlCol="0">
            <a:spAutoFit/>
          </a:bodyPr>
          <a:lstStyle/>
          <a:p>
            <a:r>
              <a:rPr lang="en-US" altLang="zh-CN" sz="2800" dirty="0">
                <a:solidFill>
                  <a:srgbClr val="C00000"/>
                </a:solidFill>
                <a:latin typeface="Kozuka Gothic Pro R" pitchFamily="34" charset="-128"/>
                <a:ea typeface="Kozuka Gothic Pro R" pitchFamily="34" charset="-128"/>
              </a:rPr>
              <a:t>4</a:t>
            </a:r>
          </a:p>
        </p:txBody>
      </p:sp>
      <p:sp>
        <p:nvSpPr>
          <p:cNvPr id="7" name="TextBox 67"/>
          <p:cNvSpPr txBox="1"/>
          <p:nvPr/>
        </p:nvSpPr>
        <p:spPr>
          <a:xfrm>
            <a:off x="1812925" y="1174750"/>
            <a:ext cx="3871595" cy="398780"/>
          </a:xfrm>
          <a:prstGeom prst="rect">
            <a:avLst/>
          </a:prstGeom>
          <a:noFill/>
        </p:spPr>
        <p:txBody>
          <a:bodyPr wrap="square" rtlCol="0">
            <a:spAutoFit/>
          </a:bodyPr>
          <a:lstStyle/>
          <a:p>
            <a:r>
              <a:rPr lang="zh-CN" sz="2000" dirty="0">
                <a:latin typeface="方正兰亭细黑_GBK_M" pitchFamily="2" charset="2"/>
                <a:ea typeface="方正兰亭细黑_GBK_M" pitchFamily="2" charset="2"/>
                <a:cs typeface="方正兰亭细黑_GBK_M" pitchFamily="2" charset="2"/>
              </a:rPr>
              <a:t>使用</a:t>
            </a:r>
            <a:r>
              <a:rPr lang="en-US" altLang="zh-CN" sz="2000" dirty="0">
                <a:latin typeface="方正兰亭细黑_GBK_M" pitchFamily="2" charset="2"/>
                <a:ea typeface="方正兰亭细黑_GBK_M" pitchFamily="2" charset="2"/>
                <a:cs typeface="方正兰亭细黑_GBK_M" pitchFamily="2" charset="2"/>
              </a:rPr>
              <a:t>csv</a:t>
            </a:r>
            <a:r>
              <a:rPr lang="zh-CN" altLang="en-US" sz="2000" dirty="0">
                <a:latin typeface="方正兰亭细黑_GBK_M" pitchFamily="2" charset="2"/>
                <a:ea typeface="方正兰亭细黑_GBK_M" pitchFamily="2" charset="2"/>
                <a:cs typeface="方正兰亭细黑_GBK_M" pitchFamily="2" charset="2"/>
              </a:rPr>
              <a:t>文件对网络数据进行保存</a:t>
            </a:r>
          </a:p>
        </p:txBody>
      </p:sp>
      <p:pic>
        <p:nvPicPr>
          <p:cNvPr id="2" name="Picture 1"/>
          <p:cNvPicPr>
            <a:picLocks noChangeAspect="1"/>
          </p:cNvPicPr>
          <p:nvPr/>
        </p:nvPicPr>
        <p:blipFill>
          <a:blip r:embed="rId2"/>
          <a:srcRect b="63356"/>
          <a:stretch>
            <a:fillRect/>
          </a:stretch>
        </p:blipFill>
        <p:spPr>
          <a:xfrm>
            <a:off x="681355" y="1113155"/>
            <a:ext cx="664845" cy="407670"/>
          </a:xfrm>
          <a:prstGeom prst="rect">
            <a:avLst/>
          </a:prstGeom>
        </p:spPr>
      </p:pic>
      <p:pic>
        <p:nvPicPr>
          <p:cNvPr id="4" name="Picture 1"/>
          <p:cNvPicPr>
            <a:picLocks noChangeAspect="1"/>
          </p:cNvPicPr>
          <p:nvPr/>
        </p:nvPicPr>
        <p:blipFill>
          <a:blip r:embed="rId2"/>
          <a:stretch>
            <a:fillRect/>
          </a:stretch>
        </p:blipFill>
        <p:spPr>
          <a:xfrm>
            <a:off x="500380" y="1113155"/>
            <a:ext cx="664845" cy="1112520"/>
          </a:xfrm>
          <a:prstGeom prst="rect">
            <a:avLst/>
          </a:prstGeom>
        </p:spPr>
      </p:pic>
      <p:pic>
        <p:nvPicPr>
          <p:cNvPr id="5" name="图片 4"/>
          <p:cNvPicPr>
            <a:picLocks noChangeAspect="1"/>
          </p:cNvPicPr>
          <p:nvPr/>
        </p:nvPicPr>
        <p:blipFill>
          <a:blip r:embed="rId3"/>
          <a:stretch>
            <a:fillRect/>
          </a:stretch>
        </p:blipFill>
        <p:spPr>
          <a:xfrm>
            <a:off x="1148821" y="1616455"/>
            <a:ext cx="1426588" cy="1865538"/>
          </a:xfrm>
          <a:prstGeom prst="rect">
            <a:avLst/>
          </a:prstGeom>
        </p:spPr>
      </p:pic>
      <p:sp>
        <p:nvSpPr>
          <p:cNvPr id="6" name="文本框 5"/>
          <p:cNvSpPr txBox="1"/>
          <p:nvPr/>
        </p:nvSpPr>
        <p:spPr>
          <a:xfrm>
            <a:off x="2575409" y="1879600"/>
            <a:ext cx="8079891" cy="923330"/>
          </a:xfrm>
          <a:prstGeom prst="rect">
            <a:avLst/>
          </a:prstGeom>
          <a:noFill/>
        </p:spPr>
        <p:txBody>
          <a:bodyPr wrap="square" rtlCol="0">
            <a:spAutoFit/>
          </a:bodyPr>
          <a:lstStyle/>
          <a:p>
            <a:r>
              <a:rPr lang="zh-CN" altLang="en-US" dirty="0">
                <a:latin typeface="微软雅黑" panose="020B0503020204020204" charset="-122"/>
                <a:ea typeface="微软雅黑" panose="020B0503020204020204" charset="-122"/>
              </a:rPr>
              <a:t>考虑到实用性，不可能每次启动程序都重复对数据进行训练，我们导出了网络的核心数据</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权重矩阵，将其作为构建测试和应用网络的数据。同时，也方便了我们的</a:t>
            </a:r>
            <a:r>
              <a:rPr lang="en-US" altLang="zh-CN" dirty="0">
                <a:latin typeface="微软雅黑" panose="020B0503020204020204" charset="-122"/>
                <a:ea typeface="微软雅黑" panose="020B0503020204020204" charset="-122"/>
              </a:rPr>
              <a:t>BP</a:t>
            </a:r>
            <a:r>
              <a:rPr lang="zh-CN" altLang="en-US" dirty="0">
                <a:latin typeface="微软雅黑" panose="020B0503020204020204" charset="-122"/>
                <a:ea typeface="微软雅黑" panose="020B0503020204020204" charset="-122"/>
              </a:rPr>
              <a:t>神经网络进行再训练和更新</a:t>
            </a:r>
          </a:p>
        </p:txBody>
      </p:sp>
      <p:pic>
        <p:nvPicPr>
          <p:cNvPr id="8" name="图片 7"/>
          <p:cNvPicPr>
            <a:picLocks noChangeAspect="1"/>
          </p:cNvPicPr>
          <p:nvPr/>
        </p:nvPicPr>
        <p:blipFill>
          <a:blip r:embed="rId4"/>
          <a:stretch>
            <a:fillRect/>
          </a:stretch>
        </p:blipFill>
        <p:spPr>
          <a:xfrm>
            <a:off x="2575409" y="2946400"/>
            <a:ext cx="6477000" cy="306848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par>
                                <p:cTn id="12" presetID="22" presetClass="entr" presetSubtype="4"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par>
                                <p:cTn id="15" presetID="22" presetClass="entr" presetSubtype="4"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51228" y="789605"/>
            <a:ext cx="10254545" cy="0"/>
          </a:xfrm>
          <a:prstGeom prst="line">
            <a:avLst/>
          </a:prstGeom>
          <a:noFill/>
          <a:ln w="12700" cap="flat" cmpd="sng" algn="ctr">
            <a:solidFill>
              <a:sysClr val="windowText" lastClr="000000"/>
            </a:solidFill>
            <a:prstDash val="dash"/>
          </a:ln>
          <a:effectLst/>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17584" y="306898"/>
            <a:ext cx="347288" cy="347288"/>
          </a:xfrm>
          <a:prstGeom prst="ellipse">
            <a:avLst/>
          </a:prstGeom>
          <a:solidFill>
            <a:srgbClr val="1A3F6C"/>
          </a:solidFill>
          <a:ln w="25400" cap="flat" cmpd="sng" algn="ctr">
            <a:noFill/>
            <a:prstDash val="solid"/>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26" name="TextBox 25"/>
          <p:cNvSpPr txBox="1"/>
          <p:nvPr/>
        </p:nvSpPr>
        <p:spPr>
          <a:xfrm>
            <a:off x="1148821" y="261572"/>
            <a:ext cx="5065810" cy="481670"/>
          </a:xfrm>
          <a:prstGeom prst="rect">
            <a:avLst/>
          </a:prstGeom>
          <a:noFill/>
        </p:spPr>
        <p:txBody>
          <a:bodyPr wrap="none" rtlCol="0">
            <a:spAutoFit/>
          </a:bodyPr>
          <a:lstStyle/>
          <a:p>
            <a:r>
              <a:rPr lang="en-US" altLang="zh-CN" sz="2530" spc="300" dirty="0">
                <a:latin typeface="方正兰亭细黑_GBK" pitchFamily="2" charset="-122"/>
                <a:ea typeface="方正兰亭细黑_GBK" pitchFamily="2" charset="-122"/>
              </a:rPr>
              <a:t>BP</a:t>
            </a:r>
            <a:r>
              <a:rPr lang="zh-CN" altLang="en-US" sz="2530" spc="300" dirty="0">
                <a:latin typeface="方正兰亭细黑_GBK" pitchFamily="2" charset="-122"/>
                <a:ea typeface="方正兰亭细黑_GBK" pitchFamily="2" charset="-122"/>
              </a:rPr>
              <a:t>神经网络实现</a:t>
            </a:r>
            <a:r>
              <a:rPr lang="en-US" altLang="zh-CN" sz="2530" spc="300" dirty="0">
                <a:latin typeface="方正兰亭细黑_GBK" pitchFamily="2" charset="-122"/>
                <a:ea typeface="方正兰亭细黑_GBK" pitchFamily="2" charset="-122"/>
              </a:rPr>
              <a:t>——</a:t>
            </a:r>
            <a:r>
              <a:rPr lang="zh-CN" altLang="en-US" sz="2530" spc="300" dirty="0">
                <a:latin typeface="方正兰亭细黑_GBK" pitchFamily="2" charset="-122"/>
                <a:ea typeface="方正兰亭细黑_GBK" pitchFamily="2" charset="-122"/>
              </a:rPr>
              <a:t>精度提高</a:t>
            </a:r>
          </a:p>
        </p:txBody>
      </p:sp>
      <p:pic>
        <p:nvPicPr>
          <p:cNvPr id="15" name="Picture 1"/>
          <p:cNvPicPr>
            <a:picLocks noChangeAspect="1"/>
          </p:cNvPicPr>
          <p:nvPr>
            <p:custDataLst>
              <p:tags r:id="rId1"/>
            </p:custDataLst>
          </p:nvPr>
        </p:nvPicPr>
        <p:blipFill>
          <a:blip r:embed="rId3"/>
          <a:stretch>
            <a:fillRect/>
          </a:stretch>
        </p:blipFill>
        <p:spPr>
          <a:xfrm>
            <a:off x="7765669" y="2292223"/>
            <a:ext cx="3243915" cy="3704754"/>
          </a:xfrm>
          <a:prstGeom prst="rect">
            <a:avLst/>
          </a:prstGeom>
        </p:spPr>
      </p:pic>
      <p:sp>
        <p:nvSpPr>
          <p:cNvPr id="17" name="文本框 16"/>
          <p:cNvSpPr txBox="1"/>
          <p:nvPr/>
        </p:nvSpPr>
        <p:spPr>
          <a:xfrm>
            <a:off x="1164872" y="1041400"/>
            <a:ext cx="7204428" cy="1200329"/>
          </a:xfrm>
          <a:prstGeom prst="rect">
            <a:avLst/>
          </a:prstGeom>
          <a:noFill/>
        </p:spPr>
        <p:txBody>
          <a:bodyPr wrap="square" rtlCol="0">
            <a:spAutoFit/>
          </a:bodyPr>
          <a:lstStyle/>
          <a:p>
            <a:r>
              <a:rPr lang="zh-CN" altLang="en-US" dirty="0">
                <a:latin typeface="微软雅黑" panose="020B0503020204020204" charset="-122"/>
                <a:ea typeface="微软雅黑" panose="020B0503020204020204" charset="-122"/>
              </a:rPr>
              <a:t>事实上，神经网络模型的精度与很多因素有关，选择合适的网络参数，训练方法对网络的精确度有很强的联系。</a:t>
            </a:r>
            <a:endParaRPr lang="en-US" altLang="zh-CN" dirty="0">
              <a:latin typeface="微软雅黑" panose="020B0503020204020204" charset="-122"/>
              <a:ea typeface="微软雅黑" panose="020B0503020204020204" charset="-122"/>
            </a:endParaRPr>
          </a:p>
          <a:p>
            <a:endParaRPr lang="en-US" altLang="zh-CN" dirty="0">
              <a:latin typeface="微软雅黑" panose="020B0503020204020204" charset="-122"/>
              <a:ea typeface="微软雅黑" panose="020B0503020204020204" charset="-122"/>
            </a:endParaRPr>
          </a:p>
          <a:p>
            <a:endParaRPr lang="zh-CN" altLang="en-US" dirty="0">
              <a:latin typeface="微软雅黑" panose="020B0503020204020204" charset="-122"/>
              <a:ea typeface="微软雅黑" panose="020B0503020204020204" charset="-122"/>
            </a:endParaRPr>
          </a:p>
        </p:txBody>
      </p:sp>
      <p:grpSp>
        <p:nvGrpSpPr>
          <p:cNvPr id="21" name="组合 20"/>
          <p:cNvGrpSpPr/>
          <p:nvPr/>
        </p:nvGrpSpPr>
        <p:grpSpPr>
          <a:xfrm>
            <a:off x="1282700" y="1727200"/>
            <a:ext cx="557530" cy="4688205"/>
            <a:chOff x="5172075" y="1009650"/>
            <a:chExt cx="514350" cy="2638425"/>
          </a:xfrm>
        </p:grpSpPr>
        <p:cxnSp>
          <p:nvCxnSpPr>
            <p:cNvPr id="22" name="直接连接符 21"/>
            <p:cNvCxnSpPr/>
            <p:nvPr/>
          </p:nvCxnSpPr>
          <p:spPr>
            <a:xfrm>
              <a:off x="5172075" y="1019175"/>
              <a:ext cx="514350" cy="0"/>
            </a:xfrm>
            <a:prstGeom prst="line">
              <a:avLst/>
            </a:prstGeom>
            <a:noFill/>
            <a:ln w="19050" cap="flat" cmpd="sng" algn="ctr">
              <a:solidFill>
                <a:sysClr val="windowText" lastClr="000000"/>
              </a:solidFill>
              <a:prstDash val="solid"/>
              <a:miter lim="800000"/>
            </a:ln>
            <a:effectLst/>
          </p:spPr>
          <p:style>
            <a:lnRef idx="1">
              <a:srgbClr val="4472C4"/>
            </a:lnRef>
            <a:fillRef idx="0">
              <a:srgbClr val="4472C4"/>
            </a:fillRef>
            <a:effectRef idx="0">
              <a:srgbClr val="4472C4"/>
            </a:effectRef>
            <a:fontRef idx="minor">
              <a:sysClr val="windowText" lastClr="000000"/>
            </a:fontRef>
          </p:style>
        </p:cxnSp>
        <p:cxnSp>
          <p:nvCxnSpPr>
            <p:cNvPr id="23" name="直接连接符 22"/>
            <p:cNvCxnSpPr/>
            <p:nvPr/>
          </p:nvCxnSpPr>
          <p:spPr>
            <a:xfrm>
              <a:off x="5172075" y="1009650"/>
              <a:ext cx="0" cy="2628900"/>
            </a:xfrm>
            <a:prstGeom prst="line">
              <a:avLst/>
            </a:prstGeom>
            <a:noFill/>
            <a:ln w="19050" cap="flat" cmpd="sng" algn="ctr">
              <a:solidFill>
                <a:sysClr val="windowText" lastClr="000000"/>
              </a:solidFill>
              <a:prstDash val="solid"/>
              <a:miter lim="800000"/>
            </a:ln>
            <a:effectLst/>
          </p:spPr>
          <p:style>
            <a:lnRef idx="1">
              <a:srgbClr val="4472C4"/>
            </a:lnRef>
            <a:fillRef idx="0">
              <a:srgbClr val="4472C4"/>
            </a:fillRef>
            <a:effectRef idx="0">
              <a:srgbClr val="4472C4"/>
            </a:effectRef>
            <a:fontRef idx="minor">
              <a:sysClr val="windowText" lastClr="000000"/>
            </a:fontRef>
          </p:style>
        </p:cxnSp>
        <p:cxnSp>
          <p:nvCxnSpPr>
            <p:cNvPr id="27" name="直接连接符 26"/>
            <p:cNvCxnSpPr/>
            <p:nvPr/>
          </p:nvCxnSpPr>
          <p:spPr>
            <a:xfrm>
              <a:off x="5172075" y="3648075"/>
              <a:ext cx="514350" cy="0"/>
            </a:xfrm>
            <a:prstGeom prst="line">
              <a:avLst/>
            </a:prstGeom>
            <a:noFill/>
            <a:ln w="19050" cap="flat" cmpd="sng" algn="ctr">
              <a:solidFill>
                <a:sysClr val="windowText" lastClr="000000"/>
              </a:solidFill>
              <a:prstDash val="solid"/>
              <a:miter lim="800000"/>
            </a:ln>
            <a:effectLst/>
          </p:spPr>
          <p:style>
            <a:lnRef idx="1">
              <a:srgbClr val="4472C4"/>
            </a:lnRef>
            <a:fillRef idx="0">
              <a:srgbClr val="4472C4"/>
            </a:fillRef>
            <a:effectRef idx="0">
              <a:srgbClr val="4472C4"/>
            </a:effectRef>
            <a:fontRef idx="minor">
              <a:sysClr val="windowText" lastClr="000000"/>
            </a:fontRef>
          </p:style>
        </p:cxnSp>
      </p:grpSp>
      <p:grpSp>
        <p:nvGrpSpPr>
          <p:cNvPr id="28" name="组合 27"/>
          <p:cNvGrpSpPr/>
          <p:nvPr/>
        </p:nvGrpSpPr>
        <p:grpSpPr>
          <a:xfrm flipH="1">
            <a:off x="4443095" y="1727200"/>
            <a:ext cx="557530" cy="4697730"/>
            <a:chOff x="5172075" y="1009650"/>
            <a:chExt cx="514350" cy="2638425"/>
          </a:xfrm>
        </p:grpSpPr>
        <p:cxnSp>
          <p:nvCxnSpPr>
            <p:cNvPr id="29" name="直接连接符 28"/>
            <p:cNvCxnSpPr/>
            <p:nvPr/>
          </p:nvCxnSpPr>
          <p:spPr>
            <a:xfrm>
              <a:off x="5172075" y="1019175"/>
              <a:ext cx="514350" cy="0"/>
            </a:xfrm>
            <a:prstGeom prst="line">
              <a:avLst/>
            </a:prstGeom>
            <a:noFill/>
            <a:ln w="19050" cap="flat" cmpd="sng" algn="ctr">
              <a:solidFill>
                <a:sysClr val="windowText" lastClr="000000"/>
              </a:solidFill>
              <a:prstDash val="solid"/>
              <a:miter lim="800000"/>
            </a:ln>
            <a:effectLst/>
          </p:spPr>
          <p:style>
            <a:lnRef idx="1">
              <a:srgbClr val="4472C4"/>
            </a:lnRef>
            <a:fillRef idx="0">
              <a:srgbClr val="4472C4"/>
            </a:fillRef>
            <a:effectRef idx="0">
              <a:srgbClr val="4472C4"/>
            </a:effectRef>
            <a:fontRef idx="minor">
              <a:sysClr val="windowText" lastClr="000000"/>
            </a:fontRef>
          </p:style>
        </p:cxnSp>
        <p:cxnSp>
          <p:nvCxnSpPr>
            <p:cNvPr id="30" name="直接连接符 29"/>
            <p:cNvCxnSpPr/>
            <p:nvPr/>
          </p:nvCxnSpPr>
          <p:spPr>
            <a:xfrm>
              <a:off x="5172075" y="1009650"/>
              <a:ext cx="0" cy="2628900"/>
            </a:xfrm>
            <a:prstGeom prst="line">
              <a:avLst/>
            </a:prstGeom>
            <a:noFill/>
            <a:ln w="19050" cap="flat" cmpd="sng" algn="ctr">
              <a:solidFill>
                <a:sysClr val="windowText" lastClr="000000"/>
              </a:solidFill>
              <a:prstDash val="solid"/>
              <a:miter lim="800000"/>
            </a:ln>
            <a:effectLst/>
          </p:spPr>
          <p:style>
            <a:lnRef idx="1">
              <a:srgbClr val="4472C4"/>
            </a:lnRef>
            <a:fillRef idx="0">
              <a:srgbClr val="4472C4"/>
            </a:fillRef>
            <a:effectRef idx="0">
              <a:srgbClr val="4472C4"/>
            </a:effectRef>
            <a:fontRef idx="minor">
              <a:sysClr val="windowText" lastClr="000000"/>
            </a:fontRef>
          </p:style>
        </p:cxnSp>
        <p:cxnSp>
          <p:nvCxnSpPr>
            <p:cNvPr id="31" name="直接连接符 30"/>
            <p:cNvCxnSpPr/>
            <p:nvPr/>
          </p:nvCxnSpPr>
          <p:spPr>
            <a:xfrm>
              <a:off x="5172075" y="3648075"/>
              <a:ext cx="514350" cy="0"/>
            </a:xfrm>
            <a:prstGeom prst="line">
              <a:avLst/>
            </a:prstGeom>
            <a:noFill/>
            <a:ln w="19050" cap="flat" cmpd="sng" algn="ctr">
              <a:solidFill>
                <a:sysClr val="windowText" lastClr="000000"/>
              </a:solidFill>
              <a:prstDash val="solid"/>
              <a:miter lim="800000"/>
            </a:ln>
            <a:effectLst/>
          </p:spPr>
          <p:style>
            <a:lnRef idx="1">
              <a:srgbClr val="4472C4"/>
            </a:lnRef>
            <a:fillRef idx="0">
              <a:srgbClr val="4472C4"/>
            </a:fillRef>
            <a:effectRef idx="0">
              <a:srgbClr val="4472C4"/>
            </a:effectRef>
            <a:fontRef idx="minor">
              <a:sysClr val="windowText" lastClr="000000"/>
            </a:fontRef>
          </p:style>
        </p:cxnSp>
      </p:grpSp>
      <p:sp>
        <p:nvSpPr>
          <p:cNvPr id="32" name="矩形 31"/>
          <p:cNvSpPr/>
          <p:nvPr/>
        </p:nvSpPr>
        <p:spPr>
          <a:xfrm>
            <a:off x="2199636" y="2029850"/>
            <a:ext cx="2964180" cy="400110"/>
          </a:xfrm>
          <a:prstGeom prst="rect">
            <a:avLst/>
          </a:prstGeom>
        </p:spPr>
        <p:txBody>
          <a:bodyPr wrap="square">
            <a:spAutoFit/>
          </a:bodyPr>
          <a:lstStyle/>
          <a:p>
            <a:r>
              <a:rPr lang="zh-CN" altLang="en-US" sz="2000" b="1" dirty="0"/>
              <a:t>精度提高思路</a:t>
            </a:r>
            <a:r>
              <a:rPr lang="zh-CN" altLang="en-US" dirty="0"/>
              <a:t>  </a:t>
            </a:r>
          </a:p>
        </p:txBody>
      </p:sp>
      <p:sp>
        <p:nvSpPr>
          <p:cNvPr id="18" name="文本框 17"/>
          <p:cNvSpPr txBox="1"/>
          <p:nvPr/>
        </p:nvSpPr>
        <p:spPr>
          <a:xfrm>
            <a:off x="1561465" y="2715650"/>
            <a:ext cx="3275954" cy="2862322"/>
          </a:xfrm>
          <a:prstGeom prst="rect">
            <a:avLst/>
          </a:prstGeom>
          <a:noFill/>
        </p:spPr>
        <p:txBody>
          <a:bodyPr wrap="square" rtlCol="0">
            <a:spAutoFit/>
          </a:bodyPr>
          <a:lstStyle/>
          <a:p>
            <a:r>
              <a:rPr lang="en-US" altLang="zh-CN" sz="2000" dirty="0">
                <a:latin typeface="微软雅黑" panose="020B0503020204020204" charset="-122"/>
                <a:ea typeface="微软雅黑" panose="020B0503020204020204" charset="-122"/>
              </a:rPr>
              <a:t>1</a:t>
            </a:r>
            <a:r>
              <a:rPr lang="zh-CN" altLang="en-US" sz="2000" dirty="0">
                <a:latin typeface="微软雅黑" panose="020B0503020204020204" charset="-122"/>
                <a:ea typeface="微软雅黑" panose="020B0503020204020204" charset="-122"/>
              </a:rPr>
              <a:t>、隐藏层数，隐藏层神经元数，学习率等参数的调整训练</a:t>
            </a:r>
            <a:endParaRPr lang="en-US" altLang="zh-CN" sz="2000" dirty="0">
              <a:latin typeface="微软雅黑" panose="020B0503020204020204" charset="-122"/>
              <a:ea typeface="微软雅黑" panose="020B0503020204020204" charset="-122"/>
            </a:endParaRPr>
          </a:p>
          <a:p>
            <a:endParaRPr lang="en-US" altLang="zh-CN" sz="2000" dirty="0">
              <a:latin typeface="微软雅黑" panose="020B0503020204020204" charset="-122"/>
              <a:ea typeface="微软雅黑" panose="020B0503020204020204" charset="-122"/>
            </a:endParaRPr>
          </a:p>
          <a:p>
            <a:r>
              <a:rPr lang="en-US" altLang="zh-CN" sz="2000" dirty="0">
                <a:latin typeface="微软雅黑" panose="020B0503020204020204" charset="-122"/>
                <a:ea typeface="微软雅黑" panose="020B0503020204020204" charset="-122"/>
              </a:rPr>
              <a:t>2</a:t>
            </a:r>
            <a:r>
              <a:rPr lang="zh-CN" altLang="en-US" sz="2000" dirty="0">
                <a:latin typeface="微软雅黑" panose="020B0503020204020204" charset="-122"/>
                <a:ea typeface="微软雅黑" panose="020B0503020204020204" charset="-122"/>
              </a:rPr>
              <a:t>、学习次数的调整</a:t>
            </a:r>
            <a:endParaRPr lang="en-US" altLang="zh-CN" sz="2000" dirty="0">
              <a:latin typeface="微软雅黑" panose="020B0503020204020204" charset="-122"/>
              <a:ea typeface="微软雅黑" panose="020B0503020204020204" charset="-122"/>
            </a:endParaRPr>
          </a:p>
          <a:p>
            <a:endParaRPr lang="en-US" altLang="zh-CN" sz="2000" dirty="0">
              <a:latin typeface="微软雅黑" panose="020B0503020204020204" charset="-122"/>
              <a:ea typeface="微软雅黑" panose="020B0503020204020204" charset="-122"/>
            </a:endParaRPr>
          </a:p>
          <a:p>
            <a:r>
              <a:rPr lang="en-US" altLang="zh-CN" sz="2000" dirty="0">
                <a:latin typeface="微软雅黑" panose="020B0503020204020204" charset="-122"/>
                <a:ea typeface="微软雅黑" panose="020B0503020204020204" charset="-122"/>
              </a:rPr>
              <a:t>3</a:t>
            </a:r>
            <a:r>
              <a:rPr lang="zh-CN" altLang="en-US" sz="2000" dirty="0">
                <a:latin typeface="微软雅黑" panose="020B0503020204020204" charset="-122"/>
                <a:ea typeface="微软雅黑" panose="020B0503020204020204" charset="-122"/>
              </a:rPr>
              <a:t>、过拟合问题的解决</a:t>
            </a:r>
            <a:endParaRPr lang="en-US" altLang="zh-CN" sz="2000" dirty="0">
              <a:latin typeface="微软雅黑" panose="020B0503020204020204" charset="-122"/>
              <a:ea typeface="微软雅黑" panose="020B0503020204020204" charset="-122"/>
            </a:endParaRPr>
          </a:p>
          <a:p>
            <a:endParaRPr lang="en-US" altLang="zh-CN" sz="2000" dirty="0">
              <a:latin typeface="微软雅黑" panose="020B0503020204020204" charset="-122"/>
              <a:ea typeface="微软雅黑" panose="020B0503020204020204" charset="-122"/>
            </a:endParaRPr>
          </a:p>
          <a:p>
            <a:r>
              <a:rPr lang="en-US" altLang="zh-CN" sz="2000" dirty="0">
                <a:latin typeface="微软雅黑" panose="020B0503020204020204" charset="-122"/>
                <a:ea typeface="微软雅黑" panose="020B0503020204020204" charset="-122"/>
              </a:rPr>
              <a:t>4</a:t>
            </a:r>
            <a:r>
              <a:rPr lang="zh-CN" altLang="en-US" sz="2000" dirty="0">
                <a:latin typeface="微软雅黑" panose="020B0503020204020204" charset="-122"/>
                <a:ea typeface="微软雅黑" panose="020B0503020204020204" charset="-122"/>
              </a:rPr>
              <a:t>、训练集的优化</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par>
                                <p:cTn id="8" presetID="22" presetClass="entr" presetSubtype="2"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right)">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randombar(horizontal)">
                                      <p:cBhvr>
                                        <p:cTn id="15" dur="500"/>
                                        <p:tgtEl>
                                          <p:spTgt spid="3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8">
                                            <p:txEl>
                                              <p:pRg st="0" end="0"/>
                                            </p:txEl>
                                          </p:spTgt>
                                        </p:tgtEl>
                                        <p:attrNameLst>
                                          <p:attrName>style.visibility</p:attrName>
                                        </p:attrNameLst>
                                      </p:cBhvr>
                                      <p:to>
                                        <p:strVal val="visible"/>
                                      </p:to>
                                    </p:set>
                                    <p:animEffect transition="in" filter="wipe(up)">
                                      <p:cBhvr>
                                        <p:cTn id="20" dur="500"/>
                                        <p:tgtEl>
                                          <p:spTgt spid="18">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18">
                                            <p:txEl>
                                              <p:pRg st="2" end="2"/>
                                            </p:txEl>
                                          </p:spTgt>
                                        </p:tgtEl>
                                        <p:attrNameLst>
                                          <p:attrName>style.visibility</p:attrName>
                                        </p:attrNameLst>
                                      </p:cBhvr>
                                      <p:to>
                                        <p:strVal val="visible"/>
                                      </p:to>
                                    </p:set>
                                    <p:animEffect transition="in" filter="wipe(up)">
                                      <p:cBhvr>
                                        <p:cTn id="25" dur="500"/>
                                        <p:tgtEl>
                                          <p:spTgt spid="18">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8">
                                            <p:txEl>
                                              <p:pRg st="4" end="4"/>
                                            </p:txEl>
                                          </p:spTgt>
                                        </p:tgtEl>
                                        <p:attrNameLst>
                                          <p:attrName>style.visibility</p:attrName>
                                        </p:attrNameLst>
                                      </p:cBhvr>
                                      <p:to>
                                        <p:strVal val="visible"/>
                                      </p:to>
                                    </p:set>
                                    <p:animEffect transition="in" filter="wipe(up)">
                                      <p:cBhvr>
                                        <p:cTn id="30" dur="500"/>
                                        <p:tgtEl>
                                          <p:spTgt spid="18">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18">
                                            <p:txEl>
                                              <p:pRg st="6" end="6"/>
                                            </p:txEl>
                                          </p:spTgt>
                                        </p:tgtEl>
                                        <p:attrNameLst>
                                          <p:attrName>style.visibility</p:attrName>
                                        </p:attrNameLst>
                                      </p:cBhvr>
                                      <p:to>
                                        <p:strVal val="visible"/>
                                      </p:to>
                                    </p:set>
                                    <p:animEffect transition="in" filter="wipe(up)">
                                      <p:cBhvr>
                                        <p:cTn id="35" dur="500"/>
                                        <p:tgtEl>
                                          <p:spTgt spid="1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18"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stretch>
            <a:fillRect/>
          </a:stretch>
        </p:blipFill>
        <p:spPr>
          <a:xfrm>
            <a:off x="937638" y="4684095"/>
            <a:ext cx="3905250" cy="2057400"/>
          </a:xfrm>
          <a:prstGeom prst="rect">
            <a:avLst/>
          </a:prstGeom>
        </p:spPr>
      </p:pic>
      <p:cxnSp>
        <p:nvCxnSpPr>
          <p:cNvPr id="24" name="直接连接符 23"/>
          <p:cNvCxnSpPr/>
          <p:nvPr/>
        </p:nvCxnSpPr>
        <p:spPr>
          <a:xfrm>
            <a:off x="651228" y="789605"/>
            <a:ext cx="10254545" cy="0"/>
          </a:xfrm>
          <a:prstGeom prst="line">
            <a:avLst/>
          </a:prstGeom>
          <a:noFill/>
          <a:ln w="12700" cap="flat" cmpd="sng" algn="ctr">
            <a:solidFill>
              <a:sysClr val="windowText" lastClr="000000"/>
            </a:solidFill>
            <a:prstDash val="dash"/>
          </a:ln>
          <a:effectLst/>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17584" y="306898"/>
            <a:ext cx="347288" cy="347288"/>
          </a:xfrm>
          <a:prstGeom prst="ellipse">
            <a:avLst/>
          </a:prstGeom>
          <a:solidFill>
            <a:srgbClr val="1A3F6C"/>
          </a:solidFill>
          <a:ln w="25400" cap="flat" cmpd="sng" algn="ctr">
            <a:noFill/>
            <a:prstDash val="solid"/>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26" name="TextBox 25"/>
          <p:cNvSpPr txBox="1"/>
          <p:nvPr/>
        </p:nvSpPr>
        <p:spPr>
          <a:xfrm>
            <a:off x="1148821" y="261572"/>
            <a:ext cx="4586512" cy="481670"/>
          </a:xfrm>
          <a:prstGeom prst="rect">
            <a:avLst/>
          </a:prstGeom>
          <a:noFill/>
        </p:spPr>
        <p:txBody>
          <a:bodyPr wrap="none" rtlCol="0">
            <a:spAutoFit/>
          </a:bodyPr>
          <a:lstStyle/>
          <a:p>
            <a:r>
              <a:rPr lang="zh-CN" altLang="en-US" sz="2530" spc="300" dirty="0">
                <a:latin typeface="方正兰亭细黑_GBK" pitchFamily="2" charset="-122"/>
                <a:ea typeface="方正兰亭细黑_GBK" pitchFamily="2" charset="-122"/>
              </a:rPr>
              <a:t>精度提高</a:t>
            </a:r>
            <a:r>
              <a:rPr lang="en-US" altLang="zh-CN" sz="2530" spc="300" dirty="0">
                <a:latin typeface="方正兰亭细黑_GBK" pitchFamily="2" charset="-122"/>
                <a:ea typeface="方正兰亭细黑_GBK" pitchFamily="2" charset="-122"/>
              </a:rPr>
              <a:t>——</a:t>
            </a:r>
            <a:r>
              <a:rPr lang="zh-CN" altLang="en-US" sz="2530" spc="300" dirty="0">
                <a:latin typeface="方正兰亭细黑_GBK" pitchFamily="2" charset="-122"/>
                <a:ea typeface="方正兰亭细黑_GBK" pitchFamily="2" charset="-122"/>
              </a:rPr>
              <a:t>网络参数调整</a:t>
            </a:r>
          </a:p>
        </p:txBody>
      </p:sp>
      <p:sp>
        <p:nvSpPr>
          <p:cNvPr id="2" name="文本框 1"/>
          <p:cNvSpPr txBox="1"/>
          <p:nvPr/>
        </p:nvSpPr>
        <p:spPr>
          <a:xfrm>
            <a:off x="977900" y="1193800"/>
            <a:ext cx="7391400" cy="2862322"/>
          </a:xfrm>
          <a:prstGeom prst="rect">
            <a:avLst/>
          </a:prstGeom>
          <a:noFill/>
        </p:spPr>
        <p:txBody>
          <a:bodyPr wrap="square" rtlCol="0">
            <a:spAutoFit/>
          </a:bodyPr>
          <a:lstStyle/>
          <a:p>
            <a:r>
              <a:rPr lang="zh-CN" altLang="en-US" dirty="0">
                <a:latin typeface="微软雅黑" panose="020B0503020204020204" charset="-122"/>
                <a:ea typeface="微软雅黑" panose="020B0503020204020204" charset="-122"/>
              </a:rPr>
              <a:t>我们编写了多个重复训练程序，对神经网络的各个参数在一定范围内进行了遍历训练，采用控制变量的手段挑选了部分较优的参数作为我们</a:t>
            </a:r>
            <a:r>
              <a:rPr lang="en-US" altLang="zh-CN" dirty="0">
                <a:latin typeface="微软雅黑" panose="020B0503020204020204" charset="-122"/>
                <a:ea typeface="微软雅黑" panose="020B0503020204020204" charset="-122"/>
              </a:rPr>
              <a:t>BP</a:t>
            </a:r>
            <a:r>
              <a:rPr lang="zh-CN" altLang="en-US" dirty="0">
                <a:latin typeface="微软雅黑" panose="020B0503020204020204" charset="-122"/>
                <a:ea typeface="微软雅黑" panose="020B0503020204020204" charset="-122"/>
              </a:rPr>
              <a:t>神经网络最后的参数设定</a:t>
            </a:r>
            <a:endParaRPr lang="en-US" altLang="zh-CN" dirty="0">
              <a:latin typeface="微软雅黑" panose="020B0503020204020204" charset="-122"/>
              <a:ea typeface="微软雅黑" panose="020B0503020204020204" charset="-122"/>
            </a:endParaRPr>
          </a:p>
          <a:p>
            <a:endParaRPr lang="en-US" altLang="zh-CN" dirty="0">
              <a:latin typeface="微软雅黑" panose="020B0503020204020204" charset="-122"/>
              <a:ea typeface="微软雅黑" panose="020B0503020204020204" charset="-122"/>
            </a:endParaRPr>
          </a:p>
          <a:p>
            <a:endParaRPr lang="en-US" altLang="zh-CN" dirty="0">
              <a:latin typeface="微软雅黑" panose="020B0503020204020204" charset="-122"/>
              <a:ea typeface="微软雅黑" panose="020B0503020204020204" charset="-122"/>
            </a:endParaRPr>
          </a:p>
          <a:p>
            <a:r>
              <a:rPr lang="zh-CN" altLang="en-US" dirty="0">
                <a:latin typeface="微软雅黑" panose="020B0503020204020204" charset="-122"/>
                <a:ea typeface="微软雅黑" panose="020B0503020204020204" charset="-122"/>
              </a:rPr>
              <a:t>同时，我们对我们每一次训练的结果数据进行导出保存，通过数据统计更加直观的了解到了参数设定对网络的影响</a:t>
            </a:r>
            <a:endParaRPr lang="en-US" altLang="zh-CN" dirty="0">
              <a:latin typeface="微软雅黑" panose="020B0503020204020204" charset="-122"/>
              <a:ea typeface="微软雅黑" panose="020B0503020204020204" charset="-122"/>
            </a:endParaRPr>
          </a:p>
          <a:p>
            <a:endParaRPr lang="en-US" altLang="zh-CN" dirty="0">
              <a:latin typeface="微软雅黑" panose="020B0503020204020204" charset="-122"/>
              <a:ea typeface="微软雅黑" panose="020B0503020204020204" charset="-122"/>
            </a:endParaRPr>
          </a:p>
          <a:p>
            <a:endParaRPr lang="en-US" altLang="zh-CN" dirty="0">
              <a:latin typeface="微软雅黑" panose="020B0503020204020204" charset="-122"/>
              <a:ea typeface="微软雅黑" panose="020B0503020204020204" charset="-122"/>
            </a:endParaRPr>
          </a:p>
          <a:p>
            <a:endParaRPr lang="zh-CN" altLang="en-US" dirty="0">
              <a:latin typeface="微软雅黑" panose="020B0503020204020204" charset="-122"/>
              <a:ea typeface="微软雅黑" panose="020B0503020204020204" charset="-122"/>
            </a:endParaRPr>
          </a:p>
        </p:txBody>
      </p:sp>
      <p:pic>
        <p:nvPicPr>
          <p:cNvPr id="10" name="图片 9"/>
          <p:cNvPicPr>
            <a:picLocks noChangeAspect="1"/>
          </p:cNvPicPr>
          <p:nvPr/>
        </p:nvPicPr>
        <p:blipFill>
          <a:blip r:embed="rId3"/>
          <a:stretch>
            <a:fillRect/>
          </a:stretch>
        </p:blipFill>
        <p:spPr>
          <a:xfrm>
            <a:off x="901700" y="3156009"/>
            <a:ext cx="3886200" cy="1800225"/>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1900" y="3216599"/>
            <a:ext cx="4868190" cy="3242104"/>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randombar(horizontal)">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outVertical)">
                                      <p:cBhvr>
                                        <p:cTn id="17" dur="500"/>
                                        <p:tgtEl>
                                          <p:spTgt spid="10"/>
                                        </p:tgtEl>
                                      </p:cBhvr>
                                    </p:animEffect>
                                  </p:childTnLst>
                                </p:cTn>
                              </p:par>
                              <p:par>
                                <p:cTn id="18" presetID="16" presetClass="entr" presetSubtype="37"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arn(outVertical)">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randombar(horizontal)">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51228" y="789605"/>
            <a:ext cx="10254545" cy="0"/>
          </a:xfrm>
          <a:prstGeom prst="line">
            <a:avLst/>
          </a:prstGeom>
          <a:noFill/>
          <a:ln w="12700" cap="flat" cmpd="sng" algn="ctr">
            <a:solidFill>
              <a:sysClr val="windowText" lastClr="000000"/>
            </a:solidFill>
            <a:prstDash val="dash"/>
          </a:ln>
          <a:effectLst/>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17584" y="306898"/>
            <a:ext cx="347288" cy="347288"/>
          </a:xfrm>
          <a:prstGeom prst="ellipse">
            <a:avLst/>
          </a:prstGeom>
          <a:solidFill>
            <a:srgbClr val="1A3F6C"/>
          </a:solidFill>
          <a:ln w="25400" cap="flat" cmpd="sng" algn="ctr">
            <a:noFill/>
            <a:prstDash val="solid"/>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26" name="TextBox 25"/>
          <p:cNvSpPr txBox="1"/>
          <p:nvPr/>
        </p:nvSpPr>
        <p:spPr>
          <a:xfrm>
            <a:off x="1148821" y="261572"/>
            <a:ext cx="4586512" cy="481670"/>
          </a:xfrm>
          <a:prstGeom prst="rect">
            <a:avLst/>
          </a:prstGeom>
          <a:noFill/>
        </p:spPr>
        <p:txBody>
          <a:bodyPr wrap="none" rtlCol="0">
            <a:spAutoFit/>
          </a:bodyPr>
          <a:lstStyle/>
          <a:p>
            <a:r>
              <a:rPr lang="zh-CN" altLang="en-US" sz="2530" spc="300" dirty="0">
                <a:latin typeface="方正兰亭细黑_GBK" pitchFamily="2" charset="-122"/>
                <a:ea typeface="方正兰亭细黑_GBK" pitchFamily="2" charset="-122"/>
              </a:rPr>
              <a:t>精度提高</a:t>
            </a:r>
            <a:r>
              <a:rPr lang="en-US" altLang="zh-CN" sz="2530" spc="300" dirty="0">
                <a:latin typeface="方正兰亭细黑_GBK" pitchFamily="2" charset="-122"/>
                <a:ea typeface="方正兰亭细黑_GBK" pitchFamily="2" charset="-122"/>
              </a:rPr>
              <a:t>——</a:t>
            </a:r>
            <a:r>
              <a:rPr lang="zh-CN" altLang="en-US" sz="2530" spc="300" dirty="0">
                <a:latin typeface="方正兰亭细黑_GBK" pitchFamily="2" charset="-122"/>
                <a:ea typeface="方正兰亭细黑_GBK" pitchFamily="2" charset="-122"/>
              </a:rPr>
              <a:t>网络参数调整</a:t>
            </a:r>
          </a:p>
        </p:txBody>
      </p:sp>
      <p:graphicFrame>
        <p:nvGraphicFramePr>
          <p:cNvPr id="6" name="图表 5"/>
          <p:cNvGraphicFramePr/>
          <p:nvPr>
            <p:extLst>
              <p:ext uri="{D42A27DB-BD31-4B8C-83A1-F6EECF244321}">
                <p14:modId xmlns:p14="http://schemas.microsoft.com/office/powerpoint/2010/main" val="4245308836"/>
              </p:ext>
            </p:extLst>
          </p:nvPr>
        </p:nvGraphicFramePr>
        <p:xfrm>
          <a:off x="368300" y="878662"/>
          <a:ext cx="10668000" cy="5362156"/>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wipe(down)">
                                      <p:cBhvr>
                                        <p:cTn id="7" dur="500"/>
                                        <p:tgtEl>
                                          <p:spTgt spid="6">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graphicEl>
                                              <a:chart seriesIdx="0" categoryIdx="-4" bldStep="series"/>
                                            </p:graphicEl>
                                          </p:spTgt>
                                        </p:tgtEl>
                                        <p:attrNameLst>
                                          <p:attrName>style.visibility</p:attrName>
                                        </p:attrNameLst>
                                      </p:cBhvr>
                                      <p:to>
                                        <p:strVal val="visible"/>
                                      </p:to>
                                    </p:set>
                                    <p:animEffect transition="in" filter="wipe(down)">
                                      <p:cBhvr>
                                        <p:cTn id="12" dur="500"/>
                                        <p:tgtEl>
                                          <p:spTgt spid="6">
                                            <p:graphicEl>
                                              <a:chart seriesIdx="0"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graphicEl>
                                              <a:chart seriesIdx="1" categoryIdx="-4" bldStep="series"/>
                                            </p:graphicEl>
                                          </p:spTgt>
                                        </p:tgtEl>
                                        <p:attrNameLst>
                                          <p:attrName>style.visibility</p:attrName>
                                        </p:attrNameLst>
                                      </p:cBhvr>
                                      <p:to>
                                        <p:strVal val="visible"/>
                                      </p:to>
                                    </p:set>
                                    <p:animEffect transition="in" filter="wipe(down)">
                                      <p:cBhvr>
                                        <p:cTn id="17" dur="500"/>
                                        <p:tgtEl>
                                          <p:spTgt spid="6">
                                            <p:graphicEl>
                                              <a:chart seriesIdx="1" categoryIdx="-4" bldStep="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
                                            <p:graphicEl>
                                              <a:chart seriesIdx="2" categoryIdx="-4" bldStep="series"/>
                                            </p:graphicEl>
                                          </p:spTgt>
                                        </p:tgtEl>
                                        <p:attrNameLst>
                                          <p:attrName>style.visibility</p:attrName>
                                        </p:attrNameLst>
                                      </p:cBhvr>
                                      <p:to>
                                        <p:strVal val="visible"/>
                                      </p:to>
                                    </p:set>
                                    <p:animEffect transition="in" filter="wipe(down)">
                                      <p:cBhvr>
                                        <p:cTn id="22" dur="500"/>
                                        <p:tgtEl>
                                          <p:spTgt spid="6">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Chart bld="series"/>
        </p:bldSub>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51228" y="789605"/>
            <a:ext cx="10254545" cy="0"/>
          </a:xfrm>
          <a:prstGeom prst="line">
            <a:avLst/>
          </a:prstGeom>
          <a:noFill/>
          <a:ln w="12700" cap="flat" cmpd="sng" algn="ctr">
            <a:solidFill>
              <a:sysClr val="windowText" lastClr="000000"/>
            </a:solidFill>
            <a:prstDash val="dash"/>
          </a:ln>
          <a:effectLst/>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17584" y="306898"/>
            <a:ext cx="347288" cy="347288"/>
          </a:xfrm>
          <a:prstGeom prst="ellipse">
            <a:avLst/>
          </a:prstGeom>
          <a:solidFill>
            <a:srgbClr val="1A3F6C"/>
          </a:solidFill>
          <a:ln w="25400" cap="flat" cmpd="sng" algn="ctr">
            <a:noFill/>
            <a:prstDash val="solid"/>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26" name="TextBox 25"/>
          <p:cNvSpPr txBox="1"/>
          <p:nvPr/>
        </p:nvSpPr>
        <p:spPr>
          <a:xfrm>
            <a:off x="1148821" y="261572"/>
            <a:ext cx="4586512" cy="481670"/>
          </a:xfrm>
          <a:prstGeom prst="rect">
            <a:avLst/>
          </a:prstGeom>
          <a:noFill/>
        </p:spPr>
        <p:txBody>
          <a:bodyPr wrap="none" rtlCol="0">
            <a:spAutoFit/>
          </a:bodyPr>
          <a:lstStyle/>
          <a:p>
            <a:r>
              <a:rPr lang="zh-CN" altLang="en-US" sz="2530" spc="300" dirty="0">
                <a:latin typeface="方正兰亭细黑_GBK" pitchFamily="2" charset="-122"/>
                <a:ea typeface="方正兰亭细黑_GBK" pitchFamily="2" charset="-122"/>
              </a:rPr>
              <a:t>精度提高</a:t>
            </a:r>
            <a:r>
              <a:rPr lang="en-US" altLang="zh-CN" sz="2530" spc="300" dirty="0">
                <a:latin typeface="方正兰亭细黑_GBK" pitchFamily="2" charset="-122"/>
                <a:ea typeface="方正兰亭细黑_GBK" pitchFamily="2" charset="-122"/>
              </a:rPr>
              <a:t>——</a:t>
            </a:r>
            <a:r>
              <a:rPr lang="zh-CN" altLang="en-US" sz="2530" spc="300" dirty="0">
                <a:latin typeface="方正兰亭细黑_GBK" pitchFamily="2" charset="-122"/>
                <a:ea typeface="方正兰亭细黑_GBK" pitchFamily="2" charset="-122"/>
              </a:rPr>
              <a:t>网络参数调整</a:t>
            </a:r>
          </a:p>
        </p:txBody>
      </p:sp>
      <p:graphicFrame>
        <p:nvGraphicFramePr>
          <p:cNvPr id="9" name="图表 8"/>
          <p:cNvGraphicFramePr/>
          <p:nvPr>
            <p:extLst>
              <p:ext uri="{D42A27DB-BD31-4B8C-83A1-F6EECF244321}">
                <p14:modId xmlns:p14="http://schemas.microsoft.com/office/powerpoint/2010/main" val="3516417195"/>
              </p:ext>
            </p:extLst>
          </p:nvPr>
        </p:nvGraphicFramePr>
        <p:xfrm>
          <a:off x="651228" y="1117609"/>
          <a:ext cx="9546872" cy="4724383"/>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graphicEl>
                                              <a:chart seriesIdx="-3" categoryIdx="-3" bldStep="gridLegend"/>
                                            </p:graphicEl>
                                          </p:spTgt>
                                        </p:tgtEl>
                                        <p:attrNameLst>
                                          <p:attrName>style.visibility</p:attrName>
                                        </p:attrNameLst>
                                      </p:cBhvr>
                                      <p:to>
                                        <p:strVal val="visible"/>
                                      </p:to>
                                    </p:set>
                                    <p:animEffect transition="in" filter="wipe(left)">
                                      <p:cBhvr>
                                        <p:cTn id="7" dur="500"/>
                                        <p:tgtEl>
                                          <p:spTgt spid="9">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graphicEl>
                                              <a:chart seriesIdx="0" categoryIdx="-4" bldStep="series"/>
                                            </p:graphicEl>
                                          </p:spTgt>
                                        </p:tgtEl>
                                        <p:attrNameLst>
                                          <p:attrName>style.visibility</p:attrName>
                                        </p:attrNameLst>
                                      </p:cBhvr>
                                      <p:to>
                                        <p:strVal val="visible"/>
                                      </p:to>
                                    </p:set>
                                    <p:animEffect transition="in" filter="wipe(left)">
                                      <p:cBhvr>
                                        <p:cTn id="12" dur="500"/>
                                        <p:tgtEl>
                                          <p:spTgt spid="9">
                                            <p:graphicEl>
                                              <a:chart seriesIdx="0"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Chart bld="series"/>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374769" y="814578"/>
            <a:ext cx="3243915" cy="3704754"/>
          </a:xfrm>
          <a:prstGeom prst="rect">
            <a:avLst/>
          </a:prstGeom>
        </p:spPr>
      </p:pic>
      <p:pic>
        <p:nvPicPr>
          <p:cNvPr id="3" name="Picture 2"/>
          <p:cNvPicPr>
            <a:picLocks noChangeAspect="1"/>
          </p:cNvPicPr>
          <p:nvPr/>
        </p:nvPicPr>
        <p:blipFill>
          <a:blip r:embed="rId3"/>
          <a:stretch>
            <a:fillRect/>
          </a:stretch>
        </p:blipFill>
        <p:spPr>
          <a:xfrm>
            <a:off x="2889250" y="5138674"/>
            <a:ext cx="5778500" cy="434018"/>
          </a:xfrm>
          <a:prstGeom prst="rect">
            <a:avLst/>
          </a:prstGeom>
        </p:spPr>
      </p:pic>
      <p:pic>
        <p:nvPicPr>
          <p:cNvPr id="4" name="Picture 3"/>
          <p:cNvPicPr>
            <a:picLocks noChangeAspect="1"/>
          </p:cNvPicPr>
          <p:nvPr/>
        </p:nvPicPr>
        <p:blipFill>
          <a:blip r:embed="rId4"/>
          <a:stretch>
            <a:fillRect/>
          </a:stretch>
        </p:blipFill>
        <p:spPr>
          <a:xfrm>
            <a:off x="3105277" y="3244850"/>
            <a:ext cx="1351331" cy="1092940"/>
          </a:xfrm>
          <a:prstGeom prst="rect">
            <a:avLst/>
          </a:prstGeom>
        </p:spPr>
      </p:pic>
      <p:sp>
        <p:nvSpPr>
          <p:cNvPr id="5" name="TextBox 4"/>
          <p:cNvSpPr txBox="1"/>
          <p:nvPr/>
        </p:nvSpPr>
        <p:spPr>
          <a:xfrm>
            <a:off x="4546346" y="4896485"/>
            <a:ext cx="2628836" cy="507365"/>
          </a:xfrm>
          <a:prstGeom prst="rect">
            <a:avLst/>
          </a:prstGeom>
        </p:spPr>
        <p:txBody>
          <a:bodyPr lIns="0" tIns="0" rIns="63500" rtlCol="0" anchor="t">
            <a:spAutoFit/>
          </a:bodyPr>
          <a:lstStyle/>
          <a:p>
            <a:pPr algn="ctr" latinLnBrk="1"/>
            <a:r>
              <a:rPr lang="zh-CN" altLang="en-US" sz="3000">
                <a:solidFill>
                  <a:srgbClr val="000000"/>
                </a:solidFill>
                <a:latin typeface="微软雅黑" panose="020B0503020204020204" charset="-122"/>
                <a:ea typeface="微软雅黑" panose="020B0503020204020204" charset="-122"/>
              </a:rPr>
              <a:t>实验</a:t>
            </a:r>
            <a:r>
              <a:rPr lang="en-US" sz="3000">
                <a:solidFill>
                  <a:srgbClr val="9DC3E6"/>
                </a:solidFill>
                <a:latin typeface="微软雅黑" panose="020B0503020204020204" charset="-122"/>
                <a:ea typeface="微软雅黑" panose="020B0503020204020204" charset="-122"/>
              </a:rPr>
              <a:t>简介</a:t>
            </a:r>
            <a:endParaRPr lang="en-US" sz="1100"/>
          </a:p>
        </p:txBody>
      </p:sp>
    </p:spTree>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51228" y="789605"/>
            <a:ext cx="10254545" cy="0"/>
          </a:xfrm>
          <a:prstGeom prst="line">
            <a:avLst/>
          </a:prstGeom>
          <a:noFill/>
          <a:ln w="12700" cap="flat" cmpd="sng" algn="ctr">
            <a:solidFill>
              <a:sysClr val="windowText" lastClr="000000"/>
            </a:solidFill>
            <a:prstDash val="dash"/>
          </a:ln>
          <a:effectLst/>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17584" y="306898"/>
            <a:ext cx="347288" cy="347288"/>
          </a:xfrm>
          <a:prstGeom prst="ellipse">
            <a:avLst/>
          </a:prstGeom>
          <a:solidFill>
            <a:srgbClr val="1A3F6C"/>
          </a:solidFill>
          <a:ln w="25400" cap="flat" cmpd="sng" algn="ctr">
            <a:noFill/>
            <a:prstDash val="solid"/>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26" name="TextBox 25"/>
          <p:cNvSpPr txBox="1"/>
          <p:nvPr/>
        </p:nvSpPr>
        <p:spPr>
          <a:xfrm>
            <a:off x="1148821" y="261572"/>
            <a:ext cx="4586512" cy="481670"/>
          </a:xfrm>
          <a:prstGeom prst="rect">
            <a:avLst/>
          </a:prstGeom>
          <a:noFill/>
        </p:spPr>
        <p:txBody>
          <a:bodyPr wrap="none" rtlCol="0">
            <a:spAutoFit/>
          </a:bodyPr>
          <a:lstStyle/>
          <a:p>
            <a:r>
              <a:rPr lang="zh-CN" altLang="en-US" sz="2530" spc="300" dirty="0">
                <a:latin typeface="方正兰亭细黑_GBK" pitchFamily="2" charset="-122"/>
                <a:ea typeface="方正兰亭细黑_GBK" pitchFamily="2" charset="-122"/>
              </a:rPr>
              <a:t>精度提高</a:t>
            </a:r>
            <a:r>
              <a:rPr lang="en-US" altLang="zh-CN" sz="2530" spc="300" dirty="0">
                <a:latin typeface="方正兰亭细黑_GBK" pitchFamily="2" charset="-122"/>
                <a:ea typeface="方正兰亭细黑_GBK" pitchFamily="2" charset="-122"/>
              </a:rPr>
              <a:t>——</a:t>
            </a:r>
            <a:r>
              <a:rPr lang="zh-CN" altLang="en-US" sz="2530" spc="300" dirty="0">
                <a:latin typeface="方正兰亭细黑_GBK" pitchFamily="2" charset="-122"/>
                <a:ea typeface="方正兰亭细黑_GBK" pitchFamily="2" charset="-122"/>
              </a:rPr>
              <a:t>网络参数调整</a:t>
            </a:r>
          </a:p>
        </p:txBody>
      </p:sp>
      <p:graphicFrame>
        <p:nvGraphicFramePr>
          <p:cNvPr id="6" name="图表 5"/>
          <p:cNvGraphicFramePr/>
          <p:nvPr>
            <p:extLst>
              <p:ext uri="{D42A27DB-BD31-4B8C-83A1-F6EECF244321}">
                <p14:modId xmlns:p14="http://schemas.microsoft.com/office/powerpoint/2010/main" val="1708923157"/>
              </p:ext>
            </p:extLst>
          </p:nvPr>
        </p:nvGraphicFramePr>
        <p:xfrm>
          <a:off x="608060" y="1041400"/>
          <a:ext cx="10254545" cy="528751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wipe(left)">
                                      <p:cBhvr>
                                        <p:cTn id="7" dur="500"/>
                                        <p:tgtEl>
                                          <p:spTgt spid="6">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graphicEl>
                                              <a:chart seriesIdx="0" categoryIdx="-4" bldStep="series"/>
                                            </p:graphicEl>
                                          </p:spTgt>
                                        </p:tgtEl>
                                        <p:attrNameLst>
                                          <p:attrName>style.visibility</p:attrName>
                                        </p:attrNameLst>
                                      </p:cBhvr>
                                      <p:to>
                                        <p:strVal val="visible"/>
                                      </p:to>
                                    </p:set>
                                    <p:animEffect transition="in" filter="wipe(left)">
                                      <p:cBhvr>
                                        <p:cTn id="12" dur="500"/>
                                        <p:tgtEl>
                                          <p:spTgt spid="6">
                                            <p:graphicEl>
                                              <a:chart seriesIdx="0"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Chart bld="series"/>
        </p:bldSub>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51228" y="789605"/>
            <a:ext cx="10254545" cy="0"/>
          </a:xfrm>
          <a:prstGeom prst="line">
            <a:avLst/>
          </a:prstGeom>
          <a:noFill/>
          <a:ln w="12700" cap="flat" cmpd="sng" algn="ctr">
            <a:solidFill>
              <a:sysClr val="windowText" lastClr="000000"/>
            </a:solidFill>
            <a:prstDash val="dash"/>
          </a:ln>
          <a:effectLst/>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17584" y="306898"/>
            <a:ext cx="347288" cy="347288"/>
          </a:xfrm>
          <a:prstGeom prst="ellipse">
            <a:avLst/>
          </a:prstGeom>
          <a:solidFill>
            <a:srgbClr val="1A3F6C"/>
          </a:solidFill>
          <a:ln w="25400" cap="flat" cmpd="sng" algn="ctr">
            <a:noFill/>
            <a:prstDash val="solid"/>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26" name="TextBox 25"/>
          <p:cNvSpPr txBox="1"/>
          <p:nvPr/>
        </p:nvSpPr>
        <p:spPr>
          <a:xfrm>
            <a:off x="1148821" y="261572"/>
            <a:ext cx="4586512" cy="481670"/>
          </a:xfrm>
          <a:prstGeom prst="rect">
            <a:avLst/>
          </a:prstGeom>
          <a:noFill/>
        </p:spPr>
        <p:txBody>
          <a:bodyPr wrap="none" rtlCol="0">
            <a:spAutoFit/>
          </a:bodyPr>
          <a:lstStyle/>
          <a:p>
            <a:r>
              <a:rPr lang="zh-CN" altLang="en-US" sz="2530" spc="300" dirty="0">
                <a:latin typeface="方正兰亭细黑_GBK" pitchFamily="2" charset="-122"/>
                <a:ea typeface="方正兰亭细黑_GBK" pitchFamily="2" charset="-122"/>
              </a:rPr>
              <a:t>精度提高</a:t>
            </a:r>
            <a:r>
              <a:rPr lang="en-US" altLang="zh-CN" sz="2530" spc="300" dirty="0">
                <a:latin typeface="方正兰亭细黑_GBK" pitchFamily="2" charset="-122"/>
                <a:ea typeface="方正兰亭细黑_GBK" pitchFamily="2" charset="-122"/>
              </a:rPr>
              <a:t>——</a:t>
            </a:r>
            <a:r>
              <a:rPr lang="zh-CN" altLang="en-US" sz="2530" spc="300" dirty="0">
                <a:latin typeface="方正兰亭细黑_GBK" pitchFamily="2" charset="-122"/>
                <a:ea typeface="方正兰亭细黑_GBK" pitchFamily="2" charset="-122"/>
              </a:rPr>
              <a:t>网络参数调整</a:t>
            </a:r>
          </a:p>
        </p:txBody>
      </p:sp>
      <p:sp>
        <p:nvSpPr>
          <p:cNvPr id="2" name="文本框 1"/>
          <p:cNvSpPr txBox="1"/>
          <p:nvPr/>
        </p:nvSpPr>
        <p:spPr>
          <a:xfrm>
            <a:off x="1148821" y="1041400"/>
            <a:ext cx="5334000" cy="1200329"/>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微软雅黑" panose="020B0503020204020204" charset="-122"/>
                <a:ea typeface="微软雅黑" panose="020B0503020204020204" charset="-122"/>
              </a:rPr>
              <a:t>关于网络对训练集训练代数</a:t>
            </a:r>
            <a:r>
              <a:rPr lang="en-US" altLang="zh-CN" dirty="0">
                <a:latin typeface="微软雅黑" panose="020B0503020204020204" charset="-122"/>
                <a:ea typeface="微软雅黑" panose="020B0503020204020204" charset="-122"/>
              </a:rPr>
              <a:t>——epochs</a:t>
            </a:r>
            <a:r>
              <a:rPr lang="zh-CN" altLang="en-US" dirty="0">
                <a:latin typeface="微软雅黑" panose="020B0503020204020204" charset="-122"/>
                <a:ea typeface="微软雅黑" panose="020B0503020204020204" charset="-122"/>
              </a:rPr>
              <a:t>的问题</a:t>
            </a:r>
            <a:endParaRPr lang="en-US" altLang="zh-CN" dirty="0">
              <a:latin typeface="微软雅黑" panose="020B0503020204020204" charset="-122"/>
              <a:ea typeface="微软雅黑" panose="020B0503020204020204" charset="-122"/>
            </a:endParaRPr>
          </a:p>
          <a:p>
            <a:pPr marL="285750" indent="-285750">
              <a:buFont typeface="Wingdings" panose="05000000000000000000" pitchFamily="2" charset="2"/>
              <a:buChar char="Ø"/>
            </a:pPr>
            <a:endParaRPr lang="en-US" altLang="zh-CN" dirty="0">
              <a:latin typeface="微软雅黑" panose="020B0503020204020204" charset="-122"/>
              <a:ea typeface="微软雅黑" panose="020B0503020204020204" charset="-122"/>
            </a:endParaRPr>
          </a:p>
          <a:p>
            <a:pPr marL="285750" indent="-285750">
              <a:buFont typeface="Wingdings" panose="05000000000000000000" pitchFamily="2" charset="2"/>
              <a:buChar char="Ø"/>
            </a:pPr>
            <a:r>
              <a:rPr lang="zh-CN" altLang="en-US" dirty="0">
                <a:latin typeface="微软雅黑" panose="020B0503020204020204" charset="-122"/>
                <a:ea typeface="微软雅黑" panose="020B0503020204020204" charset="-122"/>
              </a:rPr>
              <a:t>是否是训练次数越多，网络的效果越好呢？</a:t>
            </a:r>
          </a:p>
          <a:p>
            <a:endParaRPr lang="zh-CN" altLang="en-US" dirty="0">
              <a:latin typeface="微软雅黑" panose="020B0503020204020204" charset="-122"/>
              <a:ea typeface="微软雅黑" panose="020B0503020204020204" charset="-122"/>
            </a:endParaRPr>
          </a:p>
        </p:txBody>
      </p:sp>
      <p:pic>
        <p:nvPicPr>
          <p:cNvPr id="8" name="Picture 1"/>
          <p:cNvPicPr>
            <a:picLocks noChangeAspect="1"/>
          </p:cNvPicPr>
          <p:nvPr/>
        </p:nvPicPr>
        <p:blipFill>
          <a:blip r:embed="rId2"/>
          <a:stretch>
            <a:fillRect/>
          </a:stretch>
        </p:blipFill>
        <p:spPr>
          <a:xfrm>
            <a:off x="9414756" y="0"/>
            <a:ext cx="2253329" cy="3708393"/>
          </a:xfrm>
          <a:prstGeom prst="rect">
            <a:avLst/>
          </a:prstGeom>
        </p:spPr>
      </p:pic>
      <p:graphicFrame>
        <p:nvGraphicFramePr>
          <p:cNvPr id="9" name="图表 8"/>
          <p:cNvGraphicFramePr/>
          <p:nvPr>
            <p:extLst>
              <p:ext uri="{D42A27DB-BD31-4B8C-83A1-F6EECF244321}">
                <p14:modId xmlns:p14="http://schemas.microsoft.com/office/powerpoint/2010/main" val="3224240140"/>
              </p:ext>
            </p:extLst>
          </p:nvPr>
        </p:nvGraphicFramePr>
        <p:xfrm>
          <a:off x="215900" y="2012485"/>
          <a:ext cx="8305800" cy="4362894"/>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wipe(up)">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graphicEl>
                                              <a:chart seriesIdx="-3" categoryIdx="-3" bldStep="gridLegend"/>
                                            </p:graphicEl>
                                          </p:spTgt>
                                        </p:tgtEl>
                                        <p:attrNameLst>
                                          <p:attrName>style.visibility</p:attrName>
                                        </p:attrNameLst>
                                      </p:cBhvr>
                                      <p:to>
                                        <p:strVal val="visible"/>
                                      </p:to>
                                    </p:set>
                                    <p:animEffect transition="in" filter="wipe(left)">
                                      <p:cBhvr>
                                        <p:cTn id="17" dur="500"/>
                                        <p:tgtEl>
                                          <p:spTgt spid="9">
                                            <p:graphicEl>
                                              <a:chart seriesIdx="-3" categoryIdx="-3" bldStep="gridLegend"/>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graphicEl>
                                              <a:chart seriesIdx="0" categoryIdx="-4" bldStep="series"/>
                                            </p:graphicEl>
                                          </p:spTgt>
                                        </p:tgtEl>
                                        <p:attrNameLst>
                                          <p:attrName>style.visibility</p:attrName>
                                        </p:attrNameLst>
                                      </p:cBhvr>
                                      <p:to>
                                        <p:strVal val="visible"/>
                                      </p:to>
                                    </p:set>
                                    <p:animEffect transition="in" filter="wipe(left)">
                                      <p:cBhvr>
                                        <p:cTn id="22" dur="500"/>
                                        <p:tgtEl>
                                          <p:spTgt spid="9">
                                            <p:graphicEl>
                                              <a:chart seriesIdx="0" categoryIdx="-4" bldStep="series"/>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graphicEl>
                                              <a:chart seriesIdx="1" categoryIdx="-4" bldStep="series"/>
                                            </p:graphicEl>
                                          </p:spTgt>
                                        </p:tgtEl>
                                        <p:attrNameLst>
                                          <p:attrName>style.visibility</p:attrName>
                                        </p:attrNameLst>
                                      </p:cBhvr>
                                      <p:to>
                                        <p:strVal val="visible"/>
                                      </p:to>
                                    </p:set>
                                    <p:animEffect transition="in" filter="wipe(left)">
                                      <p:cBhvr>
                                        <p:cTn id="27" dur="500"/>
                                        <p:tgtEl>
                                          <p:spTgt spid="9">
                                            <p:graphicEl>
                                              <a:chart seriesIdx="1"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Graphic spid="9" grpId="0">
        <p:bldSub>
          <a:bldChart bld="series"/>
        </p:bldSub>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51228" y="789605"/>
            <a:ext cx="10254545" cy="0"/>
          </a:xfrm>
          <a:prstGeom prst="line">
            <a:avLst/>
          </a:prstGeom>
          <a:noFill/>
          <a:ln w="12700" cap="flat" cmpd="sng" algn="ctr">
            <a:solidFill>
              <a:sysClr val="windowText" lastClr="000000"/>
            </a:solidFill>
            <a:prstDash val="dash"/>
          </a:ln>
          <a:effectLst/>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17584" y="306898"/>
            <a:ext cx="347288" cy="347288"/>
          </a:xfrm>
          <a:prstGeom prst="ellipse">
            <a:avLst/>
          </a:prstGeom>
          <a:solidFill>
            <a:srgbClr val="1A3F6C"/>
          </a:solidFill>
          <a:ln w="25400" cap="flat" cmpd="sng" algn="ctr">
            <a:noFill/>
            <a:prstDash val="solid"/>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26" name="TextBox 25"/>
          <p:cNvSpPr txBox="1"/>
          <p:nvPr/>
        </p:nvSpPr>
        <p:spPr>
          <a:xfrm>
            <a:off x="1148821" y="261572"/>
            <a:ext cx="4224233" cy="481670"/>
          </a:xfrm>
          <a:prstGeom prst="rect">
            <a:avLst/>
          </a:prstGeom>
          <a:noFill/>
        </p:spPr>
        <p:txBody>
          <a:bodyPr wrap="none" rtlCol="0">
            <a:spAutoFit/>
          </a:bodyPr>
          <a:lstStyle/>
          <a:p>
            <a:r>
              <a:rPr lang="zh-CN" altLang="en-US" sz="2530" spc="300" dirty="0">
                <a:latin typeface="方正兰亭细黑_GBK" pitchFamily="2" charset="-122"/>
                <a:ea typeface="方正兰亭细黑_GBK" pitchFamily="2" charset="-122"/>
              </a:rPr>
              <a:t>精度提高</a:t>
            </a:r>
            <a:r>
              <a:rPr lang="en-US" altLang="zh-CN" sz="2530" spc="300" dirty="0">
                <a:latin typeface="方正兰亭细黑_GBK" pitchFamily="2" charset="-122"/>
                <a:ea typeface="方正兰亭细黑_GBK" pitchFamily="2" charset="-122"/>
              </a:rPr>
              <a:t>——</a:t>
            </a:r>
            <a:r>
              <a:rPr lang="zh-CN" altLang="en-US" sz="2530" spc="300" dirty="0">
                <a:latin typeface="方正兰亭细黑_GBK" pitchFamily="2" charset="-122"/>
                <a:ea typeface="方正兰亭细黑_GBK" pitchFamily="2" charset="-122"/>
              </a:rPr>
              <a:t>过拟合问题</a:t>
            </a:r>
          </a:p>
        </p:txBody>
      </p:sp>
      <p:sp>
        <p:nvSpPr>
          <p:cNvPr id="7" name="TextBox 67"/>
          <p:cNvSpPr txBox="1"/>
          <p:nvPr/>
        </p:nvSpPr>
        <p:spPr>
          <a:xfrm>
            <a:off x="1388110" y="1117600"/>
            <a:ext cx="7057390" cy="1538883"/>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dirty="0">
                <a:latin typeface="方正兰亭细黑_GBK_M" pitchFamily="2" charset="2"/>
                <a:ea typeface="方正兰亭细黑_GBK_M" pitchFamily="2" charset="2"/>
                <a:cs typeface="方正兰亭细黑_GBK_M" pitchFamily="2" charset="2"/>
              </a:rPr>
              <a:t>什么是</a:t>
            </a:r>
            <a:r>
              <a:rPr lang="zh-CN" sz="2000" dirty="0">
                <a:latin typeface="方正兰亭细黑_GBK_M" pitchFamily="2" charset="2"/>
                <a:ea typeface="方正兰亭细黑_GBK_M" pitchFamily="2" charset="2"/>
                <a:cs typeface="方正兰亭细黑_GBK_M" pitchFamily="2" charset="2"/>
              </a:rPr>
              <a:t>过拟合</a:t>
            </a:r>
            <a:r>
              <a:rPr lang="en-US" altLang="zh-CN" sz="2000" dirty="0">
                <a:latin typeface="方正兰亭细黑_GBK_M" pitchFamily="2" charset="2"/>
                <a:ea typeface="方正兰亭细黑_GBK_M" pitchFamily="2" charset="2"/>
                <a:cs typeface="方正兰亭细黑_GBK_M" pitchFamily="2" charset="2"/>
              </a:rPr>
              <a:t>?</a:t>
            </a:r>
          </a:p>
          <a:p>
            <a:pPr marL="342900" indent="-342900">
              <a:buFont typeface="Wingdings" panose="05000000000000000000" pitchFamily="2" charset="2"/>
              <a:buChar char="Ø"/>
            </a:pPr>
            <a:endParaRPr lang="en-US" altLang="zh-CN" sz="2000" dirty="0">
              <a:latin typeface="方正兰亭细黑_GBK_M" pitchFamily="2" charset="2"/>
              <a:ea typeface="方正兰亭细黑_GBK_M" pitchFamily="2" charset="2"/>
              <a:cs typeface="方正兰亭细黑_GBK_M" pitchFamily="2" charset="2"/>
            </a:endParaRPr>
          </a:p>
          <a:p>
            <a:pPr marL="285750" indent="-285750">
              <a:buFont typeface="Wingdings" panose="05000000000000000000" pitchFamily="2" charset="2"/>
              <a:buChar char="Ø"/>
            </a:pPr>
            <a:r>
              <a:rPr lang="zh-CN" altLang="en-US" dirty="0">
                <a:latin typeface="微软雅黑" panose="020B0503020204020204" charset="-122"/>
                <a:ea typeface="微软雅黑" panose="020B0503020204020204" charset="-122"/>
              </a:rPr>
              <a:t>过拟合即在训练误差很小</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而泛化误差很大</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因为模型可能过于的复杂</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使神经网络”记住”了训练样本</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然而其泛化误差却很高。神经网络对于自己</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过度自信</a:t>
            </a:r>
            <a:r>
              <a:rPr lang="en-US" altLang="zh-CN" dirty="0">
                <a:latin typeface="微软雅黑" panose="020B0503020204020204" charset="-122"/>
                <a:ea typeface="微软雅黑" panose="020B0503020204020204" charset="-122"/>
              </a:rPr>
              <a:t>”</a:t>
            </a:r>
            <a:endParaRPr lang="zh-CN" sz="2000" dirty="0">
              <a:latin typeface="微软雅黑" panose="020B0503020204020204" charset="-122"/>
              <a:ea typeface="微软雅黑" panose="020B0503020204020204" charset="-122"/>
              <a:cs typeface="方正兰亭细黑_GBK_M" pitchFamily="2" charset="2"/>
            </a:endParaRPr>
          </a:p>
        </p:txBody>
      </p:sp>
      <p:pic>
        <p:nvPicPr>
          <p:cNvPr id="4" name="Picture 1"/>
          <p:cNvPicPr>
            <a:picLocks noChangeAspect="1"/>
          </p:cNvPicPr>
          <p:nvPr/>
        </p:nvPicPr>
        <p:blipFill>
          <a:blip r:embed="rId2"/>
          <a:stretch>
            <a:fillRect/>
          </a:stretch>
        </p:blipFill>
        <p:spPr>
          <a:xfrm>
            <a:off x="256540" y="1056005"/>
            <a:ext cx="664845" cy="1112520"/>
          </a:xfrm>
          <a:prstGeom prst="rect">
            <a:avLst/>
          </a:prstGeom>
        </p:spPr>
      </p:pic>
      <p:pic>
        <p:nvPicPr>
          <p:cNvPr id="2" name="图片 1"/>
          <p:cNvPicPr>
            <a:picLocks noChangeAspect="1"/>
          </p:cNvPicPr>
          <p:nvPr/>
        </p:nvPicPr>
        <p:blipFill>
          <a:blip r:embed="rId3"/>
          <a:stretch>
            <a:fillRect/>
          </a:stretch>
        </p:blipFill>
        <p:spPr>
          <a:xfrm>
            <a:off x="1362127" y="2711974"/>
            <a:ext cx="8715439" cy="2324117"/>
          </a:xfrm>
          <a:prstGeom prst="rect">
            <a:avLst/>
          </a:prstGeom>
        </p:spPr>
      </p:pic>
      <p:sp>
        <p:nvSpPr>
          <p:cNvPr id="8" name="文本框 7"/>
          <p:cNvSpPr txBox="1"/>
          <p:nvPr/>
        </p:nvSpPr>
        <p:spPr>
          <a:xfrm>
            <a:off x="1511300" y="5156200"/>
            <a:ext cx="9089673" cy="646331"/>
          </a:xfrm>
          <a:prstGeom prst="rect">
            <a:avLst/>
          </a:prstGeom>
          <a:noFill/>
        </p:spPr>
        <p:txBody>
          <a:bodyPr wrap="square" rtlCol="0">
            <a:spAutoFit/>
          </a:bodyPr>
          <a:lstStyle/>
          <a:p>
            <a:r>
              <a:rPr lang="zh-CN" altLang="en-US" dirty="0">
                <a:latin typeface="微软雅黑" panose="020B0503020204020204" charset="-122"/>
                <a:ea typeface="微软雅黑" panose="020B0503020204020204" charset="-122"/>
              </a:rPr>
              <a:t>当网络的训练次数过多，网络的分类模型很可能就会产生如图</a:t>
            </a:r>
            <a:r>
              <a:rPr lang="en-US" altLang="zh-CN" dirty="0">
                <a:latin typeface="微软雅黑" panose="020B0503020204020204" charset="-122"/>
                <a:ea typeface="微软雅黑" panose="020B0503020204020204" charset="-122"/>
              </a:rPr>
              <a:t>3</a:t>
            </a:r>
            <a:r>
              <a:rPr lang="zh-CN" altLang="en-US" dirty="0">
                <a:latin typeface="微软雅黑" panose="020B0503020204020204" charset="-122"/>
                <a:ea typeface="微软雅黑" panose="020B0503020204020204" charset="-122"/>
              </a:rPr>
              <a:t>的效果，这种模型往往可以极其精准的评估训练集，但是对测试集的效果则会不甚理想</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wipe(left)">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randombar(horizontal)">
                                      <p:cBhvr>
                                        <p:cTn id="22" dur="500"/>
                                        <p:tgtEl>
                                          <p:spTgt spid="8">
                                            <p:txEl>
                                              <p:pRg st="0" end="0"/>
                                            </p:txEl>
                                          </p:spTgt>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p:tgtEl>
                                          <p:spTgt spid="8"/>
                                        </p:tgtEl>
                                        <p:attrNameLst>
                                          <p:attrName>ppt_y</p:attrName>
                                        </p:attrNameLst>
                                      </p:cBhvr>
                                      <p:tavLst>
                                        <p:tav tm="0">
                                          <p:val>
                                            <p:strVal val="#ppt_y+#ppt_h*1.125000"/>
                                          </p:val>
                                        </p:tav>
                                        <p:tav tm="100000">
                                          <p:val>
                                            <p:strVal val="#ppt_y"/>
                                          </p:val>
                                        </p:tav>
                                      </p:tavLst>
                                    </p:anim>
                                    <p:animEffect transition="in" filter="wipe(up)">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51228" y="789605"/>
            <a:ext cx="10254545" cy="0"/>
          </a:xfrm>
          <a:prstGeom prst="line">
            <a:avLst/>
          </a:prstGeom>
          <a:noFill/>
          <a:ln w="12700" cap="flat" cmpd="sng" algn="ctr">
            <a:solidFill>
              <a:sysClr val="windowText" lastClr="000000"/>
            </a:solidFill>
            <a:prstDash val="dash"/>
          </a:ln>
          <a:effectLst/>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17584" y="306898"/>
            <a:ext cx="347288" cy="347288"/>
          </a:xfrm>
          <a:prstGeom prst="ellipse">
            <a:avLst/>
          </a:prstGeom>
          <a:solidFill>
            <a:srgbClr val="1A3F6C"/>
          </a:solidFill>
          <a:ln w="25400" cap="flat" cmpd="sng" algn="ctr">
            <a:noFill/>
            <a:prstDash val="solid"/>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26" name="TextBox 25"/>
          <p:cNvSpPr txBox="1"/>
          <p:nvPr/>
        </p:nvSpPr>
        <p:spPr>
          <a:xfrm>
            <a:off x="1148821" y="261572"/>
            <a:ext cx="4224233" cy="481670"/>
          </a:xfrm>
          <a:prstGeom prst="rect">
            <a:avLst/>
          </a:prstGeom>
          <a:noFill/>
        </p:spPr>
        <p:txBody>
          <a:bodyPr wrap="none" rtlCol="0">
            <a:spAutoFit/>
          </a:bodyPr>
          <a:lstStyle/>
          <a:p>
            <a:r>
              <a:rPr lang="zh-CN" altLang="en-US" sz="2530" spc="300" dirty="0">
                <a:latin typeface="方正兰亭细黑_GBK" pitchFamily="2" charset="-122"/>
                <a:ea typeface="方正兰亭细黑_GBK" pitchFamily="2" charset="-122"/>
              </a:rPr>
              <a:t>精度提高</a:t>
            </a:r>
            <a:r>
              <a:rPr lang="en-US" altLang="zh-CN" sz="2530" spc="300" dirty="0">
                <a:latin typeface="方正兰亭细黑_GBK" pitchFamily="2" charset="-122"/>
                <a:ea typeface="方正兰亭细黑_GBK" pitchFamily="2" charset="-122"/>
              </a:rPr>
              <a:t>——</a:t>
            </a:r>
            <a:r>
              <a:rPr lang="zh-CN" altLang="en-US" sz="2530" spc="300" dirty="0">
                <a:latin typeface="方正兰亭细黑_GBK" pitchFamily="2" charset="-122"/>
                <a:ea typeface="方正兰亭细黑_GBK" pitchFamily="2" charset="-122"/>
              </a:rPr>
              <a:t>过拟合问题</a:t>
            </a:r>
          </a:p>
        </p:txBody>
      </p:sp>
      <p:sp>
        <p:nvSpPr>
          <p:cNvPr id="3" name="TextBox 63"/>
          <p:cNvSpPr txBox="1"/>
          <p:nvPr/>
        </p:nvSpPr>
        <p:spPr>
          <a:xfrm>
            <a:off x="921625" y="1055766"/>
            <a:ext cx="380365" cy="521970"/>
          </a:xfrm>
          <a:prstGeom prst="rect">
            <a:avLst/>
          </a:prstGeom>
          <a:noFill/>
        </p:spPr>
        <p:txBody>
          <a:bodyPr wrap="none" rtlCol="0">
            <a:spAutoFit/>
          </a:bodyPr>
          <a:lstStyle/>
          <a:p>
            <a:r>
              <a:rPr lang="en-US" altLang="zh-CN" sz="2800" dirty="0">
                <a:solidFill>
                  <a:srgbClr val="C00000"/>
                </a:solidFill>
                <a:latin typeface="Kozuka Gothic Pro R" pitchFamily="34" charset="-128"/>
                <a:ea typeface="Kozuka Gothic Pro R" pitchFamily="34" charset="-128"/>
              </a:rPr>
              <a:t>2</a:t>
            </a:r>
          </a:p>
        </p:txBody>
      </p:sp>
      <p:sp>
        <p:nvSpPr>
          <p:cNvPr id="7" name="TextBox 67"/>
          <p:cNvSpPr txBox="1"/>
          <p:nvPr/>
        </p:nvSpPr>
        <p:spPr>
          <a:xfrm>
            <a:off x="1388110" y="1117600"/>
            <a:ext cx="3871595" cy="398780"/>
          </a:xfrm>
          <a:prstGeom prst="rect">
            <a:avLst/>
          </a:prstGeom>
          <a:noFill/>
        </p:spPr>
        <p:txBody>
          <a:bodyPr wrap="square" rtlCol="0">
            <a:spAutoFit/>
          </a:bodyPr>
          <a:lstStyle/>
          <a:p>
            <a:r>
              <a:rPr lang="zh-CN" altLang="en-US" sz="2000" dirty="0">
                <a:latin typeface="方正兰亭细黑_GBK_M" pitchFamily="2" charset="2"/>
                <a:ea typeface="方正兰亭细黑_GBK_M" pitchFamily="2" charset="2"/>
                <a:cs typeface="方正兰亭细黑_GBK_M" pitchFamily="2" charset="2"/>
              </a:rPr>
              <a:t>如何解决</a:t>
            </a:r>
            <a:r>
              <a:rPr lang="zh-CN" sz="2000" dirty="0">
                <a:latin typeface="方正兰亭细黑_GBK_M" pitchFamily="2" charset="2"/>
                <a:ea typeface="方正兰亭细黑_GBK_M" pitchFamily="2" charset="2"/>
                <a:cs typeface="方正兰亭细黑_GBK_M" pitchFamily="2" charset="2"/>
              </a:rPr>
              <a:t>过拟合问题</a:t>
            </a:r>
            <a:r>
              <a:rPr lang="zh-CN" altLang="en-US" sz="2000" dirty="0">
                <a:latin typeface="方正兰亭细黑_GBK_M" pitchFamily="2" charset="2"/>
                <a:ea typeface="方正兰亭细黑_GBK_M" pitchFamily="2" charset="2"/>
                <a:cs typeface="方正兰亭细黑_GBK_M" pitchFamily="2" charset="2"/>
              </a:rPr>
              <a:t>？</a:t>
            </a:r>
            <a:endParaRPr lang="zh-CN" sz="2000" dirty="0">
              <a:latin typeface="方正兰亭细黑_GBK_M" pitchFamily="2" charset="2"/>
              <a:ea typeface="方正兰亭细黑_GBK_M" pitchFamily="2" charset="2"/>
              <a:cs typeface="方正兰亭细黑_GBK_M" pitchFamily="2" charset="2"/>
            </a:endParaRPr>
          </a:p>
        </p:txBody>
      </p:sp>
      <p:pic>
        <p:nvPicPr>
          <p:cNvPr id="4" name="Picture 1"/>
          <p:cNvPicPr>
            <a:picLocks noChangeAspect="1"/>
          </p:cNvPicPr>
          <p:nvPr/>
        </p:nvPicPr>
        <p:blipFill>
          <a:blip r:embed="rId2"/>
          <a:stretch>
            <a:fillRect/>
          </a:stretch>
        </p:blipFill>
        <p:spPr>
          <a:xfrm>
            <a:off x="256540" y="1056005"/>
            <a:ext cx="664845" cy="1112520"/>
          </a:xfrm>
          <a:prstGeom prst="rect">
            <a:avLst/>
          </a:prstGeom>
        </p:spPr>
      </p:pic>
      <p:sp>
        <p:nvSpPr>
          <p:cNvPr id="5" name="矩形 4"/>
          <p:cNvSpPr/>
          <p:nvPr/>
        </p:nvSpPr>
        <p:spPr>
          <a:xfrm>
            <a:off x="1339227" y="1640800"/>
            <a:ext cx="5375345" cy="923330"/>
          </a:xfrm>
          <a:prstGeom prst="rect">
            <a:avLst/>
          </a:prstGeom>
        </p:spPr>
        <p:txBody>
          <a:bodyPr wrap="square">
            <a:spAutoFit/>
          </a:bodyPr>
          <a:lstStyle/>
          <a:p>
            <a:r>
              <a:rPr lang="en-US" altLang="zh-CN" dirty="0">
                <a:latin typeface="微软雅黑" panose="020B0503020204020204" charset="-122"/>
                <a:ea typeface="微软雅黑" panose="020B0503020204020204" charset="-122"/>
              </a:rPr>
              <a:t>BP</a:t>
            </a:r>
            <a:r>
              <a:rPr lang="zh-CN" altLang="en-US" dirty="0">
                <a:latin typeface="微软雅黑" panose="020B0503020204020204" charset="-122"/>
                <a:ea typeface="微软雅黑" panose="020B0503020204020204" charset="-122"/>
              </a:rPr>
              <a:t>神经网络存在过拟合问题</a:t>
            </a:r>
            <a:r>
              <a:rPr lang="zh-CN" altLang="en-US" dirty="0"/>
              <a:t>。</a:t>
            </a:r>
            <a:r>
              <a:rPr lang="zh-CN" altLang="en-US" dirty="0">
                <a:latin typeface="微软雅黑" panose="020B0503020204020204" charset="-122"/>
                <a:ea typeface="微软雅黑" panose="020B0503020204020204" charset="-122"/>
              </a:rPr>
              <a:t>最常用的是正则化技术，考虑由于没有调用第三方库，自身能力不足，我们设计以下三种其他方案</a:t>
            </a:r>
          </a:p>
        </p:txBody>
      </p:sp>
      <p:grpSp>
        <p:nvGrpSpPr>
          <p:cNvPr id="59" name="组合 58"/>
          <p:cNvGrpSpPr/>
          <p:nvPr/>
        </p:nvGrpSpPr>
        <p:grpSpPr>
          <a:xfrm>
            <a:off x="1337945" y="2786380"/>
            <a:ext cx="4204335" cy="444500"/>
            <a:chOff x="814328" y="3219334"/>
            <a:chExt cx="2266827" cy="432536"/>
          </a:xfrm>
        </p:grpSpPr>
        <p:grpSp>
          <p:nvGrpSpPr>
            <p:cNvPr id="60" name="组合 59"/>
            <p:cNvGrpSpPr/>
            <p:nvPr/>
          </p:nvGrpSpPr>
          <p:grpSpPr>
            <a:xfrm>
              <a:off x="814328" y="3219334"/>
              <a:ext cx="2266827" cy="432536"/>
              <a:chOff x="2173927" y="3285519"/>
              <a:chExt cx="2876394" cy="548848"/>
            </a:xfrm>
          </p:grpSpPr>
          <p:grpSp>
            <p:nvGrpSpPr>
              <p:cNvPr id="62" name="组合 61"/>
              <p:cNvGrpSpPr/>
              <p:nvPr/>
            </p:nvGrpSpPr>
            <p:grpSpPr>
              <a:xfrm>
                <a:off x="2173927" y="3285519"/>
                <a:ext cx="2876394" cy="548848"/>
                <a:chOff x="4304043" y="1286668"/>
                <a:chExt cx="6414044" cy="2757793"/>
              </a:xfrm>
              <a:effectLst>
                <a:outerShdw blurRad="381000" dist="254000" dir="8100000" algn="tr" rotWithShape="0">
                  <a:prstClr val="black">
                    <a:alpha val="40000"/>
                  </a:prstClr>
                </a:outerShdw>
              </a:effectLst>
            </p:grpSpPr>
            <p:sp>
              <p:nvSpPr>
                <p:cNvPr id="64" name="圆角矩形 63"/>
                <p:cNvSpPr/>
                <p:nvPr/>
              </p:nvSpPr>
              <p:spPr>
                <a:xfrm>
                  <a:off x="4304043" y="1286668"/>
                  <a:ext cx="64140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圆角矩形 64"/>
                <p:cNvSpPr/>
                <p:nvPr/>
              </p:nvSpPr>
              <p:spPr>
                <a:xfrm>
                  <a:off x="4351923" y="1373339"/>
                  <a:ext cx="6323887" cy="2584450"/>
                </a:xfrm>
                <a:prstGeom prst="roundRect">
                  <a:avLst/>
                </a:prstGeom>
                <a:gradFill>
                  <a:gsLst>
                    <a:gs pos="42000">
                      <a:srgbClr val="F0F0F0"/>
                    </a:gs>
                    <a:gs pos="0">
                      <a:schemeClr val="bg1"/>
                    </a:gs>
                    <a:gs pos="100000">
                      <a:schemeClr val="bg1">
                        <a:lumMod val="85000"/>
                      </a:schemeClr>
                    </a:gs>
                    <a:gs pos="0">
                      <a:schemeClr val="bg1"/>
                    </a:gs>
                  </a:gsLst>
                  <a:lin ang="18900000" scaled="0"/>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椭圆 62"/>
              <p:cNvSpPr/>
              <p:nvPr/>
            </p:nvSpPr>
            <p:spPr>
              <a:xfrm>
                <a:off x="2270357" y="3351544"/>
                <a:ext cx="394740" cy="394741"/>
              </a:xfrm>
              <a:prstGeom prst="ellipse">
                <a:avLst/>
              </a:prstGeom>
              <a:solidFill>
                <a:srgbClr val="1A3F6C"/>
              </a:solidFill>
              <a:ln w="25400" cap="flat" cmpd="sng" algn="ctr">
                <a:noFill/>
                <a:prstDash val="solid"/>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1</a:t>
                </a:r>
                <a:endParaRPr lang="zh-CN" altLang="en-US" dirty="0">
                  <a:solidFill>
                    <a:schemeClr val="bg1"/>
                  </a:solidFill>
                </a:endParaRPr>
              </a:p>
            </p:txBody>
          </p:sp>
        </p:grpSp>
        <p:sp>
          <p:nvSpPr>
            <p:cNvPr id="61" name="TextBox 60"/>
            <p:cNvSpPr txBox="1"/>
            <p:nvPr/>
          </p:nvSpPr>
          <p:spPr>
            <a:xfrm>
              <a:off x="1139540" y="3319207"/>
              <a:ext cx="1926672" cy="194641"/>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r>
                <a:rPr lang="zh-CN" altLang="en-US" sz="1300" dirty="0">
                  <a:solidFill>
                    <a:schemeClr val="tx1">
                      <a:lumMod val="85000"/>
                      <a:lumOff val="15000"/>
                    </a:schemeClr>
                  </a:solidFill>
                  <a:latin typeface="+mn-ea"/>
                </a:rPr>
                <a:t>每次训练随机断开神经元之间的连接</a:t>
              </a:r>
            </a:p>
          </p:txBody>
        </p:sp>
      </p:grpSp>
      <p:grpSp>
        <p:nvGrpSpPr>
          <p:cNvPr id="6" name="组合 5"/>
          <p:cNvGrpSpPr/>
          <p:nvPr/>
        </p:nvGrpSpPr>
        <p:grpSpPr>
          <a:xfrm>
            <a:off x="1337945" y="3675380"/>
            <a:ext cx="4204335" cy="444500"/>
            <a:chOff x="814328" y="3219334"/>
            <a:chExt cx="2266827" cy="432536"/>
          </a:xfrm>
        </p:grpSpPr>
        <p:grpSp>
          <p:nvGrpSpPr>
            <p:cNvPr id="9" name="组合 8"/>
            <p:cNvGrpSpPr/>
            <p:nvPr/>
          </p:nvGrpSpPr>
          <p:grpSpPr>
            <a:xfrm>
              <a:off x="814328" y="3219334"/>
              <a:ext cx="2266827" cy="432536"/>
              <a:chOff x="2173927" y="3285519"/>
              <a:chExt cx="2876394" cy="548848"/>
            </a:xfrm>
          </p:grpSpPr>
          <p:grpSp>
            <p:nvGrpSpPr>
              <p:cNvPr id="11" name="组合 10"/>
              <p:cNvGrpSpPr/>
              <p:nvPr/>
            </p:nvGrpSpPr>
            <p:grpSpPr>
              <a:xfrm>
                <a:off x="2173927" y="3285519"/>
                <a:ext cx="2876394" cy="548848"/>
                <a:chOff x="4304043" y="1286668"/>
                <a:chExt cx="6414044" cy="2757793"/>
              </a:xfrm>
              <a:effectLst>
                <a:outerShdw blurRad="381000" dist="254000" dir="8100000" algn="tr" rotWithShape="0">
                  <a:prstClr val="black">
                    <a:alpha val="40000"/>
                  </a:prstClr>
                </a:outerShdw>
              </a:effectLst>
            </p:grpSpPr>
            <p:sp>
              <p:nvSpPr>
                <p:cNvPr id="20" name="圆角矩形 19"/>
                <p:cNvSpPr/>
                <p:nvPr/>
              </p:nvSpPr>
              <p:spPr>
                <a:xfrm>
                  <a:off x="4304043" y="1286668"/>
                  <a:ext cx="64140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nvSpPr>
              <p:spPr>
                <a:xfrm>
                  <a:off x="4351923" y="1373339"/>
                  <a:ext cx="6323887" cy="2584450"/>
                </a:xfrm>
                <a:prstGeom prst="roundRect">
                  <a:avLst/>
                </a:prstGeom>
                <a:gradFill>
                  <a:gsLst>
                    <a:gs pos="42000">
                      <a:srgbClr val="F0F0F0"/>
                    </a:gs>
                    <a:gs pos="0">
                      <a:schemeClr val="bg1"/>
                    </a:gs>
                    <a:gs pos="100000">
                      <a:schemeClr val="bg1">
                        <a:lumMod val="85000"/>
                      </a:schemeClr>
                    </a:gs>
                    <a:gs pos="0">
                      <a:schemeClr val="bg1"/>
                    </a:gs>
                  </a:gsLst>
                  <a:lin ang="18900000" scaled="0"/>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椭圆 21"/>
              <p:cNvSpPr/>
              <p:nvPr/>
            </p:nvSpPr>
            <p:spPr>
              <a:xfrm>
                <a:off x="2270357" y="3351544"/>
                <a:ext cx="394740" cy="394741"/>
              </a:xfrm>
              <a:prstGeom prst="ellipse">
                <a:avLst/>
              </a:prstGeom>
              <a:solidFill>
                <a:srgbClr val="1A3F6C"/>
              </a:solidFill>
              <a:ln w="25400" cap="flat" cmpd="sng" algn="ctr">
                <a:noFill/>
                <a:prstDash val="solid"/>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2</a:t>
                </a:r>
                <a:endParaRPr lang="zh-CN" altLang="en-US" dirty="0">
                  <a:solidFill>
                    <a:schemeClr val="bg1"/>
                  </a:solidFill>
                </a:endParaRPr>
              </a:p>
            </p:txBody>
          </p:sp>
        </p:grpSp>
        <p:sp>
          <p:nvSpPr>
            <p:cNvPr id="23" name="TextBox 60"/>
            <p:cNvSpPr txBox="1"/>
            <p:nvPr/>
          </p:nvSpPr>
          <p:spPr>
            <a:xfrm>
              <a:off x="1139540" y="3319207"/>
              <a:ext cx="1926672" cy="194641"/>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r>
                <a:rPr lang="zh-CN" altLang="en-US" sz="1300" dirty="0">
                  <a:solidFill>
                    <a:schemeClr val="tx1">
                      <a:lumMod val="85000"/>
                      <a:lumOff val="15000"/>
                    </a:schemeClr>
                  </a:solidFill>
                  <a:latin typeface="+mn-ea"/>
                </a:rPr>
                <a:t>加大训练集</a:t>
              </a:r>
            </a:p>
          </p:txBody>
        </p:sp>
      </p:grpSp>
      <p:grpSp>
        <p:nvGrpSpPr>
          <p:cNvPr id="27" name="组合 26"/>
          <p:cNvGrpSpPr/>
          <p:nvPr/>
        </p:nvGrpSpPr>
        <p:grpSpPr>
          <a:xfrm>
            <a:off x="1337945" y="4580255"/>
            <a:ext cx="4204335" cy="444500"/>
            <a:chOff x="814328" y="3219334"/>
            <a:chExt cx="2266827" cy="432536"/>
          </a:xfrm>
        </p:grpSpPr>
        <p:grpSp>
          <p:nvGrpSpPr>
            <p:cNvPr id="28" name="组合 27"/>
            <p:cNvGrpSpPr/>
            <p:nvPr/>
          </p:nvGrpSpPr>
          <p:grpSpPr>
            <a:xfrm>
              <a:off x="814328" y="3219334"/>
              <a:ext cx="2266827" cy="432536"/>
              <a:chOff x="2173927" y="3285519"/>
              <a:chExt cx="2876394" cy="548848"/>
            </a:xfrm>
          </p:grpSpPr>
          <p:grpSp>
            <p:nvGrpSpPr>
              <p:cNvPr id="29" name="组合 28"/>
              <p:cNvGrpSpPr/>
              <p:nvPr/>
            </p:nvGrpSpPr>
            <p:grpSpPr>
              <a:xfrm>
                <a:off x="2173927" y="3285519"/>
                <a:ext cx="2876394" cy="548848"/>
                <a:chOff x="4304043" y="1286668"/>
                <a:chExt cx="6414044" cy="2757793"/>
              </a:xfrm>
              <a:effectLst>
                <a:outerShdw blurRad="381000" dist="254000" dir="8100000" algn="tr" rotWithShape="0">
                  <a:prstClr val="black">
                    <a:alpha val="40000"/>
                  </a:prstClr>
                </a:outerShdw>
              </a:effectLst>
            </p:grpSpPr>
            <p:sp>
              <p:nvSpPr>
                <p:cNvPr id="30" name="圆角矩形 29"/>
                <p:cNvSpPr/>
                <p:nvPr/>
              </p:nvSpPr>
              <p:spPr>
                <a:xfrm>
                  <a:off x="4304043" y="1286668"/>
                  <a:ext cx="64140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30"/>
                <p:cNvSpPr/>
                <p:nvPr/>
              </p:nvSpPr>
              <p:spPr>
                <a:xfrm>
                  <a:off x="4351923" y="1373339"/>
                  <a:ext cx="6323887" cy="2584450"/>
                </a:xfrm>
                <a:prstGeom prst="roundRect">
                  <a:avLst/>
                </a:prstGeom>
                <a:gradFill>
                  <a:gsLst>
                    <a:gs pos="42000">
                      <a:srgbClr val="F0F0F0"/>
                    </a:gs>
                    <a:gs pos="0">
                      <a:schemeClr val="bg1"/>
                    </a:gs>
                    <a:gs pos="100000">
                      <a:schemeClr val="bg1">
                        <a:lumMod val="85000"/>
                      </a:schemeClr>
                    </a:gs>
                    <a:gs pos="0">
                      <a:schemeClr val="bg1"/>
                    </a:gs>
                  </a:gsLst>
                  <a:lin ang="18900000" scaled="0"/>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椭圆 31"/>
              <p:cNvSpPr/>
              <p:nvPr/>
            </p:nvSpPr>
            <p:spPr>
              <a:xfrm>
                <a:off x="2270357" y="3351544"/>
                <a:ext cx="394740" cy="394741"/>
              </a:xfrm>
              <a:prstGeom prst="ellipse">
                <a:avLst/>
              </a:prstGeom>
              <a:solidFill>
                <a:srgbClr val="1A3F6C"/>
              </a:solidFill>
              <a:ln w="25400" cap="flat" cmpd="sng" algn="ctr">
                <a:noFill/>
                <a:prstDash val="solid"/>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3</a:t>
                </a:r>
                <a:endParaRPr lang="zh-CN" altLang="en-US" dirty="0">
                  <a:solidFill>
                    <a:schemeClr val="bg1"/>
                  </a:solidFill>
                </a:endParaRPr>
              </a:p>
            </p:txBody>
          </p:sp>
        </p:grpSp>
        <p:sp>
          <p:nvSpPr>
            <p:cNvPr id="33" name="TextBox 60"/>
            <p:cNvSpPr txBox="1"/>
            <p:nvPr/>
          </p:nvSpPr>
          <p:spPr>
            <a:xfrm>
              <a:off x="1139540" y="3319207"/>
              <a:ext cx="1926672" cy="194641"/>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r>
                <a:rPr lang="zh-CN" altLang="en-US" sz="1300" dirty="0">
                  <a:solidFill>
                    <a:schemeClr val="tx1">
                      <a:lumMod val="85000"/>
                      <a:lumOff val="15000"/>
                    </a:schemeClr>
                  </a:solidFill>
                  <a:latin typeface="+mn-ea"/>
                </a:rPr>
                <a:t>对图片进行旋转</a:t>
              </a:r>
            </a:p>
          </p:txBody>
        </p:sp>
      </p:grpSp>
      <p:pic>
        <p:nvPicPr>
          <p:cNvPr id="34" name="图片 33"/>
          <p:cNvPicPr>
            <a:picLocks noChangeAspect="1"/>
          </p:cNvPicPr>
          <p:nvPr/>
        </p:nvPicPr>
        <p:blipFill>
          <a:blip r:embed="rId3"/>
          <a:srcRect l="3455" t="8637" r="4415" b="10749"/>
          <a:stretch>
            <a:fillRect/>
          </a:stretch>
        </p:blipFill>
        <p:spPr>
          <a:xfrm>
            <a:off x="6692900" y="1574800"/>
            <a:ext cx="3657600" cy="4267200"/>
          </a:xfrm>
          <a:prstGeom prst="rect">
            <a:avLst/>
          </a:prstGeom>
        </p:spPr>
      </p:pic>
      <p:sp>
        <p:nvSpPr>
          <p:cNvPr id="36" name="下箭头 35"/>
          <p:cNvSpPr/>
          <p:nvPr/>
        </p:nvSpPr>
        <p:spPr>
          <a:xfrm>
            <a:off x="8426450" y="3251200"/>
            <a:ext cx="180975"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9"/>
                                        </p:tgtEl>
                                        <p:attrNameLst>
                                          <p:attrName>style.visibility</p:attrName>
                                        </p:attrNameLst>
                                      </p:cBhvr>
                                      <p:to>
                                        <p:strVal val="visible"/>
                                      </p:to>
                                    </p:set>
                                    <p:anim calcmode="lin" valueType="num">
                                      <p:cBhvr>
                                        <p:cTn id="14" dur="500" fill="hold"/>
                                        <p:tgtEl>
                                          <p:spTgt spid="59"/>
                                        </p:tgtEl>
                                        <p:attrNameLst>
                                          <p:attrName>ppt_w</p:attrName>
                                        </p:attrNameLst>
                                      </p:cBhvr>
                                      <p:tavLst>
                                        <p:tav tm="0">
                                          <p:val>
                                            <p:fltVal val="0"/>
                                          </p:val>
                                        </p:tav>
                                        <p:tav tm="100000">
                                          <p:val>
                                            <p:strVal val="#ppt_w"/>
                                          </p:val>
                                        </p:tav>
                                      </p:tavLst>
                                    </p:anim>
                                    <p:anim calcmode="lin" valueType="num">
                                      <p:cBhvr>
                                        <p:cTn id="15" dur="500" fill="hold"/>
                                        <p:tgtEl>
                                          <p:spTgt spid="59"/>
                                        </p:tgtEl>
                                        <p:attrNameLst>
                                          <p:attrName>ppt_h</p:attrName>
                                        </p:attrNameLst>
                                      </p:cBhvr>
                                      <p:tavLst>
                                        <p:tav tm="0">
                                          <p:val>
                                            <p:fltVal val="0"/>
                                          </p:val>
                                        </p:tav>
                                        <p:tav tm="100000">
                                          <p:val>
                                            <p:strVal val="#ppt_h"/>
                                          </p:val>
                                        </p:tav>
                                      </p:tavLst>
                                    </p:anim>
                                    <p:animEffect transition="in" filter="fade">
                                      <p:cBhvr>
                                        <p:cTn id="16" dur="500"/>
                                        <p:tgtEl>
                                          <p:spTgt spid="59"/>
                                        </p:tgtEl>
                                      </p:cBhvr>
                                    </p:animEffect>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ppt_w</p:attrName>
                                        </p:attrNameLst>
                                      </p:cBhvr>
                                      <p:tavLst>
                                        <p:tav tm="0">
                                          <p:val>
                                            <p:fltVal val="0"/>
                                          </p:val>
                                        </p:tav>
                                        <p:tav tm="100000">
                                          <p:val>
                                            <p:strVal val="#ppt_w"/>
                                          </p:val>
                                        </p:tav>
                                      </p:tavLst>
                                    </p:anim>
                                    <p:anim calcmode="lin" valueType="num">
                                      <p:cBhvr>
                                        <p:cTn id="21" dur="500" fill="hold"/>
                                        <p:tgtEl>
                                          <p:spTgt spid="6"/>
                                        </p:tgtEl>
                                        <p:attrNameLst>
                                          <p:attrName>ppt_h</p:attrName>
                                        </p:attrNameLst>
                                      </p:cBhvr>
                                      <p:tavLst>
                                        <p:tav tm="0">
                                          <p:val>
                                            <p:fltVal val="0"/>
                                          </p:val>
                                        </p:tav>
                                        <p:tav tm="100000">
                                          <p:val>
                                            <p:strVal val="#ppt_h"/>
                                          </p:val>
                                        </p:tav>
                                      </p:tavLst>
                                    </p:anim>
                                    <p:animEffect transition="in" filter="fade">
                                      <p:cBhvr>
                                        <p:cTn id="22" dur="500"/>
                                        <p:tgtEl>
                                          <p:spTgt spid="6"/>
                                        </p:tgtEl>
                                      </p:cBhvr>
                                    </p:animEffect>
                                  </p:childTnLst>
                                </p:cTn>
                              </p:par>
                            </p:childTnLst>
                          </p:cTn>
                        </p:par>
                        <p:par>
                          <p:cTn id="23" fill="hold">
                            <p:stCondLst>
                              <p:cond delay="1000"/>
                            </p:stCondLst>
                            <p:childTnLst>
                              <p:par>
                                <p:cTn id="24" presetID="53" presetClass="entr" presetSubtype="16" fill="hold" nodeType="afterEffect">
                                  <p:stCondLst>
                                    <p:cond delay="0"/>
                                  </p:stCondLst>
                                  <p:childTnLst>
                                    <p:set>
                                      <p:cBhvr>
                                        <p:cTn id="25" dur="1" fill="hold">
                                          <p:stCondLst>
                                            <p:cond delay="0"/>
                                          </p:stCondLst>
                                        </p:cTn>
                                        <p:tgtEl>
                                          <p:spTgt spid="27"/>
                                        </p:tgtEl>
                                        <p:attrNameLst>
                                          <p:attrName>style.visibility</p:attrName>
                                        </p:attrNameLst>
                                      </p:cBhvr>
                                      <p:to>
                                        <p:strVal val="visible"/>
                                      </p:to>
                                    </p:set>
                                    <p:anim calcmode="lin" valueType="num">
                                      <p:cBhvr>
                                        <p:cTn id="26" dur="500" fill="hold"/>
                                        <p:tgtEl>
                                          <p:spTgt spid="27"/>
                                        </p:tgtEl>
                                        <p:attrNameLst>
                                          <p:attrName>ppt_w</p:attrName>
                                        </p:attrNameLst>
                                      </p:cBhvr>
                                      <p:tavLst>
                                        <p:tav tm="0">
                                          <p:val>
                                            <p:fltVal val="0"/>
                                          </p:val>
                                        </p:tav>
                                        <p:tav tm="100000">
                                          <p:val>
                                            <p:strVal val="#ppt_w"/>
                                          </p:val>
                                        </p:tav>
                                      </p:tavLst>
                                    </p:anim>
                                    <p:anim calcmode="lin" valueType="num">
                                      <p:cBhvr>
                                        <p:cTn id="27" dur="500" fill="hold"/>
                                        <p:tgtEl>
                                          <p:spTgt spid="27"/>
                                        </p:tgtEl>
                                        <p:attrNameLst>
                                          <p:attrName>ppt_h</p:attrName>
                                        </p:attrNameLst>
                                      </p:cBhvr>
                                      <p:tavLst>
                                        <p:tav tm="0">
                                          <p:val>
                                            <p:fltVal val="0"/>
                                          </p:val>
                                        </p:tav>
                                        <p:tav tm="100000">
                                          <p:val>
                                            <p:strVal val="#ppt_h"/>
                                          </p:val>
                                        </p:tav>
                                      </p:tavLst>
                                    </p:anim>
                                    <p:animEffect transition="in" filter="fade">
                                      <p:cBhvr>
                                        <p:cTn id="28" dur="500"/>
                                        <p:tgtEl>
                                          <p:spTgt spid="27"/>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par>
                          <p:cTn id="33" fill="hold">
                            <p:stCondLst>
                              <p:cond delay="0"/>
                            </p:stCondLst>
                            <p:childTnLst>
                              <p:par>
                                <p:cTn id="34" presetID="22" presetClass="entr" presetSubtype="1" fill="hold" grpId="0" nodeType="after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wipe(up)">
                                      <p:cBhvr>
                                        <p:cTn id="3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51228" y="789605"/>
            <a:ext cx="10254545" cy="0"/>
          </a:xfrm>
          <a:prstGeom prst="line">
            <a:avLst/>
          </a:prstGeom>
          <a:noFill/>
          <a:ln w="12700" cap="flat" cmpd="sng" algn="ctr">
            <a:solidFill>
              <a:sysClr val="windowText" lastClr="000000"/>
            </a:solidFill>
            <a:prstDash val="dash"/>
          </a:ln>
          <a:effectLst/>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17584" y="306898"/>
            <a:ext cx="347288" cy="347288"/>
          </a:xfrm>
          <a:prstGeom prst="ellipse">
            <a:avLst/>
          </a:prstGeom>
          <a:solidFill>
            <a:srgbClr val="1A3F6C"/>
          </a:solidFill>
          <a:ln w="25400" cap="flat" cmpd="sng" algn="ctr">
            <a:noFill/>
            <a:prstDash val="solid"/>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26" name="TextBox 25"/>
          <p:cNvSpPr txBox="1"/>
          <p:nvPr/>
        </p:nvSpPr>
        <p:spPr>
          <a:xfrm>
            <a:off x="1148821" y="261572"/>
            <a:ext cx="5790368" cy="481670"/>
          </a:xfrm>
          <a:prstGeom prst="rect">
            <a:avLst/>
          </a:prstGeom>
          <a:noFill/>
        </p:spPr>
        <p:txBody>
          <a:bodyPr wrap="none" rtlCol="0">
            <a:spAutoFit/>
          </a:bodyPr>
          <a:lstStyle/>
          <a:p>
            <a:r>
              <a:rPr lang="en-US" altLang="zh-CN" sz="2530" spc="300" dirty="0">
                <a:latin typeface="方正兰亭细黑_GBK" pitchFamily="2" charset="-122"/>
                <a:ea typeface="方正兰亭细黑_GBK" pitchFamily="2" charset="-122"/>
              </a:rPr>
              <a:t>BP</a:t>
            </a:r>
            <a:r>
              <a:rPr lang="zh-CN" altLang="en-US" sz="2530" spc="300" dirty="0">
                <a:latin typeface="方正兰亭细黑_GBK" pitchFamily="2" charset="-122"/>
                <a:ea typeface="方正兰亭细黑_GBK" pitchFamily="2" charset="-122"/>
              </a:rPr>
              <a:t>神经网络实现</a:t>
            </a:r>
            <a:r>
              <a:rPr lang="en-US" altLang="zh-CN" sz="2530" spc="300" dirty="0">
                <a:latin typeface="方正兰亭细黑_GBK" pitchFamily="2" charset="-122"/>
                <a:ea typeface="方正兰亭细黑_GBK" pitchFamily="2" charset="-122"/>
              </a:rPr>
              <a:t>——</a:t>
            </a:r>
            <a:r>
              <a:rPr lang="zh-CN" altLang="en-US" sz="2530" spc="300" dirty="0">
                <a:latin typeface="方正兰亭细黑_GBK" pitchFamily="2" charset="-122"/>
                <a:ea typeface="方正兰亭细黑_GBK" pitchFamily="2" charset="-122"/>
              </a:rPr>
              <a:t>网络功能拓展</a:t>
            </a:r>
          </a:p>
        </p:txBody>
      </p:sp>
      <p:sp>
        <p:nvSpPr>
          <p:cNvPr id="2" name="文本框 1"/>
          <p:cNvSpPr txBox="1"/>
          <p:nvPr/>
        </p:nvSpPr>
        <p:spPr>
          <a:xfrm>
            <a:off x="991228" y="1092102"/>
            <a:ext cx="8118828" cy="923330"/>
          </a:xfrm>
          <a:prstGeom prst="rect">
            <a:avLst/>
          </a:prstGeom>
          <a:noFill/>
        </p:spPr>
        <p:txBody>
          <a:bodyPr wrap="square" rtlCol="0">
            <a:spAutoFit/>
          </a:bodyPr>
          <a:lstStyle/>
          <a:p>
            <a:r>
              <a:rPr lang="zh-CN" altLang="en-US" dirty="0">
                <a:latin typeface="微软雅黑" panose="020B0503020204020204" charset="-122"/>
                <a:ea typeface="微软雅黑" panose="020B0503020204020204" charset="-122"/>
              </a:rPr>
              <a:t>虽然神经网络可以解决复杂的分类问题，但是实际上还有</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对抗样本</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的存在，通过向图片中加入准备好的</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噪声</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，虽然无法干扰人类的判断，但是却可以轻而易举的戏弄神经网络，甚至是专业的神经网络。</a:t>
            </a:r>
          </a:p>
        </p:txBody>
      </p:sp>
      <p:pic>
        <p:nvPicPr>
          <p:cNvPr id="3" name="图片 2"/>
          <p:cNvPicPr>
            <a:picLocks noChangeAspect="1"/>
          </p:cNvPicPr>
          <p:nvPr/>
        </p:nvPicPr>
        <p:blipFill>
          <a:blip r:embed="rId3"/>
          <a:stretch>
            <a:fillRect/>
          </a:stretch>
        </p:blipFill>
        <p:spPr>
          <a:xfrm>
            <a:off x="4559300" y="2464190"/>
            <a:ext cx="1714500" cy="1628775"/>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7464" y="2413000"/>
            <a:ext cx="1723314" cy="1731156"/>
          </a:xfrm>
          <a:prstGeom prst="rect">
            <a:avLst/>
          </a:prstGeom>
        </p:spPr>
      </p:pic>
      <p:sp>
        <p:nvSpPr>
          <p:cNvPr id="6" name="文本框 5"/>
          <p:cNvSpPr txBox="1"/>
          <p:nvPr/>
        </p:nvSpPr>
        <p:spPr>
          <a:xfrm>
            <a:off x="3492500" y="2893856"/>
            <a:ext cx="609600" cy="769441"/>
          </a:xfrm>
          <a:prstGeom prst="rect">
            <a:avLst/>
          </a:prstGeom>
          <a:noFill/>
        </p:spPr>
        <p:txBody>
          <a:bodyPr wrap="square" rtlCol="0">
            <a:spAutoFit/>
          </a:bodyPr>
          <a:lstStyle/>
          <a:p>
            <a:r>
              <a:rPr lang="en-US" altLang="zh-CN" sz="4400" dirty="0">
                <a:solidFill>
                  <a:srgbClr val="00B0F0"/>
                </a:solidFill>
              </a:rPr>
              <a:t>+</a:t>
            </a:r>
            <a:endParaRPr lang="zh-CN" altLang="en-US" sz="4400" dirty="0">
              <a:solidFill>
                <a:srgbClr val="00B0F0"/>
              </a:solidFill>
            </a:endParaRPr>
          </a:p>
        </p:txBody>
      </p:sp>
      <p:sp>
        <p:nvSpPr>
          <p:cNvPr id="7" name="矩形 6"/>
          <p:cNvSpPr/>
          <p:nvPr/>
        </p:nvSpPr>
        <p:spPr>
          <a:xfrm>
            <a:off x="6758847" y="2866479"/>
            <a:ext cx="465192" cy="769441"/>
          </a:xfrm>
          <a:prstGeom prst="rect">
            <a:avLst/>
          </a:prstGeom>
        </p:spPr>
        <p:txBody>
          <a:bodyPr wrap="none">
            <a:spAutoFit/>
          </a:bodyPr>
          <a:lstStyle/>
          <a:p>
            <a:pPr lvl="0"/>
            <a:r>
              <a:rPr lang="en-US" altLang="zh-CN" sz="4400" dirty="0">
                <a:solidFill>
                  <a:srgbClr val="00B0F0"/>
                </a:solidFill>
              </a:rPr>
              <a:t>=</a:t>
            </a:r>
            <a:endParaRPr lang="zh-CN" altLang="en-US" sz="4400" dirty="0">
              <a:solidFill>
                <a:srgbClr val="00B0F0"/>
              </a:solidFill>
            </a:endParaRPr>
          </a:p>
        </p:txBody>
      </p:sp>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30758" y="2384238"/>
            <a:ext cx="1714500" cy="1708727"/>
          </a:xfrm>
          <a:prstGeom prst="rect">
            <a:avLst/>
          </a:prstGeom>
        </p:spPr>
      </p:pic>
      <p:sp>
        <p:nvSpPr>
          <p:cNvPr id="10" name="文本框 9"/>
          <p:cNvSpPr txBox="1"/>
          <p:nvPr/>
        </p:nvSpPr>
        <p:spPr>
          <a:xfrm>
            <a:off x="651228" y="5022348"/>
            <a:ext cx="3908072" cy="461665"/>
          </a:xfrm>
          <a:prstGeom prst="rect">
            <a:avLst/>
          </a:prstGeom>
          <a:noFill/>
        </p:spPr>
        <p:txBody>
          <a:bodyPr wrap="square" rtlCol="0">
            <a:spAutoFit/>
          </a:bodyPr>
          <a:lstStyle/>
          <a:p>
            <a:r>
              <a:rPr lang="en-US" altLang="zh-CN" sz="2400" dirty="0"/>
              <a:t>Neural_Network says it is ‘5’</a:t>
            </a:r>
            <a:endParaRPr lang="zh-CN" altLang="en-US" sz="2400" dirty="0"/>
          </a:p>
        </p:txBody>
      </p:sp>
      <p:sp>
        <p:nvSpPr>
          <p:cNvPr id="12" name="矩形 11"/>
          <p:cNvSpPr/>
          <p:nvPr/>
        </p:nvSpPr>
        <p:spPr>
          <a:xfrm>
            <a:off x="7428460" y="5022348"/>
            <a:ext cx="3719095" cy="461665"/>
          </a:xfrm>
          <a:prstGeom prst="rect">
            <a:avLst/>
          </a:prstGeom>
        </p:spPr>
        <p:txBody>
          <a:bodyPr wrap="none">
            <a:spAutoFit/>
          </a:bodyPr>
          <a:lstStyle/>
          <a:p>
            <a:pPr lvl="0"/>
            <a:r>
              <a:rPr lang="en-US" altLang="zh-CN" sz="2400" dirty="0" err="1">
                <a:solidFill>
                  <a:prstClr val="black"/>
                </a:solidFill>
              </a:rPr>
              <a:t>Neural_Network</a:t>
            </a:r>
            <a:r>
              <a:rPr lang="en-US" altLang="zh-CN" sz="2400" dirty="0">
                <a:solidFill>
                  <a:prstClr val="black"/>
                </a:solidFill>
              </a:rPr>
              <a:t> says it is ‘3’</a:t>
            </a:r>
            <a:endParaRPr lang="zh-CN" altLang="en-US" sz="2400" dirty="0">
              <a:solidFill>
                <a:prstClr val="black"/>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p:tgtEl>
                                          <p:spTgt spid="10"/>
                                        </p:tgtEl>
                                        <p:attrNameLst>
                                          <p:attrName>ppt_y</p:attrName>
                                        </p:attrNameLst>
                                      </p:cBhvr>
                                      <p:tavLst>
                                        <p:tav tm="0">
                                          <p:val>
                                            <p:strVal val="#ppt_y+#ppt_h*1.125000"/>
                                          </p:val>
                                        </p:tav>
                                        <p:tav tm="100000">
                                          <p:val>
                                            <p:strVal val="#ppt_y"/>
                                          </p:val>
                                        </p:tav>
                                      </p:tavLst>
                                    </p:anim>
                                    <p:animEffect transition="in" filter="wipe(up)">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p:tgtEl>
                                          <p:spTgt spid="3"/>
                                        </p:tgtEl>
                                        <p:attrNameLst>
                                          <p:attrName>ppt_y</p:attrName>
                                        </p:attrNameLst>
                                      </p:cBhvr>
                                      <p:tavLst>
                                        <p:tav tm="0">
                                          <p:val>
                                            <p:strVal val="#ppt_y+#ppt_h*1.125000"/>
                                          </p:val>
                                        </p:tav>
                                        <p:tav tm="100000">
                                          <p:val>
                                            <p:strVal val="#ppt_y"/>
                                          </p:val>
                                        </p:tav>
                                      </p:tavLst>
                                    </p:anim>
                                    <p:animEffect transition="in" filter="wipe(up)">
                                      <p:cBhvr>
                                        <p:cTn id="18" dur="500"/>
                                        <p:tgtEl>
                                          <p:spTgt spid="3"/>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p:tgtEl>
                                          <p:spTgt spid="6"/>
                                        </p:tgtEl>
                                        <p:attrNameLst>
                                          <p:attrName>ppt_y</p:attrName>
                                        </p:attrNameLst>
                                      </p:cBhvr>
                                      <p:tavLst>
                                        <p:tav tm="0">
                                          <p:val>
                                            <p:strVal val="#ppt_y+#ppt_h*1.125000"/>
                                          </p:val>
                                        </p:tav>
                                        <p:tav tm="100000">
                                          <p:val>
                                            <p:strVal val="#ppt_y"/>
                                          </p:val>
                                        </p:tav>
                                      </p:tavLst>
                                    </p:anim>
                                    <p:animEffect transition="in" filter="wipe(up)">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p:tgtEl>
                                          <p:spTgt spid="7"/>
                                        </p:tgtEl>
                                        <p:attrNameLst>
                                          <p:attrName>ppt_y</p:attrName>
                                        </p:attrNameLst>
                                      </p:cBhvr>
                                      <p:tavLst>
                                        <p:tav tm="0">
                                          <p:val>
                                            <p:strVal val="#ppt_y+#ppt_h*1.125000"/>
                                          </p:val>
                                        </p:tav>
                                        <p:tav tm="100000">
                                          <p:val>
                                            <p:strVal val="#ppt_y"/>
                                          </p:val>
                                        </p:tav>
                                      </p:tavLst>
                                    </p:anim>
                                    <p:animEffect transition="in" filter="wipe(up)">
                                      <p:cBhvr>
                                        <p:cTn id="28" dur="500"/>
                                        <p:tgtEl>
                                          <p:spTgt spid="7"/>
                                        </p:tgtEl>
                                      </p:cBhvr>
                                    </p:animEffect>
                                  </p:childTnLst>
                                </p:cTn>
                              </p:par>
                              <p:par>
                                <p:cTn id="29" presetID="12" presetClass="entr" presetSubtype="4"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p:tgtEl>
                                          <p:spTgt spid="9"/>
                                        </p:tgtEl>
                                        <p:attrNameLst>
                                          <p:attrName>ppt_y</p:attrName>
                                        </p:attrNameLst>
                                      </p:cBhvr>
                                      <p:tavLst>
                                        <p:tav tm="0">
                                          <p:val>
                                            <p:strVal val="#ppt_y+#ppt_h*1.125000"/>
                                          </p:val>
                                        </p:tav>
                                        <p:tav tm="100000">
                                          <p:val>
                                            <p:strVal val="#ppt_y"/>
                                          </p:val>
                                        </p:tav>
                                      </p:tavLst>
                                    </p:anim>
                                    <p:animEffect transition="in" filter="wipe(up)">
                                      <p:cBhvr>
                                        <p:cTn id="32" dur="500"/>
                                        <p:tgtEl>
                                          <p:spTgt spid="9"/>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p:tgtEl>
                                          <p:spTgt spid="12"/>
                                        </p:tgtEl>
                                        <p:attrNameLst>
                                          <p:attrName>ppt_y</p:attrName>
                                        </p:attrNameLst>
                                      </p:cBhvr>
                                      <p:tavLst>
                                        <p:tav tm="0">
                                          <p:val>
                                            <p:strVal val="#ppt_y+#ppt_h*1.125000"/>
                                          </p:val>
                                        </p:tav>
                                        <p:tav tm="100000">
                                          <p:val>
                                            <p:strVal val="#ppt_y"/>
                                          </p:val>
                                        </p:tav>
                                      </p:tavLst>
                                    </p:anim>
                                    <p:animEffect transition="in" filter="wipe(up)">
                                      <p:cBhvr>
                                        <p:cTn id="3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51228" y="789605"/>
            <a:ext cx="10254545" cy="0"/>
          </a:xfrm>
          <a:prstGeom prst="line">
            <a:avLst/>
          </a:prstGeom>
          <a:noFill/>
          <a:ln w="12700" cap="flat" cmpd="sng" algn="ctr">
            <a:solidFill>
              <a:sysClr val="windowText" lastClr="000000"/>
            </a:solidFill>
            <a:prstDash val="dash"/>
          </a:ln>
          <a:effectLst/>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17584" y="306898"/>
            <a:ext cx="347288" cy="347288"/>
          </a:xfrm>
          <a:prstGeom prst="ellipse">
            <a:avLst/>
          </a:prstGeom>
          <a:solidFill>
            <a:srgbClr val="1A3F6C"/>
          </a:solidFill>
          <a:ln w="25400" cap="flat" cmpd="sng" algn="ctr">
            <a:noFill/>
            <a:prstDash val="solid"/>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26" name="TextBox 25"/>
          <p:cNvSpPr txBox="1"/>
          <p:nvPr/>
        </p:nvSpPr>
        <p:spPr>
          <a:xfrm>
            <a:off x="1148821" y="261572"/>
            <a:ext cx="3455670" cy="480060"/>
          </a:xfrm>
          <a:prstGeom prst="rect">
            <a:avLst/>
          </a:prstGeom>
          <a:noFill/>
        </p:spPr>
        <p:txBody>
          <a:bodyPr wrap="none" rtlCol="0">
            <a:spAutoFit/>
          </a:bodyPr>
          <a:lstStyle/>
          <a:p>
            <a:r>
              <a:rPr lang="en-US" altLang="zh-CN" sz="2530" spc="300" dirty="0">
                <a:latin typeface="方正兰亭细黑_GBK" pitchFamily="2" charset="-122"/>
                <a:ea typeface="方正兰亭细黑_GBK" pitchFamily="2" charset="-122"/>
              </a:rPr>
              <a:t>BP</a:t>
            </a:r>
            <a:r>
              <a:rPr lang="zh-CN" altLang="en-US" sz="2530" spc="300" dirty="0">
                <a:latin typeface="方正兰亭细黑_GBK" pitchFamily="2" charset="-122"/>
                <a:ea typeface="方正兰亭细黑_GBK" pitchFamily="2" charset="-122"/>
              </a:rPr>
              <a:t>神经网络输出结果</a:t>
            </a:r>
          </a:p>
        </p:txBody>
      </p:sp>
      <p:graphicFrame>
        <p:nvGraphicFramePr>
          <p:cNvPr id="7" name="图表 6">
            <a:extLst>
              <a:ext uri="{FF2B5EF4-FFF2-40B4-BE49-F238E27FC236}">
                <a16:creationId xmlns:a16="http://schemas.microsoft.com/office/drawing/2014/main" id="{721B41AC-6783-41B1-A993-2CD0F42FE227}"/>
              </a:ext>
            </a:extLst>
          </p:cNvPr>
          <p:cNvGraphicFramePr>
            <a:graphicFrameLocks/>
          </p:cNvGraphicFramePr>
          <p:nvPr/>
        </p:nvGraphicFramePr>
        <p:xfrm>
          <a:off x="368300" y="945810"/>
          <a:ext cx="7391400" cy="4941959"/>
        </p:xfrm>
        <a:graphic>
          <a:graphicData uri="http://schemas.openxmlformats.org/drawingml/2006/chart">
            <c:chart xmlns:c="http://schemas.openxmlformats.org/drawingml/2006/chart" xmlns:r="http://schemas.openxmlformats.org/officeDocument/2006/relationships" r:id="rId2"/>
          </a:graphicData>
        </a:graphic>
      </p:graphicFrame>
      <p:sp>
        <p:nvSpPr>
          <p:cNvPr id="3" name="文本框 2">
            <a:extLst>
              <a:ext uri="{FF2B5EF4-FFF2-40B4-BE49-F238E27FC236}">
                <a16:creationId xmlns:a16="http://schemas.microsoft.com/office/drawing/2014/main" id="{992DDBEB-97CF-42D6-880B-BDF1DEAE314B}"/>
              </a:ext>
            </a:extLst>
          </p:cNvPr>
          <p:cNvSpPr txBox="1"/>
          <p:nvPr/>
        </p:nvSpPr>
        <p:spPr>
          <a:xfrm>
            <a:off x="8180353" y="1727200"/>
            <a:ext cx="2743200" cy="3785652"/>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可以看到，随着噪点强度的不断提升，神经网络的准确性收到了强烈的干扰，当我们加到</a:t>
            </a:r>
            <a:r>
              <a:rPr lang="en-US" altLang="zh-CN" sz="2000" dirty="0">
                <a:latin typeface="微软雅黑" panose="020B0503020204020204" pitchFamily="34" charset="-122"/>
                <a:ea typeface="微软雅黑" panose="020B0503020204020204" pitchFamily="34" charset="-122"/>
              </a:rPr>
              <a:t>20%</a:t>
            </a:r>
            <a:r>
              <a:rPr lang="zh-CN" altLang="en-US" sz="2000" dirty="0">
                <a:latin typeface="微软雅黑" panose="020B0503020204020204" pitchFamily="34" charset="-122"/>
                <a:ea typeface="微软雅黑" panose="020B0503020204020204" pitchFamily="34" charset="-122"/>
              </a:rPr>
              <a:t>程度的高斯噪点时，虽然人眼依然可以轻易辨别数字，但是神经网络的识别准确率已经降到了</a:t>
            </a:r>
            <a:r>
              <a:rPr lang="en-US" altLang="zh-CN" sz="2000" dirty="0">
                <a:latin typeface="微软雅黑" panose="020B0503020204020204" pitchFamily="34" charset="-122"/>
                <a:ea typeface="微软雅黑" panose="020B0503020204020204" pitchFamily="34" charset="-122"/>
              </a:rPr>
              <a:t>50.37%,</a:t>
            </a:r>
            <a:r>
              <a:rPr lang="zh-CN" altLang="en-US" sz="2000" dirty="0">
                <a:latin typeface="微软雅黑" panose="020B0503020204020204" pitchFamily="34" charset="-122"/>
                <a:ea typeface="微软雅黑" panose="020B0503020204020204" pitchFamily="34" charset="-122"/>
              </a:rPr>
              <a:t>几乎没有精准度可言</a:t>
            </a:r>
            <a:endParaRPr lang="zh-CN" altLang="en-US" sz="2000" dirty="0"/>
          </a:p>
        </p:txBody>
      </p:sp>
      <p:graphicFrame>
        <p:nvGraphicFramePr>
          <p:cNvPr id="9" name="图表 8">
            <a:extLst>
              <a:ext uri="{FF2B5EF4-FFF2-40B4-BE49-F238E27FC236}">
                <a16:creationId xmlns:a16="http://schemas.microsoft.com/office/drawing/2014/main" id="{721B41AC-6783-41B1-A993-2CD0F42FE227}"/>
              </a:ext>
            </a:extLst>
          </p:cNvPr>
          <p:cNvGraphicFramePr>
            <a:graphicFrameLocks/>
          </p:cNvGraphicFramePr>
          <p:nvPr/>
        </p:nvGraphicFramePr>
        <p:xfrm>
          <a:off x="335280" y="925025"/>
          <a:ext cx="7424420" cy="5342992"/>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graphicEl>
                                              <a:chart seriesIdx="-3" categoryIdx="-3" bldStep="gridLegend"/>
                                            </p:graphicEl>
                                          </p:spTgt>
                                        </p:tgtEl>
                                        <p:attrNameLst>
                                          <p:attrName>style.visibility</p:attrName>
                                        </p:attrNameLst>
                                      </p:cBhvr>
                                      <p:to>
                                        <p:strVal val="visible"/>
                                      </p:to>
                                    </p:set>
                                    <p:animEffect transition="in" filter="wipe(down)">
                                      <p:cBhvr>
                                        <p:cTn id="7" dur="500"/>
                                        <p:tgtEl>
                                          <p:spTgt spid="9">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graphicEl>
                                              <a:chart seriesIdx="-4" categoryIdx="0" bldStep="category"/>
                                            </p:graphicEl>
                                          </p:spTgt>
                                        </p:tgtEl>
                                        <p:attrNameLst>
                                          <p:attrName>style.visibility</p:attrName>
                                        </p:attrNameLst>
                                      </p:cBhvr>
                                      <p:to>
                                        <p:strVal val="visible"/>
                                      </p:to>
                                    </p:set>
                                    <p:animEffect transition="in" filter="wipe(down)">
                                      <p:cBhvr>
                                        <p:cTn id="12" dur="500"/>
                                        <p:tgtEl>
                                          <p:spTgt spid="9">
                                            <p:graphicEl>
                                              <a:chart seriesIdx="-4" categoryIdx="0" bldStep="category"/>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graphicEl>
                                              <a:chart seriesIdx="-4" categoryIdx="1" bldStep="category"/>
                                            </p:graphicEl>
                                          </p:spTgt>
                                        </p:tgtEl>
                                        <p:attrNameLst>
                                          <p:attrName>style.visibility</p:attrName>
                                        </p:attrNameLst>
                                      </p:cBhvr>
                                      <p:to>
                                        <p:strVal val="visible"/>
                                      </p:to>
                                    </p:set>
                                    <p:animEffect transition="in" filter="wipe(down)">
                                      <p:cBhvr>
                                        <p:cTn id="17" dur="500"/>
                                        <p:tgtEl>
                                          <p:spTgt spid="9">
                                            <p:graphicEl>
                                              <a:chart seriesIdx="-4" categoryIdx="1" bldStep="category"/>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9">
                                            <p:graphicEl>
                                              <a:chart seriesIdx="-4" categoryIdx="2" bldStep="category"/>
                                            </p:graphicEl>
                                          </p:spTgt>
                                        </p:tgtEl>
                                        <p:attrNameLst>
                                          <p:attrName>style.visibility</p:attrName>
                                        </p:attrNameLst>
                                      </p:cBhvr>
                                      <p:to>
                                        <p:strVal val="visible"/>
                                      </p:to>
                                    </p:set>
                                    <p:animEffect transition="in" filter="wipe(down)">
                                      <p:cBhvr>
                                        <p:cTn id="22" dur="500"/>
                                        <p:tgtEl>
                                          <p:spTgt spid="9">
                                            <p:graphicEl>
                                              <a:chart seriesIdx="-4" categoryIdx="2" bldStep="category"/>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
                                            <p:graphicEl>
                                              <a:chart seriesIdx="-4" categoryIdx="3" bldStep="category"/>
                                            </p:graphicEl>
                                          </p:spTgt>
                                        </p:tgtEl>
                                        <p:attrNameLst>
                                          <p:attrName>style.visibility</p:attrName>
                                        </p:attrNameLst>
                                      </p:cBhvr>
                                      <p:to>
                                        <p:strVal val="visible"/>
                                      </p:to>
                                    </p:set>
                                    <p:animEffect transition="in" filter="wipe(down)">
                                      <p:cBhvr>
                                        <p:cTn id="27" dur="500"/>
                                        <p:tgtEl>
                                          <p:spTgt spid="9">
                                            <p:graphicEl>
                                              <a:chart seriesIdx="-4" categoryIdx="3" bldStep="category"/>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
                                            <p:graphicEl>
                                              <a:chart seriesIdx="-4" categoryIdx="4" bldStep="category"/>
                                            </p:graphicEl>
                                          </p:spTgt>
                                        </p:tgtEl>
                                        <p:attrNameLst>
                                          <p:attrName>style.visibility</p:attrName>
                                        </p:attrNameLst>
                                      </p:cBhvr>
                                      <p:to>
                                        <p:strVal val="visible"/>
                                      </p:to>
                                    </p:set>
                                    <p:animEffect transition="in" filter="wipe(down)">
                                      <p:cBhvr>
                                        <p:cTn id="32" dur="500"/>
                                        <p:tgtEl>
                                          <p:spTgt spid="9">
                                            <p:graphicEl>
                                              <a:chart seriesIdx="-4" categoryIdx="4" bldStep="category"/>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barn(inVertical)">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9" grpId="0">
        <p:bldSub>
          <a:bldChart bld="category"/>
        </p:bldSub>
      </p:bldGraphic>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51228" y="789605"/>
            <a:ext cx="10254545" cy="0"/>
          </a:xfrm>
          <a:prstGeom prst="line">
            <a:avLst/>
          </a:prstGeom>
          <a:noFill/>
          <a:ln w="12700" cap="flat" cmpd="sng" algn="ctr">
            <a:solidFill>
              <a:sysClr val="windowText" lastClr="000000"/>
            </a:solidFill>
            <a:prstDash val="dash"/>
          </a:ln>
          <a:effectLst/>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17584" y="306898"/>
            <a:ext cx="347288" cy="347288"/>
          </a:xfrm>
          <a:prstGeom prst="ellipse">
            <a:avLst/>
          </a:prstGeom>
          <a:solidFill>
            <a:srgbClr val="1A3F6C"/>
          </a:solidFill>
          <a:ln w="25400" cap="flat" cmpd="sng" algn="ctr">
            <a:noFill/>
            <a:prstDash val="solid"/>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26" name="TextBox 25"/>
          <p:cNvSpPr txBox="1"/>
          <p:nvPr/>
        </p:nvSpPr>
        <p:spPr>
          <a:xfrm>
            <a:off x="1148821" y="261572"/>
            <a:ext cx="5790368" cy="481670"/>
          </a:xfrm>
          <a:prstGeom prst="rect">
            <a:avLst/>
          </a:prstGeom>
          <a:noFill/>
        </p:spPr>
        <p:txBody>
          <a:bodyPr wrap="none" rtlCol="0">
            <a:spAutoFit/>
          </a:bodyPr>
          <a:lstStyle/>
          <a:p>
            <a:r>
              <a:rPr lang="en-US" altLang="zh-CN" sz="2530" spc="300" dirty="0">
                <a:latin typeface="方正兰亭细黑_GBK" pitchFamily="2" charset="-122"/>
                <a:ea typeface="方正兰亭细黑_GBK" pitchFamily="2" charset="-122"/>
              </a:rPr>
              <a:t>BP</a:t>
            </a:r>
            <a:r>
              <a:rPr lang="zh-CN" altLang="en-US" sz="2530" spc="300" dirty="0">
                <a:latin typeface="方正兰亭细黑_GBK" pitchFamily="2" charset="-122"/>
                <a:ea typeface="方正兰亭细黑_GBK" pitchFamily="2" charset="-122"/>
              </a:rPr>
              <a:t>神经网络实现</a:t>
            </a:r>
            <a:r>
              <a:rPr lang="en-US" altLang="zh-CN" sz="2530" spc="300" dirty="0">
                <a:latin typeface="方正兰亭细黑_GBK" pitchFamily="2" charset="-122"/>
                <a:ea typeface="方正兰亭细黑_GBK" pitchFamily="2" charset="-122"/>
              </a:rPr>
              <a:t>——</a:t>
            </a:r>
            <a:r>
              <a:rPr lang="zh-CN" altLang="en-US" sz="2530" spc="300" dirty="0">
                <a:latin typeface="方正兰亭细黑_GBK" pitchFamily="2" charset="-122"/>
                <a:ea typeface="方正兰亭细黑_GBK" pitchFamily="2" charset="-122"/>
              </a:rPr>
              <a:t>网络功能拓展</a:t>
            </a:r>
          </a:p>
        </p:txBody>
      </p:sp>
      <p:sp>
        <p:nvSpPr>
          <p:cNvPr id="15" name="TextBox 14"/>
          <p:cNvSpPr txBox="1"/>
          <p:nvPr/>
        </p:nvSpPr>
        <p:spPr>
          <a:xfrm>
            <a:off x="3045913" y="3656701"/>
            <a:ext cx="3456384" cy="166370"/>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charset="-122"/>
                <a:ea typeface="微软雅黑" panose="020B0503020204020204" charset="-122"/>
              </a:defRPr>
            </a:lvl1pPr>
          </a:lstStyle>
          <a:p>
            <a:r>
              <a:rPr lang="zh-CN" altLang="en-US" sz="2000" dirty="0"/>
              <a:t>矩阵离散度降噪</a:t>
            </a:r>
          </a:p>
        </p:txBody>
      </p:sp>
      <p:cxnSp>
        <p:nvCxnSpPr>
          <p:cNvPr id="17" name="直接连接符 16"/>
          <p:cNvCxnSpPr/>
          <p:nvPr/>
        </p:nvCxnSpPr>
        <p:spPr>
          <a:xfrm>
            <a:off x="2039665" y="3823414"/>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045913" y="5315822"/>
            <a:ext cx="3456384" cy="166370"/>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charset="-122"/>
                <a:ea typeface="微软雅黑" panose="020B0503020204020204" charset="-122"/>
              </a:defRPr>
            </a:lvl1pPr>
          </a:lstStyle>
          <a:p>
            <a:r>
              <a:rPr lang="zh-CN" sz="2000" dirty="0"/>
              <a:t>找出最大连通区域</a:t>
            </a:r>
          </a:p>
        </p:txBody>
      </p:sp>
      <p:cxnSp>
        <p:nvCxnSpPr>
          <p:cNvPr id="20" name="直接连接符 19"/>
          <p:cNvCxnSpPr/>
          <p:nvPr/>
        </p:nvCxnSpPr>
        <p:spPr>
          <a:xfrm>
            <a:off x="2039665" y="5482535"/>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35" name="椭圆 34"/>
          <p:cNvSpPr/>
          <p:nvPr/>
        </p:nvSpPr>
        <p:spPr>
          <a:xfrm>
            <a:off x="1113790" y="3192145"/>
            <a:ext cx="1170940" cy="765175"/>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方法</a:t>
            </a:r>
            <a:r>
              <a:rPr lang="en-US" altLang="zh-CN" dirty="0"/>
              <a:t>1</a:t>
            </a:r>
            <a:endParaRPr lang="zh-CN" altLang="en-US" dirty="0"/>
          </a:p>
        </p:txBody>
      </p:sp>
      <p:sp>
        <p:nvSpPr>
          <p:cNvPr id="36" name="椭圆 35"/>
          <p:cNvSpPr/>
          <p:nvPr/>
        </p:nvSpPr>
        <p:spPr>
          <a:xfrm>
            <a:off x="1113155" y="4892675"/>
            <a:ext cx="1170940" cy="729615"/>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dirty="0"/>
              <a:t>方法</a:t>
            </a:r>
            <a:r>
              <a:rPr lang="en-US" altLang="zh-CN" dirty="0"/>
              <a:t>2</a:t>
            </a:r>
          </a:p>
        </p:txBody>
      </p:sp>
      <p:pic>
        <p:nvPicPr>
          <p:cNvPr id="32" name="Picture 1"/>
          <p:cNvPicPr>
            <a:picLocks noChangeAspect="1"/>
          </p:cNvPicPr>
          <p:nvPr/>
        </p:nvPicPr>
        <p:blipFill>
          <a:blip r:embed="rId2"/>
          <a:stretch>
            <a:fillRect/>
          </a:stretch>
        </p:blipFill>
        <p:spPr>
          <a:xfrm>
            <a:off x="1432052" y="1654556"/>
            <a:ext cx="3472786" cy="820414"/>
          </a:xfrm>
          <a:prstGeom prst="rect">
            <a:avLst/>
          </a:prstGeom>
        </p:spPr>
      </p:pic>
      <p:sp>
        <p:nvSpPr>
          <p:cNvPr id="33" name="TextBox 2"/>
          <p:cNvSpPr txBox="1"/>
          <p:nvPr/>
        </p:nvSpPr>
        <p:spPr>
          <a:xfrm>
            <a:off x="1656588" y="1944624"/>
            <a:ext cx="2899982" cy="399415"/>
          </a:xfrm>
          <a:prstGeom prst="rect">
            <a:avLst/>
          </a:prstGeom>
        </p:spPr>
        <p:txBody>
          <a:bodyPr lIns="0" tIns="0" rIns="63500" rtlCol="0" anchor="t">
            <a:spAutoFit/>
          </a:bodyPr>
          <a:lstStyle/>
          <a:p>
            <a:pPr algn="ctr" latinLnBrk="1"/>
            <a:r>
              <a:rPr lang="zh-CN" altLang="en-US" sz="2300">
                <a:solidFill>
                  <a:srgbClr val="000000"/>
                </a:solidFill>
                <a:latin typeface="微软雅黑" panose="020B0503020204020204" charset="-122"/>
                <a:ea typeface="微软雅黑" panose="020B0503020204020204" charset="-122"/>
              </a:rPr>
              <a:t>对图片进行降噪</a:t>
            </a:r>
            <a:endParaRPr lang="zh-CN" altLang="en-US" sz="1100"/>
          </a:p>
        </p:txBody>
      </p:sp>
      <p:sp>
        <p:nvSpPr>
          <p:cNvPr id="14" name="矩形 13"/>
          <p:cNvSpPr/>
          <p:nvPr/>
        </p:nvSpPr>
        <p:spPr>
          <a:xfrm>
            <a:off x="5811240" y="4911611"/>
            <a:ext cx="4770835" cy="1081843"/>
          </a:xfrm>
          <a:prstGeom prst="rect">
            <a:avLst/>
          </a:prstGeom>
          <a:solidFill>
            <a:srgbClr val="E8E8E6"/>
          </a:solidFill>
          <a:ln w="12700" cap="flat" cmpd="sng" algn="ctr">
            <a:solidFill>
              <a:srgbClr val="FFFFFF"/>
            </a:solidFill>
            <a:prstDash val="solid"/>
            <a:miter lim="800000"/>
          </a:ln>
          <a:effectLst/>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lang="zh-CN" altLang="en-US" sz="1015"/>
          </a:p>
        </p:txBody>
      </p:sp>
      <p:sp>
        <p:nvSpPr>
          <p:cNvPr id="16" name="矩形 15"/>
          <p:cNvSpPr/>
          <p:nvPr/>
        </p:nvSpPr>
        <p:spPr>
          <a:xfrm>
            <a:off x="6291573" y="4656137"/>
            <a:ext cx="3658235" cy="473075"/>
          </a:xfrm>
          <a:prstGeom prst="rect">
            <a:avLst/>
          </a:prstGeom>
          <a:solidFill>
            <a:srgbClr val="414455"/>
          </a:solidFill>
          <a:ln w="12700" cap="flat" cmpd="sng" algn="ctr">
            <a:noFill/>
            <a:prstDash val="solid"/>
            <a:miter lim="800000"/>
          </a:ln>
          <a:effectLst/>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r>
              <a:rPr lang="zh-CN" altLang="en-US" sz="2000" dirty="0">
                <a:latin typeface="微软雅黑" panose="020B0503020204020204" charset="-122"/>
                <a:ea typeface="微软雅黑" panose="020B0503020204020204" charset="-122"/>
              </a:rPr>
              <a:t>实现原理</a:t>
            </a:r>
          </a:p>
        </p:txBody>
      </p:sp>
      <p:sp>
        <p:nvSpPr>
          <p:cNvPr id="19" name="TextBox 83"/>
          <p:cNvSpPr txBox="1"/>
          <p:nvPr/>
        </p:nvSpPr>
        <p:spPr>
          <a:xfrm>
            <a:off x="5973258" y="5129357"/>
            <a:ext cx="4536504" cy="777457"/>
          </a:xfrm>
          <a:prstGeom prst="rect">
            <a:avLst/>
          </a:prstGeom>
          <a:noFill/>
        </p:spPr>
        <p:txBody>
          <a:bodyPr wrap="square" rtlCol="0">
            <a:spAutoFit/>
          </a:bodyPr>
          <a:lstStyle/>
          <a:p>
            <a:pPr>
              <a:lnSpc>
                <a:spcPct val="130000"/>
              </a:lnSpc>
            </a:pPr>
            <a:r>
              <a:rPr lang="zh-CN" altLang="en-US" dirty="0">
                <a:solidFill>
                  <a:sysClr val="windowText" lastClr="000000"/>
                </a:solidFill>
                <a:latin typeface="微软雅黑" panose="020B0503020204020204" charset="-122"/>
                <a:ea typeface="微软雅黑" panose="020B0503020204020204" charset="-122"/>
              </a:rPr>
              <a:t>通过</a:t>
            </a:r>
            <a:r>
              <a:rPr lang="en-US" altLang="zh-CN" dirty="0">
                <a:solidFill>
                  <a:sysClr val="windowText" lastClr="000000"/>
                </a:solidFill>
                <a:latin typeface="微软雅黑" panose="020B0503020204020204" charset="-122"/>
                <a:ea typeface="微软雅黑" panose="020B0503020204020204" charset="-122"/>
              </a:rPr>
              <a:t>BFS</a:t>
            </a:r>
            <a:r>
              <a:rPr lang="zh-CN" altLang="en-US" dirty="0">
                <a:solidFill>
                  <a:sysClr val="windowText" lastClr="000000"/>
                </a:solidFill>
                <a:latin typeface="微软雅黑" panose="020B0503020204020204" charset="-122"/>
                <a:ea typeface="微软雅黑" panose="020B0503020204020204" charset="-122"/>
              </a:rPr>
              <a:t>找出连通区域块，每个连通区域块为一个数字，以此去除噪点区域</a:t>
            </a:r>
            <a:endParaRPr lang="en-US" altLang="zh-CN" dirty="0">
              <a:solidFill>
                <a:sysClr val="windowText" lastClr="000000"/>
              </a:solidFill>
              <a:latin typeface="微软雅黑" panose="020B0503020204020204" charset="-122"/>
              <a:ea typeface="微软雅黑" panose="020B0503020204020204" charset="-122"/>
            </a:endParaRPr>
          </a:p>
        </p:txBody>
      </p:sp>
      <p:sp>
        <p:nvSpPr>
          <p:cNvPr id="21" name="矩形 20"/>
          <p:cNvSpPr/>
          <p:nvPr/>
        </p:nvSpPr>
        <p:spPr>
          <a:xfrm>
            <a:off x="5778383" y="2846315"/>
            <a:ext cx="4770835" cy="1081843"/>
          </a:xfrm>
          <a:prstGeom prst="rect">
            <a:avLst/>
          </a:prstGeom>
          <a:solidFill>
            <a:srgbClr val="E8E8E6"/>
          </a:solidFill>
          <a:ln w="12700" cap="flat" cmpd="sng" algn="ctr">
            <a:solidFill>
              <a:srgbClr val="FFFFFF"/>
            </a:solidFill>
            <a:prstDash val="solid"/>
            <a:miter lim="800000"/>
          </a:ln>
          <a:effectLst/>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lang="zh-CN" altLang="en-US" sz="1015"/>
          </a:p>
        </p:txBody>
      </p:sp>
      <p:sp>
        <p:nvSpPr>
          <p:cNvPr id="22" name="矩形 21"/>
          <p:cNvSpPr/>
          <p:nvPr/>
        </p:nvSpPr>
        <p:spPr>
          <a:xfrm>
            <a:off x="6258716" y="2590841"/>
            <a:ext cx="3658235" cy="473075"/>
          </a:xfrm>
          <a:prstGeom prst="rect">
            <a:avLst/>
          </a:prstGeom>
          <a:solidFill>
            <a:srgbClr val="414455"/>
          </a:solidFill>
          <a:ln w="12700" cap="flat" cmpd="sng" algn="ctr">
            <a:noFill/>
            <a:prstDash val="solid"/>
            <a:miter lim="800000"/>
          </a:ln>
          <a:effectLst/>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r>
              <a:rPr lang="zh-CN" altLang="en-US" sz="2000">
                <a:latin typeface="微软雅黑" panose="020B0503020204020204" charset="-122"/>
                <a:ea typeface="微软雅黑" panose="020B0503020204020204" charset="-122"/>
              </a:rPr>
              <a:t>实现原理</a:t>
            </a:r>
          </a:p>
        </p:txBody>
      </p:sp>
      <p:sp>
        <p:nvSpPr>
          <p:cNvPr id="23" name="TextBox 83"/>
          <p:cNvSpPr txBox="1"/>
          <p:nvPr/>
        </p:nvSpPr>
        <p:spPr>
          <a:xfrm>
            <a:off x="5940401" y="3064061"/>
            <a:ext cx="4536504" cy="777457"/>
          </a:xfrm>
          <a:prstGeom prst="rect">
            <a:avLst/>
          </a:prstGeom>
          <a:noFill/>
        </p:spPr>
        <p:txBody>
          <a:bodyPr wrap="square" rtlCol="0">
            <a:spAutoFit/>
          </a:bodyPr>
          <a:lstStyle/>
          <a:p>
            <a:pPr>
              <a:lnSpc>
                <a:spcPct val="130000"/>
              </a:lnSpc>
            </a:pPr>
            <a:r>
              <a:rPr lang="zh-CN" altLang="en-US" dirty="0">
                <a:solidFill>
                  <a:sysClr val="windowText" lastClr="000000"/>
                </a:solidFill>
                <a:latin typeface="微软雅黑" panose="020B0503020204020204" charset="-122"/>
                <a:ea typeface="微软雅黑" panose="020B0503020204020204" charset="-122"/>
              </a:rPr>
              <a:t>由于图片是一个二维矩阵，可以计算矩阵的离散度，将小于这个阀值得像素点删除</a:t>
            </a:r>
            <a:endParaRPr lang="en-US" altLang="zh-CN" dirty="0">
              <a:solidFill>
                <a:sysClr val="windowText" lastClr="000000"/>
              </a:solidFill>
              <a:latin typeface="微软雅黑" panose="020B0503020204020204" charset="-122"/>
              <a:ea typeface="微软雅黑" panose="020B0503020204020204" charset="-122"/>
            </a:endParaRPr>
          </a:p>
        </p:txBody>
      </p:sp>
      <p:pic>
        <p:nvPicPr>
          <p:cNvPr id="27" name="Picture 1"/>
          <p:cNvPicPr>
            <a:picLocks noChangeAspect="1"/>
          </p:cNvPicPr>
          <p:nvPr/>
        </p:nvPicPr>
        <p:blipFill>
          <a:blip r:embed="rId3"/>
          <a:stretch>
            <a:fillRect/>
          </a:stretch>
        </p:blipFill>
        <p:spPr>
          <a:xfrm>
            <a:off x="9949808" y="0"/>
            <a:ext cx="1574271" cy="2590840"/>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30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fltVal val="0"/>
                                          </p:val>
                                        </p:tav>
                                        <p:tav tm="100000">
                                          <p:val>
                                            <p:strVal val="#ppt_w"/>
                                          </p:val>
                                        </p:tav>
                                      </p:tavLst>
                                    </p:anim>
                                    <p:anim calcmode="lin" valueType="num">
                                      <p:cBhvr>
                                        <p:cTn id="8" dur="500" fill="hold"/>
                                        <p:tgtEl>
                                          <p:spTgt spid="35"/>
                                        </p:tgtEl>
                                        <p:attrNameLst>
                                          <p:attrName>ppt_h</p:attrName>
                                        </p:attrNameLst>
                                      </p:cBhvr>
                                      <p:tavLst>
                                        <p:tav tm="0">
                                          <p:val>
                                            <p:fltVal val="0"/>
                                          </p:val>
                                        </p:tav>
                                        <p:tav tm="100000">
                                          <p:val>
                                            <p:strVal val="#ppt_h"/>
                                          </p:val>
                                        </p:tav>
                                      </p:tavLst>
                                    </p:anim>
                                    <p:animEffect transition="in" filter="fade">
                                      <p:cBhvr>
                                        <p:cTn id="9" dur="500"/>
                                        <p:tgtEl>
                                          <p:spTgt spid="35"/>
                                        </p:tgtEl>
                                      </p:cBhvr>
                                    </p:animEffect>
                                  </p:childTnLst>
                                </p:cTn>
                              </p:par>
                              <p:par>
                                <p:cTn id="10" presetID="53" presetClass="entr" presetSubtype="16" fill="hold" grpId="0" nodeType="withEffect">
                                  <p:stCondLst>
                                    <p:cond delay="400"/>
                                  </p:stCondLst>
                                  <p:childTnLst>
                                    <p:set>
                                      <p:cBhvr>
                                        <p:cTn id="11" dur="1" fill="hold">
                                          <p:stCondLst>
                                            <p:cond delay="0"/>
                                          </p:stCondLst>
                                        </p:cTn>
                                        <p:tgtEl>
                                          <p:spTgt spid="36"/>
                                        </p:tgtEl>
                                        <p:attrNameLst>
                                          <p:attrName>style.visibility</p:attrName>
                                        </p:attrNameLst>
                                      </p:cBhvr>
                                      <p:to>
                                        <p:strVal val="visible"/>
                                      </p:to>
                                    </p:set>
                                    <p:anim calcmode="lin" valueType="num">
                                      <p:cBhvr>
                                        <p:cTn id="12" dur="500" fill="hold"/>
                                        <p:tgtEl>
                                          <p:spTgt spid="36"/>
                                        </p:tgtEl>
                                        <p:attrNameLst>
                                          <p:attrName>ppt_w</p:attrName>
                                        </p:attrNameLst>
                                      </p:cBhvr>
                                      <p:tavLst>
                                        <p:tav tm="0">
                                          <p:val>
                                            <p:fltVal val="0"/>
                                          </p:val>
                                        </p:tav>
                                        <p:tav tm="100000">
                                          <p:val>
                                            <p:strVal val="#ppt_w"/>
                                          </p:val>
                                        </p:tav>
                                      </p:tavLst>
                                    </p:anim>
                                    <p:anim calcmode="lin" valueType="num">
                                      <p:cBhvr>
                                        <p:cTn id="13" dur="500" fill="hold"/>
                                        <p:tgtEl>
                                          <p:spTgt spid="36"/>
                                        </p:tgtEl>
                                        <p:attrNameLst>
                                          <p:attrName>ppt_h</p:attrName>
                                        </p:attrNameLst>
                                      </p:cBhvr>
                                      <p:tavLst>
                                        <p:tav tm="0">
                                          <p:val>
                                            <p:fltVal val="0"/>
                                          </p:val>
                                        </p:tav>
                                        <p:tav tm="100000">
                                          <p:val>
                                            <p:strVal val="#ppt_h"/>
                                          </p:val>
                                        </p:tav>
                                      </p:tavLst>
                                    </p:anim>
                                    <p:animEffect transition="in" filter="fade">
                                      <p:cBhvr>
                                        <p:cTn id="14" dur="500"/>
                                        <p:tgtEl>
                                          <p:spTgt spid="36"/>
                                        </p:tgtEl>
                                      </p:cBhvr>
                                    </p:animEffect>
                                  </p:childTnLst>
                                </p:cTn>
                              </p:par>
                              <p:par>
                                <p:cTn id="15" presetID="22" presetClass="entr" presetSubtype="8" fill="hold" nodeType="withEffect">
                                  <p:stCondLst>
                                    <p:cond delay="90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par>
                                <p:cTn id="18" presetID="22" presetClass="entr" presetSubtype="8" fill="hold" nodeType="withEffect">
                                  <p:stCondLst>
                                    <p:cond delay="100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par>
                                <p:cTn id="21" presetID="22" presetClass="entr" presetSubtype="8" fill="hold" grpId="0" nodeType="withEffect">
                                  <p:stCondLst>
                                    <p:cond delay="150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500"/>
                                        <p:tgtEl>
                                          <p:spTgt spid="15"/>
                                        </p:tgtEl>
                                      </p:cBhvr>
                                    </p:animEffect>
                                  </p:childTnLst>
                                </p:cTn>
                              </p:par>
                              <p:par>
                                <p:cTn id="24" presetID="22" presetClass="entr" presetSubtype="8" fill="hold" grpId="0" nodeType="withEffect">
                                  <p:stCondLst>
                                    <p:cond delay="160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p:tgtEl>
                                          <p:spTgt spid="21"/>
                                        </p:tgtEl>
                                        <p:attrNameLst>
                                          <p:attrName>ppt_y</p:attrName>
                                        </p:attrNameLst>
                                      </p:cBhvr>
                                      <p:tavLst>
                                        <p:tav tm="0">
                                          <p:val>
                                            <p:strVal val="#ppt_y+#ppt_h*1.125000"/>
                                          </p:val>
                                        </p:tav>
                                        <p:tav tm="100000">
                                          <p:val>
                                            <p:strVal val="#ppt_y"/>
                                          </p:val>
                                        </p:tav>
                                      </p:tavLst>
                                    </p:anim>
                                    <p:animEffect transition="in" filter="wipe(up)">
                                      <p:cBhvr>
                                        <p:cTn id="32" dur="500"/>
                                        <p:tgtEl>
                                          <p:spTgt spid="21"/>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p:tgtEl>
                                          <p:spTgt spid="22"/>
                                        </p:tgtEl>
                                        <p:attrNameLst>
                                          <p:attrName>ppt_y</p:attrName>
                                        </p:attrNameLst>
                                      </p:cBhvr>
                                      <p:tavLst>
                                        <p:tav tm="0">
                                          <p:val>
                                            <p:strVal val="#ppt_y+#ppt_h*1.125000"/>
                                          </p:val>
                                        </p:tav>
                                        <p:tav tm="100000">
                                          <p:val>
                                            <p:strVal val="#ppt_y"/>
                                          </p:val>
                                        </p:tav>
                                      </p:tavLst>
                                    </p:anim>
                                    <p:animEffect transition="in" filter="wipe(up)">
                                      <p:cBhvr>
                                        <p:cTn id="36" dur="500"/>
                                        <p:tgtEl>
                                          <p:spTgt spid="22"/>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500"/>
                                        <p:tgtEl>
                                          <p:spTgt spid="23"/>
                                        </p:tgtEl>
                                        <p:attrNameLst>
                                          <p:attrName>ppt_y</p:attrName>
                                        </p:attrNameLst>
                                      </p:cBhvr>
                                      <p:tavLst>
                                        <p:tav tm="0">
                                          <p:val>
                                            <p:strVal val="#ppt_y+#ppt_h*1.125000"/>
                                          </p:val>
                                        </p:tav>
                                        <p:tav tm="100000">
                                          <p:val>
                                            <p:strVal val="#ppt_y"/>
                                          </p:val>
                                        </p:tav>
                                      </p:tavLst>
                                    </p:anim>
                                    <p:animEffect transition="in" filter="wipe(up)">
                                      <p:cBhvr>
                                        <p:cTn id="40" dur="500"/>
                                        <p:tgtEl>
                                          <p:spTgt spid="23"/>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p:tgtEl>
                                          <p:spTgt spid="14"/>
                                        </p:tgtEl>
                                        <p:attrNameLst>
                                          <p:attrName>ppt_y</p:attrName>
                                        </p:attrNameLst>
                                      </p:cBhvr>
                                      <p:tavLst>
                                        <p:tav tm="0">
                                          <p:val>
                                            <p:strVal val="#ppt_y+#ppt_h*1.125000"/>
                                          </p:val>
                                        </p:tav>
                                        <p:tav tm="100000">
                                          <p:val>
                                            <p:strVal val="#ppt_y"/>
                                          </p:val>
                                        </p:tav>
                                      </p:tavLst>
                                    </p:anim>
                                    <p:animEffect transition="in" filter="wipe(up)">
                                      <p:cBhvr>
                                        <p:cTn id="44" dur="500"/>
                                        <p:tgtEl>
                                          <p:spTgt spid="14"/>
                                        </p:tgtEl>
                                      </p:cBhvr>
                                    </p:animEffect>
                                  </p:childTnLst>
                                </p:cTn>
                              </p:par>
                              <p:par>
                                <p:cTn id="45" presetID="12" presetClass="entr" presetSubtype="4"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p:tgtEl>
                                          <p:spTgt spid="16"/>
                                        </p:tgtEl>
                                        <p:attrNameLst>
                                          <p:attrName>ppt_y</p:attrName>
                                        </p:attrNameLst>
                                      </p:cBhvr>
                                      <p:tavLst>
                                        <p:tav tm="0">
                                          <p:val>
                                            <p:strVal val="#ppt_y+#ppt_h*1.125000"/>
                                          </p:val>
                                        </p:tav>
                                        <p:tav tm="100000">
                                          <p:val>
                                            <p:strVal val="#ppt_y"/>
                                          </p:val>
                                        </p:tav>
                                      </p:tavLst>
                                    </p:anim>
                                    <p:animEffect transition="in" filter="wipe(up)">
                                      <p:cBhvr>
                                        <p:cTn id="48" dur="500"/>
                                        <p:tgtEl>
                                          <p:spTgt spid="16"/>
                                        </p:tgtEl>
                                      </p:cBhvr>
                                    </p:animEffect>
                                  </p:childTnLst>
                                </p:cTn>
                              </p:par>
                              <p:par>
                                <p:cTn id="49" presetID="12" presetClass="entr" presetSubtype="4"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p:tgtEl>
                                          <p:spTgt spid="19"/>
                                        </p:tgtEl>
                                        <p:attrNameLst>
                                          <p:attrName>ppt_y</p:attrName>
                                        </p:attrNameLst>
                                      </p:cBhvr>
                                      <p:tavLst>
                                        <p:tav tm="0">
                                          <p:val>
                                            <p:strVal val="#ppt_y+#ppt_h*1.125000"/>
                                          </p:val>
                                        </p:tav>
                                        <p:tav tm="100000">
                                          <p:val>
                                            <p:strVal val="#ppt_y"/>
                                          </p:val>
                                        </p:tav>
                                      </p:tavLst>
                                    </p:anim>
                                    <p:animEffect transition="in" filter="wipe(up)">
                                      <p:cBhvr>
                                        <p:cTn id="5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35" grpId="0" bldLvl="0" animBg="1"/>
      <p:bldP spid="36" grpId="0" bldLvl="0" animBg="1"/>
      <p:bldP spid="14" grpId="0" animBg="1"/>
      <p:bldP spid="16" grpId="0" animBg="1"/>
      <p:bldP spid="19" grpId="0"/>
      <p:bldP spid="21" grpId="0" animBg="1"/>
      <p:bldP spid="22" grpId="0" animBg="1"/>
      <p:bldP spid="2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51228" y="789605"/>
            <a:ext cx="10254545" cy="0"/>
          </a:xfrm>
          <a:prstGeom prst="line">
            <a:avLst/>
          </a:prstGeom>
          <a:noFill/>
          <a:ln w="12700" cap="flat" cmpd="sng" algn="ctr">
            <a:solidFill>
              <a:sysClr val="windowText" lastClr="000000"/>
            </a:solidFill>
            <a:prstDash val="dash"/>
          </a:ln>
          <a:effectLst/>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17584" y="306898"/>
            <a:ext cx="347288" cy="347288"/>
          </a:xfrm>
          <a:prstGeom prst="ellipse">
            <a:avLst/>
          </a:prstGeom>
          <a:solidFill>
            <a:srgbClr val="1A3F6C"/>
          </a:solidFill>
          <a:ln w="25400" cap="flat" cmpd="sng" algn="ctr">
            <a:noFill/>
            <a:prstDash val="solid"/>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26" name="TextBox 25"/>
          <p:cNvSpPr txBox="1"/>
          <p:nvPr/>
        </p:nvSpPr>
        <p:spPr>
          <a:xfrm>
            <a:off x="1148821" y="261572"/>
            <a:ext cx="3455670" cy="480060"/>
          </a:xfrm>
          <a:prstGeom prst="rect">
            <a:avLst/>
          </a:prstGeom>
          <a:noFill/>
        </p:spPr>
        <p:txBody>
          <a:bodyPr wrap="none" rtlCol="0">
            <a:spAutoFit/>
          </a:bodyPr>
          <a:lstStyle/>
          <a:p>
            <a:r>
              <a:rPr lang="en-US" altLang="zh-CN" sz="2530" spc="300" dirty="0">
                <a:latin typeface="方正兰亭细黑_GBK" pitchFamily="2" charset="-122"/>
                <a:ea typeface="方正兰亭细黑_GBK" pitchFamily="2" charset="-122"/>
              </a:rPr>
              <a:t>BP</a:t>
            </a:r>
            <a:r>
              <a:rPr lang="zh-CN" altLang="en-US" sz="2530" spc="300" dirty="0">
                <a:latin typeface="方正兰亭细黑_GBK" pitchFamily="2" charset="-122"/>
                <a:ea typeface="方正兰亭细黑_GBK" pitchFamily="2" charset="-122"/>
              </a:rPr>
              <a:t>神经网络输出结果</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6672" y="1057188"/>
            <a:ext cx="1860455" cy="1854191"/>
          </a:xfrm>
          <a:prstGeom prst="rect">
            <a:avLst/>
          </a:prstGeom>
        </p:spPr>
      </p:pic>
      <p:pic>
        <p:nvPicPr>
          <p:cNvPr id="5" name="图片 4"/>
          <p:cNvPicPr>
            <a:picLocks noChangeAspect="1"/>
          </p:cNvPicPr>
          <p:nvPr/>
        </p:nvPicPr>
        <p:blipFill>
          <a:blip r:embed="rId3"/>
          <a:stretch>
            <a:fillRect/>
          </a:stretch>
        </p:blipFill>
        <p:spPr>
          <a:xfrm>
            <a:off x="5149850" y="2436812"/>
            <a:ext cx="1257300" cy="1628775"/>
          </a:xfrm>
          <a:prstGeom prst="rect">
            <a:avLst/>
          </a:prstGeom>
        </p:spPr>
      </p:pic>
      <p:sp>
        <p:nvSpPr>
          <p:cNvPr id="6" name="文本框 5"/>
          <p:cNvSpPr txBox="1"/>
          <p:nvPr/>
        </p:nvSpPr>
        <p:spPr>
          <a:xfrm>
            <a:off x="1282700" y="3060705"/>
            <a:ext cx="2022828" cy="380988"/>
          </a:xfrm>
          <a:prstGeom prst="rect">
            <a:avLst/>
          </a:prstGeom>
          <a:noFill/>
        </p:spPr>
        <p:txBody>
          <a:bodyPr wrap="square" rtlCol="0">
            <a:spAutoFit/>
          </a:bodyPr>
          <a:lstStyle/>
          <a:p>
            <a:r>
              <a:rPr lang="en-US" altLang="zh-CN" dirty="0">
                <a:latin typeface="微软雅黑" panose="020B0503020204020204" charset="-122"/>
                <a:ea typeface="微软雅黑" panose="020B0503020204020204" charset="-122"/>
              </a:rPr>
              <a:t>10%</a:t>
            </a:r>
            <a:r>
              <a:rPr lang="zh-CN" altLang="en-US" dirty="0">
                <a:latin typeface="微软雅黑" panose="020B0503020204020204" charset="-122"/>
                <a:ea typeface="微软雅黑" panose="020B0503020204020204" charset="-122"/>
              </a:rPr>
              <a:t>高斯噪点</a:t>
            </a:r>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4872" y="3824414"/>
            <a:ext cx="1890500" cy="1888378"/>
          </a:xfrm>
          <a:prstGeom prst="rect">
            <a:avLst/>
          </a:prstGeom>
        </p:spPr>
      </p:pic>
      <p:sp>
        <p:nvSpPr>
          <p:cNvPr id="9" name="矩形 8"/>
          <p:cNvSpPr/>
          <p:nvPr/>
        </p:nvSpPr>
        <p:spPr>
          <a:xfrm>
            <a:off x="1285657" y="5853441"/>
            <a:ext cx="1582484" cy="369332"/>
          </a:xfrm>
          <a:prstGeom prst="rect">
            <a:avLst/>
          </a:prstGeom>
        </p:spPr>
        <p:txBody>
          <a:bodyPr wrap="none">
            <a:spAutoFit/>
          </a:bodyPr>
          <a:lstStyle/>
          <a:p>
            <a:r>
              <a:rPr lang="en-US" altLang="zh-CN" dirty="0">
                <a:latin typeface="微软雅黑" panose="020B0503020204020204" charset="-122"/>
                <a:ea typeface="微软雅黑" panose="020B0503020204020204" charset="-122"/>
              </a:rPr>
              <a:t>20%</a:t>
            </a:r>
            <a:r>
              <a:rPr lang="zh-CN" altLang="en-US" dirty="0">
                <a:latin typeface="微软雅黑" panose="020B0503020204020204" charset="-122"/>
                <a:ea typeface="微软雅黑" panose="020B0503020204020204" charset="-122"/>
              </a:rPr>
              <a:t>高斯噪点</a:t>
            </a:r>
          </a:p>
        </p:txBody>
      </p:sp>
      <p:sp>
        <p:nvSpPr>
          <p:cNvPr id="10" name="文本框 9"/>
          <p:cNvSpPr txBox="1"/>
          <p:nvPr/>
        </p:nvSpPr>
        <p:spPr>
          <a:xfrm>
            <a:off x="3232891" y="1555823"/>
            <a:ext cx="2743200" cy="369332"/>
          </a:xfrm>
          <a:prstGeom prst="rect">
            <a:avLst/>
          </a:prstGeom>
          <a:noFill/>
        </p:spPr>
        <p:txBody>
          <a:bodyPr wrap="square" rtlCol="0">
            <a:spAutoFit/>
          </a:bodyPr>
          <a:lstStyle/>
          <a:p>
            <a:r>
              <a:rPr lang="en-US" altLang="zh-CN" dirty="0"/>
              <a:t>Network_Aucracy:  86.2%</a:t>
            </a:r>
            <a:endParaRPr lang="zh-CN" altLang="en-US" dirty="0"/>
          </a:p>
        </p:txBody>
      </p:sp>
      <p:sp>
        <p:nvSpPr>
          <p:cNvPr id="11" name="矩形 10"/>
          <p:cNvSpPr/>
          <p:nvPr/>
        </p:nvSpPr>
        <p:spPr>
          <a:xfrm>
            <a:off x="3186187" y="4214913"/>
            <a:ext cx="2709331" cy="369332"/>
          </a:xfrm>
          <a:prstGeom prst="rect">
            <a:avLst/>
          </a:prstGeom>
        </p:spPr>
        <p:txBody>
          <a:bodyPr wrap="none">
            <a:spAutoFit/>
          </a:bodyPr>
          <a:lstStyle/>
          <a:p>
            <a:r>
              <a:rPr lang="en-US" altLang="zh-CN" dirty="0"/>
              <a:t>Network_Aucracy:  50.37%</a:t>
            </a:r>
            <a:endParaRPr lang="zh-CN" altLang="en-US" dirty="0"/>
          </a:p>
        </p:txBody>
      </p:sp>
      <p:cxnSp>
        <p:nvCxnSpPr>
          <p:cNvPr id="16" name="连接符: 曲线 15"/>
          <p:cNvCxnSpPr>
            <a:stCxn id="4" idx="3"/>
            <a:endCxn id="5" idx="1"/>
          </p:cNvCxnSpPr>
          <p:nvPr/>
        </p:nvCxnSpPr>
        <p:spPr>
          <a:xfrm>
            <a:off x="3007360" y="1984375"/>
            <a:ext cx="2142490" cy="1266825"/>
          </a:xfrm>
          <a:prstGeom prst="curvedConnector3">
            <a:avLst>
              <a:gd name="adj1" fmla="val 50000"/>
            </a:avLst>
          </a:prstGeom>
          <a:ln>
            <a:tailEnd type="triangle"/>
          </a:ln>
        </p:spPr>
        <p:style>
          <a:lnRef idx="2">
            <a:schemeClr val="accent4"/>
          </a:lnRef>
          <a:fillRef idx="0">
            <a:schemeClr val="accent4"/>
          </a:fillRef>
          <a:effectRef idx="1">
            <a:schemeClr val="accent4"/>
          </a:effectRef>
          <a:fontRef idx="minor">
            <a:schemeClr val="tx1"/>
          </a:fontRef>
        </p:style>
      </p:cxnSp>
      <p:pic>
        <p:nvPicPr>
          <p:cNvPr id="21" name="图片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74660" y="990695"/>
            <a:ext cx="1860454" cy="1868920"/>
          </a:xfrm>
          <a:prstGeom prst="rect">
            <a:avLst/>
          </a:prstGeom>
        </p:spPr>
      </p:pic>
      <p:cxnSp>
        <p:nvCxnSpPr>
          <p:cNvPr id="23" name="连接符: 曲线 22"/>
          <p:cNvCxnSpPr>
            <a:stCxn id="5" idx="3"/>
            <a:endCxn id="21" idx="1"/>
          </p:cNvCxnSpPr>
          <p:nvPr/>
        </p:nvCxnSpPr>
        <p:spPr>
          <a:xfrm flipV="1">
            <a:off x="6407150" y="1925320"/>
            <a:ext cx="967740" cy="1325880"/>
          </a:xfrm>
          <a:prstGeom prst="curvedConnector3">
            <a:avLst>
              <a:gd name="adj1" fmla="val 50000"/>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8" name="连接符: 曲线 27"/>
          <p:cNvCxnSpPr>
            <a:stCxn id="8" idx="3"/>
          </p:cNvCxnSpPr>
          <p:nvPr/>
        </p:nvCxnSpPr>
        <p:spPr>
          <a:xfrm flipV="1">
            <a:off x="3055372" y="3556000"/>
            <a:ext cx="2094478" cy="1212603"/>
          </a:xfrm>
          <a:prstGeom prst="curvedConnector3">
            <a:avLst>
              <a:gd name="adj1" fmla="val 8345"/>
            </a:avLst>
          </a:prstGeom>
          <a:ln>
            <a:solidFill>
              <a:srgbClr val="00B050"/>
            </a:solidFill>
            <a:tailEnd type="triangle"/>
          </a:ln>
        </p:spPr>
        <p:style>
          <a:lnRef idx="2">
            <a:schemeClr val="accent6"/>
          </a:lnRef>
          <a:fillRef idx="0">
            <a:schemeClr val="accent6"/>
          </a:fillRef>
          <a:effectRef idx="1">
            <a:schemeClr val="accent6"/>
          </a:effectRef>
          <a:fontRef idx="minor">
            <a:schemeClr val="tx1"/>
          </a:fontRef>
        </p:style>
      </p:cxnSp>
      <p:pic>
        <p:nvPicPr>
          <p:cNvPr id="31" name="图片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91714" y="4082757"/>
            <a:ext cx="1894758" cy="1888378"/>
          </a:xfrm>
          <a:prstGeom prst="rect">
            <a:avLst/>
          </a:prstGeom>
        </p:spPr>
      </p:pic>
      <p:cxnSp>
        <p:nvCxnSpPr>
          <p:cNvPr id="37" name="连接符: 曲线 36"/>
          <p:cNvCxnSpPr/>
          <p:nvPr/>
        </p:nvCxnSpPr>
        <p:spPr>
          <a:xfrm rot="16200000" flipH="1">
            <a:off x="6245225" y="3717925"/>
            <a:ext cx="1447800" cy="1123950"/>
          </a:xfrm>
          <a:prstGeom prst="curvedConnector3">
            <a:avLst/>
          </a:prstGeom>
          <a:ln>
            <a:solidFill>
              <a:srgbClr val="00B050"/>
            </a:solidFill>
            <a:tailEnd type="triangle"/>
          </a:ln>
        </p:spPr>
        <p:style>
          <a:lnRef idx="2">
            <a:schemeClr val="accent5"/>
          </a:lnRef>
          <a:fillRef idx="0">
            <a:schemeClr val="accent5"/>
          </a:fillRef>
          <a:effectRef idx="1">
            <a:schemeClr val="accent5"/>
          </a:effectRef>
          <a:fontRef idx="minor">
            <a:schemeClr val="tx1"/>
          </a:fontRef>
        </p:style>
      </p:cxnSp>
      <p:sp>
        <p:nvSpPr>
          <p:cNvPr id="38" name="矩形 37"/>
          <p:cNvSpPr/>
          <p:nvPr/>
        </p:nvSpPr>
        <p:spPr>
          <a:xfrm>
            <a:off x="7652630" y="3077423"/>
            <a:ext cx="1877373" cy="369332"/>
          </a:xfrm>
          <a:prstGeom prst="rect">
            <a:avLst/>
          </a:prstGeom>
        </p:spPr>
        <p:txBody>
          <a:bodyPr wrap="none">
            <a:spAutoFit/>
          </a:bodyPr>
          <a:lstStyle/>
          <a:p>
            <a:r>
              <a:rPr lang="en-US" altLang="zh-CN" dirty="0">
                <a:latin typeface="微软雅黑" panose="020B0503020204020204" charset="-122"/>
                <a:ea typeface="微软雅黑" panose="020B0503020204020204" charset="-122"/>
              </a:rPr>
              <a:t>10%_Processed</a:t>
            </a:r>
            <a:endParaRPr lang="zh-CN" altLang="en-US" dirty="0">
              <a:latin typeface="微软雅黑" panose="020B0503020204020204" charset="-122"/>
              <a:ea typeface="微软雅黑" panose="020B0503020204020204" charset="-122"/>
            </a:endParaRPr>
          </a:p>
        </p:txBody>
      </p:sp>
      <p:sp>
        <p:nvSpPr>
          <p:cNvPr id="39" name="矩形 38"/>
          <p:cNvSpPr/>
          <p:nvPr/>
        </p:nvSpPr>
        <p:spPr>
          <a:xfrm>
            <a:off x="7652629" y="5853441"/>
            <a:ext cx="1877373" cy="369332"/>
          </a:xfrm>
          <a:prstGeom prst="rect">
            <a:avLst/>
          </a:prstGeom>
        </p:spPr>
        <p:txBody>
          <a:bodyPr wrap="none">
            <a:spAutoFit/>
          </a:bodyPr>
          <a:lstStyle/>
          <a:p>
            <a:r>
              <a:rPr lang="en-US" altLang="zh-CN" dirty="0">
                <a:latin typeface="微软雅黑" panose="020B0503020204020204" charset="-122"/>
                <a:ea typeface="微软雅黑" panose="020B0503020204020204" charset="-122"/>
              </a:rPr>
              <a:t>20%_Processed</a:t>
            </a:r>
            <a:endParaRPr lang="zh-CN" altLang="en-US" dirty="0">
              <a:latin typeface="微软雅黑" panose="020B0503020204020204" charset="-122"/>
              <a:ea typeface="微软雅黑" panose="020B0503020204020204" charset="-122"/>
            </a:endParaRPr>
          </a:p>
        </p:txBody>
      </p:sp>
      <p:sp>
        <p:nvSpPr>
          <p:cNvPr id="42" name="矩形 41"/>
          <p:cNvSpPr/>
          <p:nvPr/>
        </p:nvSpPr>
        <p:spPr>
          <a:xfrm>
            <a:off x="8906467" y="1504748"/>
            <a:ext cx="2709331" cy="369332"/>
          </a:xfrm>
          <a:prstGeom prst="rect">
            <a:avLst/>
          </a:prstGeom>
        </p:spPr>
        <p:txBody>
          <a:bodyPr wrap="none">
            <a:spAutoFit/>
          </a:bodyPr>
          <a:lstStyle/>
          <a:p>
            <a:r>
              <a:rPr lang="en-US" altLang="zh-CN" dirty="0"/>
              <a:t>Network_Aucracy:  97.40%</a:t>
            </a:r>
            <a:endParaRPr lang="zh-CN" altLang="en-US" dirty="0"/>
          </a:p>
        </p:txBody>
      </p:sp>
      <p:sp>
        <p:nvSpPr>
          <p:cNvPr id="43" name="矩形 42"/>
          <p:cNvSpPr/>
          <p:nvPr/>
        </p:nvSpPr>
        <p:spPr>
          <a:xfrm>
            <a:off x="8916370" y="4214913"/>
            <a:ext cx="2709331" cy="369332"/>
          </a:xfrm>
          <a:prstGeom prst="rect">
            <a:avLst/>
          </a:prstGeom>
        </p:spPr>
        <p:txBody>
          <a:bodyPr wrap="none">
            <a:spAutoFit/>
          </a:bodyPr>
          <a:lstStyle/>
          <a:p>
            <a:r>
              <a:rPr lang="en-US" altLang="zh-CN" dirty="0"/>
              <a:t>Network_Aucracy:  94.78%</a:t>
            </a:r>
            <a:endParaRPr lang="zh-CN" altLang="en-US" dirty="0"/>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ppt_y</p:attrName>
                                        </p:attrNameLst>
                                      </p:cBhvr>
                                      <p:tavLst>
                                        <p:tav tm="0">
                                          <p:val>
                                            <p:strVal val="#ppt_y+#ppt_h*1.125000"/>
                                          </p:val>
                                        </p:tav>
                                        <p:tav tm="100000">
                                          <p:val>
                                            <p:strVal val="#ppt_y"/>
                                          </p:val>
                                        </p:tav>
                                      </p:tavLst>
                                    </p:anim>
                                    <p:animEffect transition="in" filter="wipe(up)">
                                      <p:cBhvr>
                                        <p:cTn id="12" dur="500"/>
                                        <p:tgtEl>
                                          <p:spTgt spid="6"/>
                                        </p:tgtEl>
                                      </p:cBhvr>
                                    </p:animEffect>
                                  </p:childTnLst>
                                </p:cTn>
                              </p:par>
                              <p:par>
                                <p:cTn id="13" presetID="1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p:tgtEl>
                                          <p:spTgt spid="8"/>
                                        </p:tgtEl>
                                        <p:attrNameLst>
                                          <p:attrName>ppt_y</p:attrName>
                                        </p:attrNameLst>
                                      </p:cBhvr>
                                      <p:tavLst>
                                        <p:tav tm="0">
                                          <p:val>
                                            <p:strVal val="#ppt_y+#ppt_h*1.125000"/>
                                          </p:val>
                                        </p:tav>
                                        <p:tav tm="100000">
                                          <p:val>
                                            <p:strVal val="#ppt_y"/>
                                          </p:val>
                                        </p:tav>
                                      </p:tavLst>
                                    </p:anim>
                                    <p:animEffect transition="in" filter="wipe(up)">
                                      <p:cBhvr>
                                        <p:cTn id="16" dur="500"/>
                                        <p:tgtEl>
                                          <p:spTgt spid="8"/>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p:tgtEl>
                                          <p:spTgt spid="9"/>
                                        </p:tgtEl>
                                        <p:attrNameLst>
                                          <p:attrName>ppt_y</p:attrName>
                                        </p:attrNameLst>
                                      </p:cBhvr>
                                      <p:tavLst>
                                        <p:tav tm="0">
                                          <p:val>
                                            <p:strVal val="#ppt_y+#ppt_h*1.125000"/>
                                          </p:val>
                                        </p:tav>
                                        <p:tav tm="100000">
                                          <p:val>
                                            <p:strVal val="#ppt_y"/>
                                          </p:val>
                                        </p:tav>
                                      </p:tavLst>
                                    </p:anim>
                                    <p:animEffect transition="in" filter="wipe(up)">
                                      <p:cBhvr>
                                        <p:cTn id="20" dur="500"/>
                                        <p:tgtEl>
                                          <p:spTgt spid="9"/>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p:tgtEl>
                                          <p:spTgt spid="10"/>
                                        </p:tgtEl>
                                        <p:attrNameLst>
                                          <p:attrName>ppt_y</p:attrName>
                                        </p:attrNameLst>
                                      </p:cBhvr>
                                      <p:tavLst>
                                        <p:tav tm="0">
                                          <p:val>
                                            <p:strVal val="#ppt_y+#ppt_h*1.125000"/>
                                          </p:val>
                                        </p:tav>
                                        <p:tav tm="100000">
                                          <p:val>
                                            <p:strVal val="#ppt_y"/>
                                          </p:val>
                                        </p:tav>
                                      </p:tavLst>
                                    </p:anim>
                                    <p:animEffect transition="in" filter="wipe(up)">
                                      <p:cBhvr>
                                        <p:cTn id="24" dur="500"/>
                                        <p:tgtEl>
                                          <p:spTgt spid="10"/>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p:tgtEl>
                                          <p:spTgt spid="11"/>
                                        </p:tgtEl>
                                        <p:attrNameLst>
                                          <p:attrName>ppt_y</p:attrName>
                                        </p:attrNameLst>
                                      </p:cBhvr>
                                      <p:tavLst>
                                        <p:tav tm="0">
                                          <p:val>
                                            <p:strVal val="#ppt_y+#ppt_h*1.125000"/>
                                          </p:val>
                                        </p:tav>
                                        <p:tav tm="100000">
                                          <p:val>
                                            <p:strVal val="#ppt_y"/>
                                          </p:val>
                                        </p:tav>
                                      </p:tavLst>
                                    </p:anim>
                                    <p:animEffect transition="in" filter="wipe(up)">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p:tgtEl>
                                          <p:spTgt spid="16"/>
                                        </p:tgtEl>
                                        <p:attrNameLst>
                                          <p:attrName>ppt_y</p:attrName>
                                        </p:attrNameLst>
                                      </p:cBhvr>
                                      <p:tavLst>
                                        <p:tav tm="0">
                                          <p:val>
                                            <p:strVal val="#ppt_y+#ppt_h*1.125000"/>
                                          </p:val>
                                        </p:tav>
                                        <p:tav tm="100000">
                                          <p:val>
                                            <p:strVal val="#ppt_y"/>
                                          </p:val>
                                        </p:tav>
                                      </p:tavLst>
                                    </p:anim>
                                    <p:animEffect transition="in" filter="wipe(up)">
                                      <p:cBhvr>
                                        <p:cTn id="34" dur="500"/>
                                        <p:tgtEl>
                                          <p:spTgt spid="16"/>
                                        </p:tgtEl>
                                      </p:cBhvr>
                                    </p:animEffect>
                                  </p:childTnLst>
                                </p:cTn>
                              </p:par>
                              <p:par>
                                <p:cTn id="35" presetID="12" presetClass="entr" presetSubtype="4"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500"/>
                                        <p:tgtEl>
                                          <p:spTgt spid="28"/>
                                        </p:tgtEl>
                                        <p:attrNameLst>
                                          <p:attrName>ppt_y</p:attrName>
                                        </p:attrNameLst>
                                      </p:cBhvr>
                                      <p:tavLst>
                                        <p:tav tm="0">
                                          <p:val>
                                            <p:strVal val="#ppt_y+#ppt_h*1.125000"/>
                                          </p:val>
                                        </p:tav>
                                        <p:tav tm="100000">
                                          <p:val>
                                            <p:strVal val="#ppt_y"/>
                                          </p:val>
                                        </p:tav>
                                      </p:tavLst>
                                    </p:anim>
                                    <p:animEffect transition="in" filter="wipe(up)">
                                      <p:cBhvr>
                                        <p:cTn id="38" dur="500"/>
                                        <p:tgtEl>
                                          <p:spTgt spid="28"/>
                                        </p:tgtEl>
                                      </p:cBhvr>
                                    </p:animEffect>
                                  </p:childTnLst>
                                </p:cTn>
                              </p:par>
                              <p:par>
                                <p:cTn id="39" presetID="12" presetClass="entr" presetSubtype="4" fill="hold" nodeType="with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p:tgtEl>
                                          <p:spTgt spid="5"/>
                                        </p:tgtEl>
                                        <p:attrNameLst>
                                          <p:attrName>ppt_y</p:attrName>
                                        </p:attrNameLst>
                                      </p:cBhvr>
                                      <p:tavLst>
                                        <p:tav tm="0">
                                          <p:val>
                                            <p:strVal val="#ppt_y+#ppt_h*1.125000"/>
                                          </p:val>
                                        </p:tav>
                                        <p:tav tm="100000">
                                          <p:val>
                                            <p:strVal val="#ppt_y"/>
                                          </p:val>
                                        </p:tav>
                                      </p:tavLst>
                                    </p:anim>
                                    <p:animEffect transition="in" filter="wipe(up)">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p:tgtEl>
                                          <p:spTgt spid="21"/>
                                        </p:tgtEl>
                                        <p:attrNameLst>
                                          <p:attrName>ppt_y</p:attrName>
                                        </p:attrNameLst>
                                      </p:cBhvr>
                                      <p:tavLst>
                                        <p:tav tm="0">
                                          <p:val>
                                            <p:strVal val="#ppt_y+#ppt_h*1.125000"/>
                                          </p:val>
                                        </p:tav>
                                        <p:tav tm="100000">
                                          <p:val>
                                            <p:strVal val="#ppt_y"/>
                                          </p:val>
                                        </p:tav>
                                      </p:tavLst>
                                    </p:anim>
                                    <p:animEffect transition="in" filter="wipe(up)">
                                      <p:cBhvr>
                                        <p:cTn id="48" dur="500"/>
                                        <p:tgtEl>
                                          <p:spTgt spid="21"/>
                                        </p:tgtEl>
                                      </p:cBhvr>
                                    </p:animEffect>
                                  </p:childTnLst>
                                </p:cTn>
                              </p:par>
                              <p:par>
                                <p:cTn id="49" presetID="12" presetClass="entr" presetSubtype="4"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p:tgtEl>
                                          <p:spTgt spid="23"/>
                                        </p:tgtEl>
                                        <p:attrNameLst>
                                          <p:attrName>ppt_y</p:attrName>
                                        </p:attrNameLst>
                                      </p:cBhvr>
                                      <p:tavLst>
                                        <p:tav tm="0">
                                          <p:val>
                                            <p:strVal val="#ppt_y+#ppt_h*1.125000"/>
                                          </p:val>
                                        </p:tav>
                                        <p:tav tm="100000">
                                          <p:val>
                                            <p:strVal val="#ppt_y"/>
                                          </p:val>
                                        </p:tav>
                                      </p:tavLst>
                                    </p:anim>
                                    <p:animEffect transition="in" filter="wipe(up)">
                                      <p:cBhvr>
                                        <p:cTn id="52" dur="500"/>
                                        <p:tgtEl>
                                          <p:spTgt spid="23"/>
                                        </p:tgtEl>
                                      </p:cBhvr>
                                    </p:animEffect>
                                  </p:childTnLst>
                                </p:cTn>
                              </p:par>
                              <p:par>
                                <p:cTn id="53" presetID="12" presetClass="entr" presetSubtype="4"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additive="base">
                                        <p:cTn id="55" dur="500"/>
                                        <p:tgtEl>
                                          <p:spTgt spid="31"/>
                                        </p:tgtEl>
                                        <p:attrNameLst>
                                          <p:attrName>ppt_y</p:attrName>
                                        </p:attrNameLst>
                                      </p:cBhvr>
                                      <p:tavLst>
                                        <p:tav tm="0">
                                          <p:val>
                                            <p:strVal val="#ppt_y+#ppt_h*1.125000"/>
                                          </p:val>
                                        </p:tav>
                                        <p:tav tm="100000">
                                          <p:val>
                                            <p:strVal val="#ppt_y"/>
                                          </p:val>
                                        </p:tav>
                                      </p:tavLst>
                                    </p:anim>
                                    <p:animEffect transition="in" filter="wipe(up)">
                                      <p:cBhvr>
                                        <p:cTn id="56" dur="500"/>
                                        <p:tgtEl>
                                          <p:spTgt spid="31"/>
                                        </p:tgtEl>
                                      </p:cBhvr>
                                    </p:animEffect>
                                  </p:childTnLst>
                                </p:cTn>
                              </p:par>
                              <p:par>
                                <p:cTn id="57" presetID="12" presetClass="entr" presetSubtype="4" fill="hold" nodeType="withEffect">
                                  <p:stCondLst>
                                    <p:cond delay="0"/>
                                  </p:stCondLst>
                                  <p:childTnLst>
                                    <p:set>
                                      <p:cBhvr>
                                        <p:cTn id="58" dur="1" fill="hold">
                                          <p:stCondLst>
                                            <p:cond delay="0"/>
                                          </p:stCondLst>
                                        </p:cTn>
                                        <p:tgtEl>
                                          <p:spTgt spid="37"/>
                                        </p:tgtEl>
                                        <p:attrNameLst>
                                          <p:attrName>style.visibility</p:attrName>
                                        </p:attrNameLst>
                                      </p:cBhvr>
                                      <p:to>
                                        <p:strVal val="visible"/>
                                      </p:to>
                                    </p:set>
                                    <p:anim calcmode="lin" valueType="num">
                                      <p:cBhvr additive="base">
                                        <p:cTn id="59" dur="500"/>
                                        <p:tgtEl>
                                          <p:spTgt spid="37"/>
                                        </p:tgtEl>
                                        <p:attrNameLst>
                                          <p:attrName>ppt_y</p:attrName>
                                        </p:attrNameLst>
                                      </p:cBhvr>
                                      <p:tavLst>
                                        <p:tav tm="0">
                                          <p:val>
                                            <p:strVal val="#ppt_y+#ppt_h*1.125000"/>
                                          </p:val>
                                        </p:tav>
                                        <p:tav tm="100000">
                                          <p:val>
                                            <p:strVal val="#ppt_y"/>
                                          </p:val>
                                        </p:tav>
                                      </p:tavLst>
                                    </p:anim>
                                    <p:animEffect transition="in" filter="wipe(up)">
                                      <p:cBhvr>
                                        <p:cTn id="60" dur="500"/>
                                        <p:tgtEl>
                                          <p:spTgt spid="37"/>
                                        </p:tgtEl>
                                      </p:cBhvr>
                                    </p:animEffect>
                                  </p:childTnLst>
                                </p:cTn>
                              </p:par>
                              <p:par>
                                <p:cTn id="61" presetID="12" presetClass="entr" presetSubtype="4"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anim calcmode="lin" valueType="num">
                                      <p:cBhvr additive="base">
                                        <p:cTn id="63" dur="500"/>
                                        <p:tgtEl>
                                          <p:spTgt spid="38"/>
                                        </p:tgtEl>
                                        <p:attrNameLst>
                                          <p:attrName>ppt_y</p:attrName>
                                        </p:attrNameLst>
                                      </p:cBhvr>
                                      <p:tavLst>
                                        <p:tav tm="0">
                                          <p:val>
                                            <p:strVal val="#ppt_y+#ppt_h*1.125000"/>
                                          </p:val>
                                        </p:tav>
                                        <p:tav tm="100000">
                                          <p:val>
                                            <p:strVal val="#ppt_y"/>
                                          </p:val>
                                        </p:tav>
                                      </p:tavLst>
                                    </p:anim>
                                    <p:animEffect transition="in" filter="wipe(up)">
                                      <p:cBhvr>
                                        <p:cTn id="64" dur="500"/>
                                        <p:tgtEl>
                                          <p:spTgt spid="38"/>
                                        </p:tgtEl>
                                      </p:cBhvr>
                                    </p:animEffect>
                                  </p:childTnLst>
                                </p:cTn>
                              </p:par>
                              <p:par>
                                <p:cTn id="65" presetID="12" presetClass="entr" presetSubtype="4"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anim calcmode="lin" valueType="num">
                                      <p:cBhvr additive="base">
                                        <p:cTn id="67" dur="500"/>
                                        <p:tgtEl>
                                          <p:spTgt spid="39"/>
                                        </p:tgtEl>
                                        <p:attrNameLst>
                                          <p:attrName>ppt_y</p:attrName>
                                        </p:attrNameLst>
                                      </p:cBhvr>
                                      <p:tavLst>
                                        <p:tav tm="0">
                                          <p:val>
                                            <p:strVal val="#ppt_y+#ppt_h*1.125000"/>
                                          </p:val>
                                        </p:tav>
                                        <p:tav tm="100000">
                                          <p:val>
                                            <p:strVal val="#ppt_y"/>
                                          </p:val>
                                        </p:tav>
                                      </p:tavLst>
                                    </p:anim>
                                    <p:animEffect transition="in" filter="wipe(up)">
                                      <p:cBhvr>
                                        <p:cTn id="68" dur="500"/>
                                        <p:tgtEl>
                                          <p:spTgt spid="39"/>
                                        </p:tgtEl>
                                      </p:cBhvr>
                                    </p:animEffect>
                                  </p:childTnLst>
                                </p:cTn>
                              </p:par>
                              <p:par>
                                <p:cTn id="69" presetID="12" presetClass="entr" presetSubtype="4"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anim calcmode="lin" valueType="num">
                                      <p:cBhvr additive="base">
                                        <p:cTn id="71" dur="500"/>
                                        <p:tgtEl>
                                          <p:spTgt spid="42"/>
                                        </p:tgtEl>
                                        <p:attrNameLst>
                                          <p:attrName>ppt_y</p:attrName>
                                        </p:attrNameLst>
                                      </p:cBhvr>
                                      <p:tavLst>
                                        <p:tav tm="0">
                                          <p:val>
                                            <p:strVal val="#ppt_y+#ppt_h*1.125000"/>
                                          </p:val>
                                        </p:tav>
                                        <p:tav tm="100000">
                                          <p:val>
                                            <p:strVal val="#ppt_y"/>
                                          </p:val>
                                        </p:tav>
                                      </p:tavLst>
                                    </p:anim>
                                    <p:animEffect transition="in" filter="wipe(up)">
                                      <p:cBhvr>
                                        <p:cTn id="72" dur="500"/>
                                        <p:tgtEl>
                                          <p:spTgt spid="42"/>
                                        </p:tgtEl>
                                      </p:cBhvr>
                                    </p:animEffect>
                                  </p:childTnLst>
                                </p:cTn>
                              </p:par>
                              <p:par>
                                <p:cTn id="73" presetID="12" presetClass="entr" presetSubtype="4"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anim calcmode="lin" valueType="num">
                                      <p:cBhvr additive="base">
                                        <p:cTn id="75" dur="500"/>
                                        <p:tgtEl>
                                          <p:spTgt spid="43"/>
                                        </p:tgtEl>
                                        <p:attrNameLst>
                                          <p:attrName>ppt_y</p:attrName>
                                        </p:attrNameLst>
                                      </p:cBhvr>
                                      <p:tavLst>
                                        <p:tav tm="0">
                                          <p:val>
                                            <p:strVal val="#ppt_y+#ppt_h*1.125000"/>
                                          </p:val>
                                        </p:tav>
                                        <p:tav tm="100000">
                                          <p:val>
                                            <p:strVal val="#ppt_y"/>
                                          </p:val>
                                        </p:tav>
                                      </p:tavLst>
                                    </p:anim>
                                    <p:animEffect transition="in" filter="wipe(up)">
                                      <p:cBhvr>
                                        <p:cTn id="7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1" grpId="0"/>
      <p:bldP spid="38" grpId="0"/>
      <p:bldP spid="39" grpId="0"/>
      <p:bldP spid="42" grpId="0"/>
      <p:bldP spid="4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51228" y="789605"/>
            <a:ext cx="10254545" cy="0"/>
          </a:xfrm>
          <a:prstGeom prst="line">
            <a:avLst/>
          </a:prstGeom>
          <a:noFill/>
          <a:ln w="12700" cap="flat" cmpd="sng" algn="ctr">
            <a:solidFill>
              <a:sysClr val="windowText" lastClr="000000"/>
            </a:solidFill>
            <a:prstDash val="dash"/>
          </a:ln>
          <a:effectLst/>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17584" y="306898"/>
            <a:ext cx="347288" cy="347288"/>
          </a:xfrm>
          <a:prstGeom prst="ellipse">
            <a:avLst/>
          </a:prstGeom>
          <a:solidFill>
            <a:srgbClr val="1A3F6C"/>
          </a:solidFill>
          <a:ln w="25400" cap="flat" cmpd="sng" algn="ctr">
            <a:noFill/>
            <a:prstDash val="solid"/>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26" name="TextBox 25"/>
          <p:cNvSpPr txBox="1"/>
          <p:nvPr/>
        </p:nvSpPr>
        <p:spPr>
          <a:xfrm>
            <a:off x="1148821" y="261572"/>
            <a:ext cx="3455670" cy="480060"/>
          </a:xfrm>
          <a:prstGeom prst="rect">
            <a:avLst/>
          </a:prstGeom>
          <a:noFill/>
        </p:spPr>
        <p:txBody>
          <a:bodyPr wrap="none" rtlCol="0">
            <a:spAutoFit/>
          </a:bodyPr>
          <a:lstStyle/>
          <a:p>
            <a:r>
              <a:rPr lang="en-US" altLang="zh-CN" sz="2530" spc="300" dirty="0">
                <a:latin typeface="方正兰亭细黑_GBK" pitchFamily="2" charset="-122"/>
                <a:ea typeface="方正兰亭细黑_GBK" pitchFamily="2" charset="-122"/>
              </a:rPr>
              <a:t>BP</a:t>
            </a:r>
            <a:r>
              <a:rPr lang="zh-CN" altLang="en-US" sz="2530" spc="300" dirty="0">
                <a:latin typeface="方正兰亭细黑_GBK" pitchFamily="2" charset="-122"/>
                <a:ea typeface="方正兰亭细黑_GBK" pitchFamily="2" charset="-122"/>
              </a:rPr>
              <a:t>神经网络输出结果</a:t>
            </a:r>
          </a:p>
        </p:txBody>
      </p:sp>
      <p:sp>
        <p:nvSpPr>
          <p:cNvPr id="2" name="文本框 1">
            <a:extLst>
              <a:ext uri="{FF2B5EF4-FFF2-40B4-BE49-F238E27FC236}">
                <a16:creationId xmlns:a16="http://schemas.microsoft.com/office/drawing/2014/main" id="{1EB21DFC-6753-4E6E-84DE-DACD1EFEB9D0}"/>
              </a:ext>
            </a:extLst>
          </p:cNvPr>
          <p:cNvSpPr txBox="1"/>
          <p:nvPr/>
        </p:nvSpPr>
        <p:spPr>
          <a:xfrm>
            <a:off x="8511217" y="1651000"/>
            <a:ext cx="2743200" cy="3693319"/>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通过我们设计的</a:t>
            </a:r>
            <a:r>
              <a:rPr lang="en-US" altLang="zh-CN" dirty="0">
                <a:latin typeface="微软雅黑" panose="020B0503020204020204" pitchFamily="34" charset="-122"/>
                <a:ea typeface="微软雅黑" panose="020B0503020204020204" pitchFamily="34" charset="-122"/>
              </a:rPr>
              <a:t>Noise_Reduction.py</a:t>
            </a:r>
            <a:r>
              <a:rPr lang="zh-CN" altLang="en-US" dirty="0">
                <a:latin typeface="微软雅黑" panose="020B0503020204020204" pitchFamily="34" charset="-122"/>
                <a:ea typeface="微软雅黑" panose="020B0503020204020204" pitchFamily="34" charset="-122"/>
              </a:rPr>
              <a:t>程序，在每次导入图片数据时，可以选择是否利用程序进行图片去噪，经过我们小组的测试，降噪程序十分有效的克服了噪点对神经网络的干扰，即使对于专门设计的微调对抗样本，我们的网络也能够消除干扰</a:t>
            </a:r>
          </a:p>
        </p:txBody>
      </p:sp>
      <p:graphicFrame>
        <p:nvGraphicFramePr>
          <p:cNvPr id="7" name="图表 6">
            <a:extLst>
              <a:ext uri="{FF2B5EF4-FFF2-40B4-BE49-F238E27FC236}">
                <a16:creationId xmlns:a16="http://schemas.microsoft.com/office/drawing/2014/main" id="{CCA80DB2-9574-45F3-95AB-7EF02EBA4CAF}"/>
              </a:ext>
            </a:extLst>
          </p:cNvPr>
          <p:cNvGraphicFramePr>
            <a:graphicFrameLocks/>
          </p:cNvGraphicFramePr>
          <p:nvPr/>
        </p:nvGraphicFramePr>
        <p:xfrm>
          <a:off x="330224" y="1041400"/>
          <a:ext cx="7620000" cy="5333993"/>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ipe(down)">
                                      <p:cBhvr>
                                        <p:cTn id="7" dur="500"/>
                                        <p:tgtEl>
                                          <p:spTgt spid="7">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graphicEl>
                                              <a:chart seriesIdx="-4" categoryIdx="0" bldStep="category"/>
                                            </p:graphicEl>
                                          </p:spTgt>
                                        </p:tgtEl>
                                        <p:attrNameLst>
                                          <p:attrName>style.visibility</p:attrName>
                                        </p:attrNameLst>
                                      </p:cBhvr>
                                      <p:to>
                                        <p:strVal val="visible"/>
                                      </p:to>
                                    </p:set>
                                    <p:animEffect transition="in" filter="wipe(down)">
                                      <p:cBhvr>
                                        <p:cTn id="12" dur="500"/>
                                        <p:tgtEl>
                                          <p:spTgt spid="7">
                                            <p:graphicEl>
                                              <a:chart seriesIdx="-4" categoryIdx="0" bldStep="category"/>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graphicEl>
                                              <a:chart seriesIdx="-4" categoryIdx="1" bldStep="category"/>
                                            </p:graphicEl>
                                          </p:spTgt>
                                        </p:tgtEl>
                                        <p:attrNameLst>
                                          <p:attrName>style.visibility</p:attrName>
                                        </p:attrNameLst>
                                      </p:cBhvr>
                                      <p:to>
                                        <p:strVal val="visible"/>
                                      </p:to>
                                    </p:set>
                                    <p:animEffect transition="in" filter="wipe(down)">
                                      <p:cBhvr>
                                        <p:cTn id="17" dur="500"/>
                                        <p:tgtEl>
                                          <p:spTgt spid="7">
                                            <p:graphicEl>
                                              <a:chart seriesIdx="-4" categoryIdx="1" bldStep="category"/>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graphicEl>
                                              <a:chart seriesIdx="-4" categoryIdx="2" bldStep="category"/>
                                            </p:graphicEl>
                                          </p:spTgt>
                                        </p:tgtEl>
                                        <p:attrNameLst>
                                          <p:attrName>style.visibility</p:attrName>
                                        </p:attrNameLst>
                                      </p:cBhvr>
                                      <p:to>
                                        <p:strVal val="visible"/>
                                      </p:to>
                                    </p:set>
                                    <p:animEffect transition="in" filter="wipe(down)">
                                      <p:cBhvr>
                                        <p:cTn id="22" dur="500"/>
                                        <p:tgtEl>
                                          <p:spTgt spid="7">
                                            <p:graphicEl>
                                              <a:chart seriesIdx="-4" categoryIdx="2" bldStep="category"/>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graphicEl>
                                              <a:chart seriesIdx="-4" categoryIdx="3" bldStep="category"/>
                                            </p:graphicEl>
                                          </p:spTgt>
                                        </p:tgtEl>
                                        <p:attrNameLst>
                                          <p:attrName>style.visibility</p:attrName>
                                        </p:attrNameLst>
                                      </p:cBhvr>
                                      <p:to>
                                        <p:strVal val="visible"/>
                                      </p:to>
                                    </p:set>
                                    <p:animEffect transition="in" filter="wipe(down)">
                                      <p:cBhvr>
                                        <p:cTn id="27" dur="500"/>
                                        <p:tgtEl>
                                          <p:spTgt spid="7">
                                            <p:graphicEl>
                                              <a:chart seriesIdx="-4" categoryIdx="3" bldStep="category"/>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7">
                                            <p:graphicEl>
                                              <a:chart seriesIdx="-4" categoryIdx="4" bldStep="category"/>
                                            </p:graphicEl>
                                          </p:spTgt>
                                        </p:tgtEl>
                                        <p:attrNameLst>
                                          <p:attrName>style.visibility</p:attrName>
                                        </p:attrNameLst>
                                      </p:cBhvr>
                                      <p:to>
                                        <p:strVal val="visible"/>
                                      </p:to>
                                    </p:set>
                                    <p:animEffect transition="in" filter="wipe(down)">
                                      <p:cBhvr>
                                        <p:cTn id="32" dur="500"/>
                                        <p:tgtEl>
                                          <p:spTgt spid="7">
                                            <p:graphicEl>
                                              <a:chart seriesIdx="-4" categoryIdx="4" bldStep="category"/>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left)">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7" grpId="0">
        <p:bldSub>
          <a:bldChart bld="category"/>
        </p:bldSub>
      </p:bldGraphic>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51228" y="789605"/>
            <a:ext cx="10254545" cy="0"/>
          </a:xfrm>
          <a:prstGeom prst="line">
            <a:avLst/>
          </a:prstGeom>
          <a:noFill/>
          <a:ln w="12700" cap="flat" cmpd="sng" algn="ctr">
            <a:solidFill>
              <a:sysClr val="windowText" lastClr="000000"/>
            </a:solidFill>
            <a:prstDash val="dash"/>
          </a:ln>
          <a:effectLst/>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17584" y="306898"/>
            <a:ext cx="347288" cy="347288"/>
          </a:xfrm>
          <a:prstGeom prst="ellipse">
            <a:avLst/>
          </a:prstGeom>
          <a:solidFill>
            <a:srgbClr val="1A3F6C"/>
          </a:solidFill>
          <a:ln w="25400" cap="flat" cmpd="sng" algn="ctr">
            <a:noFill/>
            <a:prstDash val="solid"/>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26" name="TextBox 25"/>
          <p:cNvSpPr txBox="1"/>
          <p:nvPr/>
        </p:nvSpPr>
        <p:spPr>
          <a:xfrm>
            <a:off x="1148821" y="261572"/>
            <a:ext cx="3455670" cy="480060"/>
          </a:xfrm>
          <a:prstGeom prst="rect">
            <a:avLst/>
          </a:prstGeom>
          <a:noFill/>
        </p:spPr>
        <p:txBody>
          <a:bodyPr wrap="none" rtlCol="0">
            <a:spAutoFit/>
          </a:bodyPr>
          <a:lstStyle/>
          <a:p>
            <a:r>
              <a:rPr lang="en-US" altLang="zh-CN" sz="2530" spc="300" dirty="0">
                <a:latin typeface="方正兰亭细黑_GBK" pitchFamily="2" charset="-122"/>
                <a:ea typeface="方正兰亭细黑_GBK" pitchFamily="2" charset="-122"/>
              </a:rPr>
              <a:t>BP</a:t>
            </a:r>
            <a:r>
              <a:rPr lang="zh-CN" altLang="en-US" sz="2530" spc="300" dirty="0">
                <a:latin typeface="方正兰亭细黑_GBK" pitchFamily="2" charset="-122"/>
                <a:ea typeface="方正兰亭细黑_GBK" pitchFamily="2" charset="-122"/>
              </a:rPr>
              <a:t>神经网络输出结果</a:t>
            </a:r>
          </a:p>
        </p:txBody>
      </p:sp>
      <p:sp>
        <p:nvSpPr>
          <p:cNvPr id="4" name="文本框 3">
            <a:extLst>
              <a:ext uri="{FF2B5EF4-FFF2-40B4-BE49-F238E27FC236}">
                <a16:creationId xmlns:a16="http://schemas.microsoft.com/office/drawing/2014/main" id="{3F528454-5342-4887-9D78-2595A23F049B}"/>
              </a:ext>
            </a:extLst>
          </p:cNvPr>
          <p:cNvSpPr txBox="1"/>
          <p:nvPr/>
        </p:nvSpPr>
        <p:spPr>
          <a:xfrm>
            <a:off x="1148821" y="1117600"/>
            <a:ext cx="5010679" cy="286232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考虑到实验项目的应用性，我们在各种训练和调整中确立的目标是以提升自己触控笔手写的图片准确率为首要目标的前提下，保证</a:t>
            </a:r>
            <a:r>
              <a:rPr lang="en-US" altLang="zh-CN" dirty="0">
                <a:latin typeface="微软雅黑" panose="020B0503020204020204" pitchFamily="34" charset="-122"/>
                <a:ea typeface="微软雅黑" panose="020B0503020204020204" pitchFamily="34" charset="-122"/>
              </a:rPr>
              <a:t>MNIST</a:t>
            </a:r>
            <a:r>
              <a:rPr lang="zh-CN" altLang="en-US" dirty="0">
                <a:latin typeface="微软雅黑" panose="020B0503020204020204" pitchFamily="34" charset="-122"/>
                <a:ea typeface="微软雅黑" panose="020B0503020204020204" pitchFamily="34" charset="-122"/>
              </a:rPr>
              <a:t>测试集的准确率。</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基于</a:t>
            </a:r>
            <a:r>
              <a:rPr lang="en-US" altLang="zh-CN" dirty="0">
                <a:latin typeface="微软雅黑" panose="020B0503020204020204" pitchFamily="34" charset="-122"/>
                <a:ea typeface="微软雅黑" panose="020B0503020204020204" pitchFamily="34" charset="-122"/>
              </a:rPr>
              <a:t>Python </a:t>
            </a:r>
            <a:r>
              <a:rPr lang="en-US" altLang="zh-CN" dirty="0" err="1">
                <a:latin typeface="微软雅黑" panose="020B0503020204020204" pitchFamily="34" charset="-122"/>
                <a:ea typeface="微软雅黑" panose="020B0503020204020204" pitchFamily="34" charset="-122"/>
              </a:rPr>
              <a:t>Numpy</a:t>
            </a:r>
            <a:r>
              <a:rPr lang="zh-CN" altLang="en-US" dirty="0">
                <a:latin typeface="微软雅黑" panose="020B0503020204020204" pitchFamily="34" charset="-122"/>
                <a:ea typeface="微软雅黑" panose="020B0503020204020204" pitchFamily="34" charset="-122"/>
              </a:rPr>
              <a:t>矩阵运算库设计实现的</a:t>
            </a:r>
            <a:r>
              <a:rPr lang="en-US" altLang="zh-CN" dirty="0">
                <a:latin typeface="微软雅黑" panose="020B0503020204020204" pitchFamily="34" charset="-122"/>
                <a:ea typeface="微软雅黑" panose="020B0503020204020204" pitchFamily="34" charset="-122"/>
              </a:rPr>
              <a:t>BP</a:t>
            </a:r>
            <a:r>
              <a:rPr lang="zh-CN" altLang="en-US" dirty="0">
                <a:latin typeface="微软雅黑" panose="020B0503020204020204" pitchFamily="34" charset="-122"/>
                <a:ea typeface="微软雅黑" panose="020B0503020204020204" pitchFamily="34" charset="-122"/>
              </a:rPr>
              <a:t>神经网络最终成绩</a:t>
            </a:r>
            <a:r>
              <a:rPr lang="en-US" altLang="zh-CN" dirty="0">
                <a:latin typeface="微软雅黑" panose="020B0503020204020204" pitchFamily="34" charset="-122"/>
                <a:ea typeface="微软雅黑" panose="020B0503020204020204" pitchFamily="34" charset="-122"/>
              </a:rPr>
              <a:t>:</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97C55FD6-90A6-4A46-AA28-FC090D8A797E}"/>
              </a:ext>
            </a:extLst>
          </p:cNvPr>
          <p:cNvPicPr>
            <a:picLocks noChangeAspect="1"/>
          </p:cNvPicPr>
          <p:nvPr/>
        </p:nvPicPr>
        <p:blipFill>
          <a:blip r:embed="rId2"/>
          <a:stretch>
            <a:fillRect/>
          </a:stretch>
        </p:blipFill>
        <p:spPr>
          <a:xfrm>
            <a:off x="767704" y="3152683"/>
            <a:ext cx="1681018" cy="2133600"/>
          </a:xfrm>
          <a:prstGeom prst="rect">
            <a:avLst/>
          </a:prstGeom>
        </p:spPr>
      </p:pic>
      <p:pic>
        <p:nvPicPr>
          <p:cNvPr id="12" name="图片 11">
            <a:extLst>
              <a:ext uri="{FF2B5EF4-FFF2-40B4-BE49-F238E27FC236}">
                <a16:creationId xmlns:a16="http://schemas.microsoft.com/office/drawing/2014/main" id="{063D5F13-01AD-4A92-A472-8BF1A19250BA}"/>
              </a:ext>
            </a:extLst>
          </p:cNvPr>
          <p:cNvPicPr>
            <a:picLocks noChangeAspect="1"/>
          </p:cNvPicPr>
          <p:nvPr/>
        </p:nvPicPr>
        <p:blipFill>
          <a:blip r:embed="rId2"/>
          <a:stretch>
            <a:fillRect/>
          </a:stretch>
        </p:blipFill>
        <p:spPr>
          <a:xfrm>
            <a:off x="6540499" y="3251200"/>
            <a:ext cx="1495029" cy="1897537"/>
          </a:xfrm>
          <a:prstGeom prst="rect">
            <a:avLst/>
          </a:prstGeom>
        </p:spPr>
      </p:pic>
      <p:pic>
        <p:nvPicPr>
          <p:cNvPr id="8" name="图片 7">
            <a:extLst>
              <a:ext uri="{FF2B5EF4-FFF2-40B4-BE49-F238E27FC236}">
                <a16:creationId xmlns:a16="http://schemas.microsoft.com/office/drawing/2014/main" id="{982E52F6-4D17-4A33-9280-B9B3445B23DA}"/>
              </a:ext>
            </a:extLst>
          </p:cNvPr>
          <p:cNvPicPr>
            <a:picLocks noChangeAspect="1"/>
          </p:cNvPicPr>
          <p:nvPr/>
        </p:nvPicPr>
        <p:blipFill>
          <a:blip r:embed="rId3"/>
          <a:stretch>
            <a:fillRect/>
          </a:stretch>
        </p:blipFill>
        <p:spPr>
          <a:xfrm>
            <a:off x="3087292" y="3251200"/>
            <a:ext cx="2433637" cy="1922247"/>
          </a:xfrm>
          <a:prstGeom prst="rect">
            <a:avLst/>
          </a:prstGeom>
        </p:spPr>
      </p:pic>
      <p:pic>
        <p:nvPicPr>
          <p:cNvPr id="9" name="图片 8">
            <a:extLst>
              <a:ext uri="{FF2B5EF4-FFF2-40B4-BE49-F238E27FC236}">
                <a16:creationId xmlns:a16="http://schemas.microsoft.com/office/drawing/2014/main" id="{D41A082F-B632-4BB8-A398-162F8787B4EB}"/>
              </a:ext>
            </a:extLst>
          </p:cNvPr>
          <p:cNvPicPr>
            <a:picLocks noChangeAspect="1"/>
          </p:cNvPicPr>
          <p:nvPr/>
        </p:nvPicPr>
        <p:blipFill>
          <a:blip r:embed="rId4"/>
          <a:stretch>
            <a:fillRect/>
          </a:stretch>
        </p:blipFill>
        <p:spPr>
          <a:xfrm>
            <a:off x="8674100" y="3246944"/>
            <a:ext cx="2438611" cy="1926503"/>
          </a:xfrm>
          <a:prstGeom prst="rect">
            <a:avLst/>
          </a:prstGeom>
        </p:spPr>
      </p:pic>
      <p:sp>
        <p:nvSpPr>
          <p:cNvPr id="10" name="箭头: 右 9">
            <a:extLst>
              <a:ext uri="{FF2B5EF4-FFF2-40B4-BE49-F238E27FC236}">
                <a16:creationId xmlns:a16="http://schemas.microsoft.com/office/drawing/2014/main" id="{78EBF90D-0A32-4D71-8F88-37DFB3FD3B75}"/>
              </a:ext>
            </a:extLst>
          </p:cNvPr>
          <p:cNvSpPr/>
          <p:nvPr/>
        </p:nvSpPr>
        <p:spPr>
          <a:xfrm>
            <a:off x="5825728" y="4077988"/>
            <a:ext cx="609599" cy="2184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0247825D-E4C3-4D13-9B4B-807897A0C7C8}"/>
              </a:ext>
            </a:extLst>
          </p:cNvPr>
          <p:cNvSpPr txBox="1"/>
          <p:nvPr/>
        </p:nvSpPr>
        <p:spPr>
          <a:xfrm>
            <a:off x="767704" y="5384800"/>
            <a:ext cx="2051596"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最高纪录</a:t>
            </a:r>
            <a:r>
              <a:rPr lang="en-US" altLang="zh-CN" dirty="0">
                <a:latin typeface="微软雅黑" panose="020B0503020204020204" pitchFamily="34" charset="-122"/>
                <a:ea typeface="微软雅黑" panose="020B0503020204020204" pitchFamily="34" charset="-122"/>
              </a:rPr>
              <a:t>:</a:t>
            </a:r>
            <a:r>
              <a:rPr lang="en-US" altLang="zh-CN" dirty="0"/>
              <a:t>98.21%                 </a:t>
            </a:r>
            <a:endParaRPr lang="zh-CN" altLang="en-US" dirty="0"/>
          </a:p>
        </p:txBody>
      </p:sp>
      <p:sp>
        <p:nvSpPr>
          <p:cNvPr id="14" name="文本框 13">
            <a:extLst>
              <a:ext uri="{FF2B5EF4-FFF2-40B4-BE49-F238E27FC236}">
                <a16:creationId xmlns:a16="http://schemas.microsoft.com/office/drawing/2014/main" id="{47B50E05-1316-49D1-BD67-CBA958C92EBE}"/>
              </a:ext>
            </a:extLst>
          </p:cNvPr>
          <p:cNvSpPr txBox="1"/>
          <p:nvPr/>
        </p:nvSpPr>
        <p:spPr>
          <a:xfrm>
            <a:off x="3310242" y="5384800"/>
            <a:ext cx="243363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个人数据</a:t>
            </a:r>
            <a:r>
              <a:rPr lang="en-US" altLang="zh-CN" dirty="0">
                <a:latin typeface="微软雅黑" panose="020B0503020204020204" pitchFamily="34" charset="-122"/>
                <a:ea typeface="微软雅黑" panose="020B0503020204020204" pitchFamily="34" charset="-122"/>
              </a:rPr>
              <a:t>:83.1%</a:t>
            </a:r>
            <a:endParaRPr lang="zh-CN" altLang="en-US"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7CA20D70-BC3B-4EA6-A1C1-D897536CAE92}"/>
              </a:ext>
            </a:extLst>
          </p:cNvPr>
          <p:cNvSpPr txBox="1"/>
          <p:nvPr/>
        </p:nvSpPr>
        <p:spPr>
          <a:xfrm>
            <a:off x="6404698" y="5384800"/>
            <a:ext cx="4910783"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标准测试集：</a:t>
            </a:r>
            <a:r>
              <a:rPr lang="en-US" altLang="zh-CN" dirty="0">
                <a:latin typeface="微软雅黑" panose="020B0503020204020204" pitchFamily="34" charset="-122"/>
                <a:ea typeface="微软雅黑" panose="020B0503020204020204" pitchFamily="34" charset="-122"/>
              </a:rPr>
              <a:t>97.78%        </a:t>
            </a:r>
            <a:r>
              <a:rPr lang="zh-CN" altLang="en-US" dirty="0">
                <a:latin typeface="微软雅黑" panose="020B0503020204020204" pitchFamily="34" charset="-122"/>
                <a:ea typeface="微软雅黑" panose="020B0503020204020204" pitchFamily="34" charset="-122"/>
              </a:rPr>
              <a:t>最高纪录</a:t>
            </a:r>
            <a:r>
              <a:rPr lang="en-US" altLang="zh-CN" dirty="0">
                <a:latin typeface="微软雅黑" panose="020B0503020204020204" pitchFamily="34" charset="-122"/>
                <a:ea typeface="微软雅黑" panose="020B0503020204020204" pitchFamily="34" charset="-122"/>
              </a:rPr>
              <a:t>:  92.98%</a:t>
            </a: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1FE76464-5BFD-4D33-AAA7-C039DB03EAE4}"/>
              </a:ext>
            </a:extLst>
          </p:cNvPr>
          <p:cNvSpPr txBox="1"/>
          <p:nvPr/>
        </p:nvSpPr>
        <p:spPr>
          <a:xfrm>
            <a:off x="7188411" y="1582263"/>
            <a:ext cx="3886200" cy="923330"/>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对于</a:t>
            </a:r>
            <a:r>
              <a:rPr lang="en-US" altLang="zh-CN" dirty="0">
                <a:latin typeface="微软雅黑" panose="020B0503020204020204" pitchFamily="34" charset="-122"/>
                <a:ea typeface="微软雅黑" panose="020B0503020204020204" pitchFamily="34" charset="-122"/>
              </a:rPr>
              <a:t>MNIST</a:t>
            </a:r>
            <a:r>
              <a:rPr lang="zh-CN" altLang="en-US" dirty="0">
                <a:latin typeface="微软雅黑" panose="020B0503020204020204" pitchFamily="34" charset="-122"/>
                <a:ea typeface="微软雅黑" panose="020B0503020204020204" pitchFamily="34" charset="-122"/>
              </a:rPr>
              <a:t>标准测试集</a:t>
            </a:r>
            <a:r>
              <a:rPr lang="en-US" altLang="zh-CN" dirty="0">
                <a:latin typeface="微软雅黑" panose="020B0503020204020204" pitchFamily="34" charset="-122"/>
                <a:ea typeface="微软雅黑" panose="020B0503020204020204" pitchFamily="34" charset="-122"/>
              </a:rPr>
              <a:t>6k</a:t>
            </a:r>
            <a:r>
              <a:rPr lang="zh-CN" altLang="en-US" dirty="0">
                <a:latin typeface="微软雅黑" panose="020B0503020204020204" pitchFamily="34" charset="-122"/>
                <a:ea typeface="微软雅黑" panose="020B0503020204020204" pitchFamily="34" charset="-122"/>
              </a:rPr>
              <a:t>条数据的最高精准度，打平了网络上的很多</a:t>
            </a:r>
            <a:r>
              <a:rPr lang="en-US" altLang="zh-CN" dirty="0" err="1">
                <a:latin typeface="微软雅黑" panose="020B0503020204020204" pitchFamily="34" charset="-122"/>
                <a:ea typeface="微软雅黑" panose="020B0503020204020204" pitchFamily="34" charset="-122"/>
              </a:rPr>
              <a:t>Tensorflow</a:t>
            </a:r>
            <a:r>
              <a:rPr lang="zh-CN" altLang="en-US" dirty="0">
                <a:latin typeface="微软雅黑" panose="020B0503020204020204" pitchFamily="34" charset="-122"/>
                <a:ea typeface="微软雅黑" panose="020B0503020204020204" pitchFamily="34" charset="-122"/>
              </a:rPr>
              <a:t>标准网络模型！</a:t>
            </a:r>
          </a:p>
        </p:txBody>
      </p:sp>
      <p:cxnSp>
        <p:nvCxnSpPr>
          <p:cNvPr id="16" name="连接符: 曲线 15">
            <a:extLst>
              <a:ext uri="{FF2B5EF4-FFF2-40B4-BE49-F238E27FC236}">
                <a16:creationId xmlns:a16="http://schemas.microsoft.com/office/drawing/2014/main" id="{5925D74A-004B-4AFC-9239-614E7C79D20D}"/>
              </a:ext>
            </a:extLst>
          </p:cNvPr>
          <p:cNvCxnSpPr>
            <a:cxnSpLocks/>
          </p:cNvCxnSpPr>
          <p:nvPr/>
        </p:nvCxnSpPr>
        <p:spPr>
          <a:xfrm rot="5400000" flipH="1" flipV="1">
            <a:off x="2777135" y="875007"/>
            <a:ext cx="3242355" cy="5580198"/>
          </a:xfrm>
          <a:prstGeom prst="curvedConnector4">
            <a:avLst>
              <a:gd name="adj1" fmla="val 9244"/>
              <a:gd name="adj2" fmla="val 50794"/>
            </a:avLst>
          </a:prstGeom>
          <a:ln>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up)">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wipe(up)">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par>
                                <p:cTn id="18" presetID="16" presetClass="entr" presetSubtype="21"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arn(inVertical)">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left)">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barn(inVertical)">
                                      <p:cBhvr>
                                        <p:cTn id="39" dur="500"/>
                                        <p:tgtEl>
                                          <p:spTgt spid="12"/>
                                        </p:tgtEl>
                                      </p:cBhvr>
                                    </p:animEffect>
                                  </p:childTnLst>
                                </p:cTn>
                              </p:par>
                              <p:par>
                                <p:cTn id="40" presetID="16" presetClass="entr" presetSubtype="21" fill="hold"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barn(inVertical)">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randombar(horizontal)">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down)">
                                      <p:cBhvr>
                                        <p:cTn id="52" dur="500"/>
                                        <p:tgtEl>
                                          <p:spTgt spid="16"/>
                                        </p:tgtEl>
                                      </p:cBhvr>
                                    </p:animEffec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wipe(left)">
                                      <p:cBhvr>
                                        <p:cTn id="5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0" grpId="0" animBg="1"/>
      <p:bldP spid="13" grpId="0"/>
      <p:bldP spid="14" grpId="0"/>
      <p:bldP spid="15"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 name="矩形 15"/>
          <p:cNvSpPr/>
          <p:nvPr/>
        </p:nvSpPr>
        <p:spPr>
          <a:xfrm>
            <a:off x="6181090" y="1892935"/>
            <a:ext cx="4323080" cy="673100"/>
          </a:xfrm>
          <a:prstGeom prst="rect">
            <a:avLst/>
          </a:prstGeom>
          <a:solidFill>
            <a:srgbClr val="E8E8E6"/>
          </a:solidFill>
          <a:ln w="12700" cap="flat" cmpd="sng" algn="ctr">
            <a:solidFill>
              <a:srgbClr val="FFFFFF"/>
            </a:solidFill>
            <a:prstDash val="solid"/>
            <a:miter lim="800000"/>
          </a:ln>
          <a:effectLst/>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lang="zh-CN" altLang="en-US" sz="1015"/>
          </a:p>
        </p:txBody>
      </p:sp>
      <p:sp>
        <p:nvSpPr>
          <p:cNvPr id="17" name="矩形 16"/>
          <p:cNvSpPr/>
          <p:nvPr/>
        </p:nvSpPr>
        <p:spPr>
          <a:xfrm>
            <a:off x="6749415" y="1467485"/>
            <a:ext cx="3143250" cy="337820"/>
          </a:xfrm>
          <a:prstGeom prst="rect">
            <a:avLst/>
          </a:prstGeom>
          <a:solidFill>
            <a:srgbClr val="414455"/>
          </a:solidFill>
          <a:ln w="12700" cap="flat" cmpd="sng" algn="ctr">
            <a:noFill/>
            <a:prstDash val="solid"/>
            <a:miter lim="800000"/>
          </a:ln>
          <a:effectLst/>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r>
              <a:rPr lang="en-US" altLang="zh-CN" sz="3200">
                <a:latin typeface="微软雅黑" panose="020B0503020204020204" charset="-122"/>
                <a:ea typeface="微软雅黑" panose="020B0503020204020204" charset="-122"/>
              </a:rPr>
              <a:t>·</a:t>
            </a:r>
            <a:r>
              <a:rPr lang="en-US" altLang="zh-CN" sz="2400">
                <a:latin typeface="微软雅黑" panose="020B0503020204020204" charset="-122"/>
                <a:ea typeface="微软雅黑" panose="020B0503020204020204" charset="-122"/>
              </a:rPr>
              <a:t>BP</a:t>
            </a:r>
            <a:r>
              <a:rPr lang="zh-CN" altLang="en-US" sz="2400">
                <a:latin typeface="微软雅黑" panose="020B0503020204020204" charset="-122"/>
                <a:ea typeface="微软雅黑" panose="020B0503020204020204" charset="-122"/>
              </a:rPr>
              <a:t>神经网络</a:t>
            </a:r>
          </a:p>
        </p:txBody>
      </p:sp>
      <p:sp>
        <p:nvSpPr>
          <p:cNvPr id="20" name="六边形 19"/>
          <p:cNvSpPr/>
          <p:nvPr/>
        </p:nvSpPr>
        <p:spPr>
          <a:xfrm>
            <a:off x="880110" y="3267710"/>
            <a:ext cx="2948305" cy="1026160"/>
          </a:xfrm>
          <a:prstGeom prst="hexagon">
            <a:avLst/>
          </a:prstGeom>
          <a:solidFill>
            <a:srgbClr val="414455"/>
          </a:solidFill>
          <a:ln w="12700" cap="flat" cmpd="sng" algn="ctr">
            <a:noFill/>
            <a:prstDash val="solid"/>
            <a:miter lim="800000"/>
          </a:ln>
          <a:effectLst/>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r>
              <a:rPr lang="en-US" altLang="zh-CN" sz="2400" b="1" dirty="0">
                <a:solidFill>
                  <a:sysClr val="window" lastClr="FFFFFF"/>
                </a:solidFill>
                <a:latin typeface="微软雅黑" panose="020B0503020204020204" charset="-122"/>
                <a:ea typeface="微软雅黑" panose="020B0503020204020204" charset="-122"/>
                <a:sym typeface="宋体" panose="02010600030101010101" pitchFamily="2" charset="-122"/>
              </a:rPr>
              <a:t>·</a:t>
            </a:r>
            <a:r>
              <a:rPr lang="zh-CN" altLang="zh-CN" sz="2400" b="1" dirty="0">
                <a:solidFill>
                  <a:sysClr val="window" lastClr="FFFFFF"/>
                </a:solidFill>
                <a:latin typeface="微软雅黑" panose="020B0503020204020204" charset="-122"/>
                <a:ea typeface="微软雅黑" panose="020B0503020204020204" charset="-122"/>
                <a:sym typeface="宋体" panose="02010600030101010101" pitchFamily="2" charset="-122"/>
              </a:rPr>
              <a:t>基于</a:t>
            </a:r>
            <a:r>
              <a:rPr lang="en-US" altLang="zh-CN" sz="2400" b="1" dirty="0">
                <a:solidFill>
                  <a:sysClr val="window" lastClr="FFFFFF"/>
                </a:solidFill>
                <a:latin typeface="微软雅黑" panose="020B0503020204020204" charset="-122"/>
                <a:ea typeface="微软雅黑" panose="020B0503020204020204" charset="-122"/>
                <a:sym typeface="宋体" panose="02010600030101010101" pitchFamily="2" charset="-122"/>
              </a:rPr>
              <a:t>python</a:t>
            </a:r>
            <a:endParaRPr lang="zh-CN" altLang="en-US" sz="2400" b="1" dirty="0">
              <a:solidFill>
                <a:sysClr val="window" lastClr="FFFFFF"/>
              </a:solidFill>
              <a:latin typeface="微软雅黑" panose="020B0503020204020204" charset="-122"/>
              <a:ea typeface="微软雅黑" panose="020B0503020204020204" charset="-122"/>
              <a:sym typeface="宋体" panose="02010600030101010101" pitchFamily="2" charset="-122"/>
            </a:endParaRPr>
          </a:p>
        </p:txBody>
      </p:sp>
      <p:cxnSp>
        <p:nvCxnSpPr>
          <p:cNvPr id="21" name="直接箭头连接符 20"/>
          <p:cNvCxnSpPr>
            <a:stCxn id="20" idx="5"/>
            <a:endCxn id="24" idx="1"/>
          </p:cNvCxnSpPr>
          <p:nvPr/>
        </p:nvCxnSpPr>
        <p:spPr>
          <a:xfrm flipV="1">
            <a:off x="3571875" y="2185968"/>
            <a:ext cx="2582365" cy="1081742"/>
          </a:xfrm>
          <a:prstGeom prst="straightConnector1">
            <a:avLst/>
          </a:prstGeom>
          <a:noFill/>
          <a:ln w="6350" cap="flat" cmpd="sng" algn="ctr">
            <a:solidFill>
              <a:srgbClr val="414455"/>
            </a:solidFill>
            <a:prstDash val="solid"/>
            <a:miter lim="800000"/>
            <a:tailEnd type="arrow"/>
          </a:ln>
          <a:effectLst/>
        </p:spPr>
        <p:style>
          <a:lnRef idx="1">
            <a:srgbClr val="4472C4"/>
          </a:lnRef>
          <a:fillRef idx="0">
            <a:srgbClr val="4472C4"/>
          </a:fillRef>
          <a:effectRef idx="0">
            <a:srgbClr val="4472C4"/>
          </a:effectRef>
          <a:fontRef idx="minor">
            <a:sysClr val="windowText" lastClr="000000"/>
          </a:fontRef>
        </p:style>
      </p:cxnSp>
      <p:cxnSp>
        <p:nvCxnSpPr>
          <p:cNvPr id="22" name="直接箭头连接符 21"/>
          <p:cNvCxnSpPr>
            <a:stCxn id="20" idx="0"/>
            <a:endCxn id="34" idx="1"/>
          </p:cNvCxnSpPr>
          <p:nvPr/>
        </p:nvCxnSpPr>
        <p:spPr>
          <a:xfrm>
            <a:off x="3828415" y="3780790"/>
            <a:ext cx="2282825" cy="13970"/>
          </a:xfrm>
          <a:prstGeom prst="straightConnector1">
            <a:avLst/>
          </a:prstGeom>
          <a:noFill/>
          <a:ln w="6350" cap="flat" cmpd="sng" algn="ctr">
            <a:solidFill>
              <a:srgbClr val="414455"/>
            </a:solidFill>
            <a:prstDash val="solid"/>
            <a:miter lim="800000"/>
            <a:tailEnd type="arrow"/>
          </a:ln>
          <a:effectLst/>
        </p:spPr>
        <p:style>
          <a:lnRef idx="1">
            <a:srgbClr val="4472C4"/>
          </a:lnRef>
          <a:fillRef idx="0">
            <a:srgbClr val="4472C4"/>
          </a:fillRef>
          <a:effectRef idx="0">
            <a:srgbClr val="4472C4"/>
          </a:effectRef>
          <a:fontRef idx="minor">
            <a:sysClr val="windowText" lastClr="000000"/>
          </a:fontRef>
        </p:style>
      </p:cxnSp>
      <p:cxnSp>
        <p:nvCxnSpPr>
          <p:cNvPr id="23" name="直接箭头连接符 22"/>
          <p:cNvCxnSpPr>
            <a:stCxn id="20" idx="1"/>
            <a:endCxn id="37" idx="1"/>
          </p:cNvCxnSpPr>
          <p:nvPr/>
        </p:nvCxnSpPr>
        <p:spPr>
          <a:xfrm>
            <a:off x="3571875" y="4293870"/>
            <a:ext cx="2539185" cy="1142663"/>
          </a:xfrm>
          <a:prstGeom prst="straightConnector1">
            <a:avLst/>
          </a:prstGeom>
          <a:noFill/>
          <a:ln w="6350" cap="flat" cmpd="sng" algn="ctr">
            <a:solidFill>
              <a:srgbClr val="414455"/>
            </a:solidFill>
            <a:prstDash val="solid"/>
            <a:miter lim="800000"/>
            <a:tailEnd type="arrow"/>
          </a:ln>
          <a:effectLst/>
        </p:spPr>
        <p:style>
          <a:lnRef idx="1">
            <a:srgbClr val="4472C4"/>
          </a:lnRef>
          <a:fillRef idx="0">
            <a:srgbClr val="4472C4"/>
          </a:fillRef>
          <a:effectRef idx="0">
            <a:srgbClr val="4472C4"/>
          </a:effectRef>
          <a:fontRef idx="minor">
            <a:sysClr val="windowText" lastClr="000000"/>
          </a:fontRef>
        </p:style>
      </p:cxnSp>
      <p:sp>
        <p:nvSpPr>
          <p:cNvPr id="24" name="TextBox 83"/>
          <p:cNvSpPr txBox="1"/>
          <p:nvPr/>
        </p:nvSpPr>
        <p:spPr>
          <a:xfrm>
            <a:off x="6154240" y="1835295"/>
            <a:ext cx="4536504" cy="701346"/>
          </a:xfrm>
          <a:prstGeom prst="rect">
            <a:avLst/>
          </a:prstGeom>
          <a:noFill/>
        </p:spPr>
        <p:txBody>
          <a:bodyPr wrap="square" rtlCol="0">
            <a:spAutoFit/>
          </a:bodyPr>
          <a:lstStyle/>
          <a:p>
            <a:pPr>
              <a:lnSpc>
                <a:spcPct val="130000"/>
              </a:lnSpc>
            </a:pPr>
            <a:r>
              <a:rPr lang="zh-CN" altLang="en-US" sz="1600" dirty="0">
                <a:solidFill>
                  <a:sysClr val="windowText" lastClr="000000"/>
                </a:solidFill>
                <a:latin typeface="微软雅黑" panose="020B0503020204020204" charset="-122"/>
                <a:ea typeface="微软雅黑" panose="020B0503020204020204" charset="-122"/>
              </a:rPr>
              <a:t>通过</a:t>
            </a:r>
            <a:r>
              <a:rPr lang="en-US" altLang="zh-CN" sz="1600" dirty="0" err="1">
                <a:solidFill>
                  <a:sysClr val="windowText" lastClr="000000"/>
                </a:solidFill>
                <a:latin typeface="微软雅黑" panose="020B0503020204020204" charset="-122"/>
                <a:ea typeface="微软雅黑" panose="020B0503020204020204" charset="-122"/>
              </a:rPr>
              <a:t>Numpy</a:t>
            </a:r>
            <a:r>
              <a:rPr lang="zh-CN" altLang="en-US" sz="1600" dirty="0">
                <a:solidFill>
                  <a:sysClr val="windowText" lastClr="000000"/>
                </a:solidFill>
                <a:latin typeface="微软雅黑" panose="020B0503020204020204" charset="-122"/>
                <a:ea typeface="微软雅黑" panose="020B0503020204020204" charset="-122"/>
              </a:rPr>
              <a:t>包的基本函数自己实现了</a:t>
            </a:r>
            <a:r>
              <a:rPr lang="en-US" altLang="zh-CN" sz="1600" dirty="0">
                <a:solidFill>
                  <a:sysClr val="windowText" lastClr="000000"/>
                </a:solidFill>
                <a:latin typeface="微软雅黑" panose="020B0503020204020204" charset="-122"/>
                <a:ea typeface="微软雅黑" panose="020B0503020204020204" charset="-122"/>
              </a:rPr>
              <a:t>BP</a:t>
            </a:r>
            <a:r>
              <a:rPr lang="zh-CN" altLang="en-US" sz="1600" dirty="0">
                <a:solidFill>
                  <a:sysClr val="windowText" lastClr="000000"/>
                </a:solidFill>
                <a:latin typeface="微软雅黑" panose="020B0503020204020204" charset="-122"/>
                <a:ea typeface="微软雅黑" panose="020B0503020204020204" charset="-122"/>
              </a:rPr>
              <a:t>神经网络的搭建</a:t>
            </a:r>
          </a:p>
        </p:txBody>
      </p:sp>
      <p:sp>
        <p:nvSpPr>
          <p:cNvPr id="32" name="矩形 31"/>
          <p:cNvSpPr/>
          <p:nvPr/>
        </p:nvSpPr>
        <p:spPr>
          <a:xfrm>
            <a:off x="6137910" y="3486785"/>
            <a:ext cx="4323080" cy="673100"/>
          </a:xfrm>
          <a:prstGeom prst="rect">
            <a:avLst/>
          </a:prstGeom>
          <a:solidFill>
            <a:srgbClr val="E8E8E6"/>
          </a:solidFill>
          <a:ln w="12700" cap="flat" cmpd="sng" algn="ctr">
            <a:solidFill>
              <a:srgbClr val="FFFFFF"/>
            </a:solidFill>
            <a:prstDash val="solid"/>
            <a:miter lim="800000"/>
          </a:ln>
          <a:effectLst/>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lang="zh-CN" altLang="en-US" sz="1015"/>
          </a:p>
        </p:txBody>
      </p:sp>
      <p:sp>
        <p:nvSpPr>
          <p:cNvPr id="33" name="矩形 32"/>
          <p:cNvSpPr/>
          <p:nvPr/>
        </p:nvSpPr>
        <p:spPr>
          <a:xfrm>
            <a:off x="6706235" y="3061335"/>
            <a:ext cx="3143250" cy="337820"/>
          </a:xfrm>
          <a:prstGeom prst="rect">
            <a:avLst/>
          </a:prstGeom>
          <a:solidFill>
            <a:srgbClr val="414455"/>
          </a:solidFill>
          <a:ln w="12700" cap="flat" cmpd="sng" algn="ctr">
            <a:noFill/>
            <a:prstDash val="solid"/>
            <a:miter lim="800000"/>
          </a:ln>
          <a:effectLst/>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r>
              <a:rPr lang="en-US" altLang="zh-CN" sz="3200">
                <a:latin typeface="微软雅黑" panose="020B0503020204020204" charset="-122"/>
                <a:ea typeface="微软雅黑" panose="020B0503020204020204" charset="-122"/>
              </a:rPr>
              <a:t>·</a:t>
            </a:r>
            <a:r>
              <a:rPr lang="en-US" altLang="zh-CN" sz="2400">
                <a:latin typeface="微软雅黑" panose="020B0503020204020204" charset="-122"/>
                <a:ea typeface="微软雅黑" panose="020B0503020204020204" charset="-122"/>
              </a:rPr>
              <a:t>CNN</a:t>
            </a:r>
            <a:r>
              <a:rPr lang="zh-CN" altLang="en-US" sz="2400">
                <a:latin typeface="微软雅黑" panose="020B0503020204020204" charset="-122"/>
                <a:ea typeface="微软雅黑" panose="020B0503020204020204" charset="-122"/>
              </a:rPr>
              <a:t>神经网络</a:t>
            </a:r>
          </a:p>
        </p:txBody>
      </p:sp>
      <p:sp>
        <p:nvSpPr>
          <p:cNvPr id="34" name="TextBox 83"/>
          <p:cNvSpPr txBox="1"/>
          <p:nvPr/>
        </p:nvSpPr>
        <p:spPr>
          <a:xfrm>
            <a:off x="6111060" y="3429145"/>
            <a:ext cx="4536504" cy="730885"/>
          </a:xfrm>
          <a:prstGeom prst="rect">
            <a:avLst/>
          </a:prstGeom>
          <a:noFill/>
        </p:spPr>
        <p:txBody>
          <a:bodyPr wrap="square" rtlCol="0">
            <a:spAutoFit/>
          </a:bodyPr>
          <a:lstStyle/>
          <a:p>
            <a:pPr>
              <a:lnSpc>
                <a:spcPct val="130000"/>
              </a:lnSpc>
            </a:pPr>
            <a:r>
              <a:rPr lang="zh-CN" altLang="en-US" sz="1600">
                <a:solidFill>
                  <a:sysClr val="windowText" lastClr="000000"/>
                </a:solidFill>
                <a:latin typeface="微软雅黑" panose="020B0503020204020204" charset="-122"/>
                <a:ea typeface="微软雅黑" panose="020B0503020204020204" charset="-122"/>
              </a:rPr>
              <a:t>调用</a:t>
            </a:r>
            <a:r>
              <a:rPr lang="en-US" altLang="zh-CN" sz="1600">
                <a:solidFill>
                  <a:sysClr val="windowText" lastClr="000000"/>
                </a:solidFill>
                <a:latin typeface="微软雅黑" panose="020B0503020204020204" charset="-122"/>
                <a:ea typeface="微软雅黑" panose="020B0503020204020204" charset="-122"/>
              </a:rPr>
              <a:t>TensorFlow</a:t>
            </a:r>
            <a:r>
              <a:rPr lang="zh-CN" altLang="en-US" sz="1600">
                <a:solidFill>
                  <a:sysClr val="windowText" lastClr="000000"/>
                </a:solidFill>
                <a:latin typeface="微软雅黑" panose="020B0503020204020204" charset="-122"/>
                <a:ea typeface="微软雅黑" panose="020B0503020204020204" charset="-122"/>
              </a:rPr>
              <a:t>包在自行设计的基础上实现</a:t>
            </a:r>
            <a:r>
              <a:rPr lang="en-US" altLang="zh-CN" sz="1600">
                <a:solidFill>
                  <a:sysClr val="windowText" lastClr="000000"/>
                </a:solidFill>
                <a:latin typeface="微软雅黑" panose="020B0503020204020204" charset="-122"/>
                <a:ea typeface="微软雅黑" panose="020B0503020204020204" charset="-122"/>
              </a:rPr>
              <a:t>CNN</a:t>
            </a:r>
            <a:r>
              <a:rPr lang="zh-CN" altLang="en-US" sz="1600">
                <a:solidFill>
                  <a:sysClr val="windowText" lastClr="000000"/>
                </a:solidFill>
                <a:latin typeface="微软雅黑" panose="020B0503020204020204" charset="-122"/>
                <a:ea typeface="微软雅黑" panose="020B0503020204020204" charset="-122"/>
              </a:rPr>
              <a:t>神经网络的搭建</a:t>
            </a:r>
          </a:p>
        </p:txBody>
      </p:sp>
      <p:sp>
        <p:nvSpPr>
          <p:cNvPr id="35" name="矩形 34"/>
          <p:cNvSpPr/>
          <p:nvPr/>
        </p:nvSpPr>
        <p:spPr>
          <a:xfrm>
            <a:off x="6137910" y="5143500"/>
            <a:ext cx="4323080" cy="673100"/>
          </a:xfrm>
          <a:prstGeom prst="rect">
            <a:avLst/>
          </a:prstGeom>
          <a:solidFill>
            <a:srgbClr val="E8E8E6"/>
          </a:solidFill>
          <a:ln w="12700" cap="flat" cmpd="sng" algn="ctr">
            <a:solidFill>
              <a:srgbClr val="FFFFFF"/>
            </a:solidFill>
            <a:prstDash val="solid"/>
            <a:miter lim="800000"/>
          </a:ln>
          <a:effectLst/>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lang="zh-CN" altLang="en-US" sz="1015"/>
          </a:p>
        </p:txBody>
      </p:sp>
      <p:sp>
        <p:nvSpPr>
          <p:cNvPr id="36" name="矩形 35"/>
          <p:cNvSpPr/>
          <p:nvPr/>
        </p:nvSpPr>
        <p:spPr>
          <a:xfrm>
            <a:off x="6706235" y="4718050"/>
            <a:ext cx="3143250" cy="337820"/>
          </a:xfrm>
          <a:prstGeom prst="rect">
            <a:avLst/>
          </a:prstGeom>
          <a:solidFill>
            <a:srgbClr val="414455"/>
          </a:solidFill>
          <a:ln w="12700" cap="flat" cmpd="sng" algn="ctr">
            <a:noFill/>
            <a:prstDash val="solid"/>
            <a:miter lim="800000"/>
          </a:ln>
          <a:effectLst/>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r>
              <a:rPr lang="en-US" altLang="zh-CN" sz="32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前端画板</a:t>
            </a:r>
            <a:r>
              <a:rPr lang="en-US" altLang="zh-CN" sz="2400" dirty="0">
                <a:latin typeface="微软雅黑" panose="020B0503020204020204" charset="-122"/>
                <a:ea typeface="微软雅黑" panose="020B0503020204020204" charset="-122"/>
              </a:rPr>
              <a:t>&amp;</a:t>
            </a:r>
            <a:r>
              <a:rPr lang="zh-CN" altLang="en-US" sz="2400" dirty="0">
                <a:latin typeface="微软雅黑" panose="020B0503020204020204" charset="-122"/>
                <a:ea typeface="微软雅黑" panose="020B0503020204020204" charset="-122"/>
              </a:rPr>
              <a:t>拓展程序</a:t>
            </a:r>
            <a:endParaRPr lang="en-US" altLang="zh-CN" sz="2400" dirty="0">
              <a:latin typeface="微软雅黑" panose="020B0503020204020204" charset="-122"/>
              <a:ea typeface="微软雅黑" panose="020B0503020204020204" charset="-122"/>
            </a:endParaRPr>
          </a:p>
        </p:txBody>
      </p:sp>
      <p:sp>
        <p:nvSpPr>
          <p:cNvPr id="37" name="TextBox 83"/>
          <p:cNvSpPr txBox="1"/>
          <p:nvPr/>
        </p:nvSpPr>
        <p:spPr>
          <a:xfrm>
            <a:off x="6111060" y="5085860"/>
            <a:ext cx="4536504" cy="701346"/>
          </a:xfrm>
          <a:prstGeom prst="rect">
            <a:avLst/>
          </a:prstGeom>
          <a:noFill/>
        </p:spPr>
        <p:txBody>
          <a:bodyPr wrap="square" rtlCol="0">
            <a:spAutoFit/>
          </a:bodyPr>
          <a:lstStyle/>
          <a:p>
            <a:pPr>
              <a:lnSpc>
                <a:spcPct val="130000"/>
              </a:lnSpc>
            </a:pPr>
            <a:r>
              <a:rPr lang="zh-CN" sz="1600" dirty="0">
                <a:solidFill>
                  <a:sysClr val="windowText" lastClr="000000"/>
                </a:solidFill>
                <a:latin typeface="微软雅黑" panose="020B0503020204020204" charset="-122"/>
                <a:ea typeface="微软雅黑" panose="020B0503020204020204" charset="-122"/>
              </a:rPr>
              <a:t>基于</a:t>
            </a:r>
            <a:r>
              <a:rPr lang="en-US" altLang="zh-CN" sz="1600" dirty="0" err="1">
                <a:solidFill>
                  <a:sysClr val="windowText" lastClr="000000"/>
                </a:solidFill>
                <a:latin typeface="微软雅黑" panose="020B0503020204020204" charset="-122"/>
                <a:ea typeface="微软雅黑" panose="020B0503020204020204" charset="-122"/>
              </a:rPr>
              <a:t>pygame</a:t>
            </a:r>
            <a:r>
              <a:rPr lang="zh-CN" altLang="en-US" sz="1600" dirty="0">
                <a:solidFill>
                  <a:sysClr val="windowText" lastClr="000000"/>
                </a:solidFill>
                <a:latin typeface="微软雅黑" panose="020B0503020204020204" charset="-122"/>
                <a:ea typeface="微软雅黑" panose="020B0503020204020204" charset="-122"/>
              </a:rPr>
              <a:t>实现画板，完成对个人手写数字识别的功能</a:t>
            </a:r>
          </a:p>
        </p:txBody>
      </p:sp>
      <p:cxnSp>
        <p:nvCxnSpPr>
          <p:cNvPr id="42" name="直接连接符 41"/>
          <p:cNvCxnSpPr/>
          <p:nvPr/>
        </p:nvCxnSpPr>
        <p:spPr>
          <a:xfrm>
            <a:off x="651228" y="789605"/>
            <a:ext cx="10254545" cy="0"/>
          </a:xfrm>
          <a:prstGeom prst="line">
            <a:avLst/>
          </a:prstGeom>
          <a:noFill/>
          <a:ln w="12700" cap="flat" cmpd="sng" algn="ctr">
            <a:solidFill>
              <a:sysClr val="windowText" lastClr="000000"/>
            </a:solidFill>
            <a:prstDash val="dash"/>
          </a:ln>
          <a:effectLst/>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a:off x="817584" y="306898"/>
            <a:ext cx="347288" cy="347288"/>
          </a:xfrm>
          <a:prstGeom prst="ellipse">
            <a:avLst/>
          </a:prstGeom>
          <a:solidFill>
            <a:srgbClr val="1A3F6C"/>
          </a:solidFill>
          <a:ln w="25400" cap="flat" cmpd="sng" algn="ctr">
            <a:noFill/>
            <a:prstDash val="solid"/>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44" name="TextBox 28"/>
          <p:cNvSpPr txBox="1"/>
          <p:nvPr/>
        </p:nvSpPr>
        <p:spPr>
          <a:xfrm>
            <a:off x="1148821" y="261572"/>
            <a:ext cx="10254545" cy="943335"/>
          </a:xfrm>
          <a:prstGeom prst="rect">
            <a:avLst/>
          </a:prstGeom>
          <a:noFill/>
        </p:spPr>
        <p:txBody>
          <a:bodyPr wrap="square" rtlCol="0">
            <a:spAutoFit/>
          </a:bodyPr>
          <a:lstStyle/>
          <a:p>
            <a:r>
              <a:rPr lang="zh-CN" altLang="en-US" sz="2530" spc="300" dirty="0">
                <a:latin typeface="方正兰亭细黑_GBK" pitchFamily="2" charset="-122"/>
                <a:ea typeface="方正兰亭细黑_GBK" pitchFamily="2" charset="-122"/>
              </a:rPr>
              <a:t>实验简介                                           </a:t>
            </a:r>
            <a:r>
              <a:rPr lang="zh-CN" altLang="en-US" sz="2800" dirty="0">
                <a:latin typeface="微软雅黑" panose="020B0503020204020204" charset="-122"/>
                <a:ea typeface="微软雅黑" panose="020B0503020204020204" charset="-122"/>
              </a:rPr>
              <a:t>主要模块的实现</a:t>
            </a:r>
            <a:endParaRPr lang="en-US" altLang="zh-CN" sz="1050" dirty="0"/>
          </a:p>
          <a:p>
            <a:r>
              <a:rPr lang="zh-CN" altLang="en-US" sz="2530" spc="300" dirty="0">
                <a:latin typeface="方正兰亭细黑_GBK" pitchFamily="2" charset="-122"/>
                <a:ea typeface="方正兰亭细黑_GBK" pitchFamily="2" charset="-122"/>
              </a:rPr>
              <a:t>                                                      </a:t>
            </a: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p:tgtEl>
                                          <p:spTgt spid="16"/>
                                        </p:tgtEl>
                                        <p:attrNameLst>
                                          <p:attrName>ppt_y</p:attrName>
                                        </p:attrNameLst>
                                      </p:cBhvr>
                                      <p:tavLst>
                                        <p:tav tm="0">
                                          <p:val>
                                            <p:strVal val="#ppt_y+#ppt_h*1.125000"/>
                                          </p:val>
                                        </p:tav>
                                        <p:tav tm="100000">
                                          <p:val>
                                            <p:strVal val="#ppt_y"/>
                                          </p:val>
                                        </p:tav>
                                      </p:tavLst>
                                    </p:anim>
                                    <p:animEffect transition="in" filter="wipe(up)">
                                      <p:cBhvr>
                                        <p:cTn id="8" dur="500"/>
                                        <p:tgtEl>
                                          <p:spTgt spid="16"/>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p:tgtEl>
                                          <p:spTgt spid="17"/>
                                        </p:tgtEl>
                                        <p:attrNameLst>
                                          <p:attrName>ppt_y</p:attrName>
                                        </p:attrNameLst>
                                      </p:cBhvr>
                                      <p:tavLst>
                                        <p:tav tm="0">
                                          <p:val>
                                            <p:strVal val="#ppt_y+#ppt_h*1.125000"/>
                                          </p:val>
                                        </p:tav>
                                        <p:tav tm="100000">
                                          <p:val>
                                            <p:strVal val="#ppt_y"/>
                                          </p:val>
                                        </p:tav>
                                      </p:tavLst>
                                    </p:anim>
                                    <p:animEffect transition="in" filter="wipe(up)">
                                      <p:cBhvr>
                                        <p:cTn id="12" dur="500"/>
                                        <p:tgtEl>
                                          <p:spTgt spid="17"/>
                                        </p:tgtEl>
                                      </p:cBhvr>
                                    </p:animEffect>
                                  </p:childTnLst>
                                </p:cTn>
                              </p:par>
                              <p:par>
                                <p:cTn id="13" presetID="12" presetClass="entr" presetSubtype="4"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p:tgtEl>
                                          <p:spTgt spid="21"/>
                                        </p:tgtEl>
                                        <p:attrNameLst>
                                          <p:attrName>ppt_y</p:attrName>
                                        </p:attrNameLst>
                                      </p:cBhvr>
                                      <p:tavLst>
                                        <p:tav tm="0">
                                          <p:val>
                                            <p:strVal val="#ppt_y+#ppt_h*1.125000"/>
                                          </p:val>
                                        </p:tav>
                                        <p:tav tm="100000">
                                          <p:val>
                                            <p:strVal val="#ppt_y"/>
                                          </p:val>
                                        </p:tav>
                                      </p:tavLst>
                                    </p:anim>
                                    <p:animEffect transition="in" filter="wipe(up)">
                                      <p:cBhvr>
                                        <p:cTn id="16" dur="500"/>
                                        <p:tgtEl>
                                          <p:spTgt spid="21"/>
                                        </p:tgtEl>
                                      </p:cBhvr>
                                    </p:animEffect>
                                  </p:childTnLst>
                                </p:cTn>
                              </p:par>
                              <p:par>
                                <p:cTn id="17" presetID="12" presetClass="entr" presetSubtype="4"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p:tgtEl>
                                          <p:spTgt spid="22"/>
                                        </p:tgtEl>
                                        <p:attrNameLst>
                                          <p:attrName>ppt_y</p:attrName>
                                        </p:attrNameLst>
                                      </p:cBhvr>
                                      <p:tavLst>
                                        <p:tav tm="0">
                                          <p:val>
                                            <p:strVal val="#ppt_y+#ppt_h*1.125000"/>
                                          </p:val>
                                        </p:tav>
                                        <p:tav tm="100000">
                                          <p:val>
                                            <p:strVal val="#ppt_y"/>
                                          </p:val>
                                        </p:tav>
                                      </p:tavLst>
                                    </p:anim>
                                    <p:animEffect transition="in" filter="wipe(up)">
                                      <p:cBhvr>
                                        <p:cTn id="20" dur="500"/>
                                        <p:tgtEl>
                                          <p:spTgt spid="22"/>
                                        </p:tgtEl>
                                      </p:cBhvr>
                                    </p:animEffect>
                                  </p:childTnLst>
                                </p:cTn>
                              </p:par>
                              <p:par>
                                <p:cTn id="21" presetID="12" presetClass="entr" presetSubtype="4"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p:tgtEl>
                                          <p:spTgt spid="23"/>
                                        </p:tgtEl>
                                        <p:attrNameLst>
                                          <p:attrName>ppt_y</p:attrName>
                                        </p:attrNameLst>
                                      </p:cBhvr>
                                      <p:tavLst>
                                        <p:tav tm="0">
                                          <p:val>
                                            <p:strVal val="#ppt_y+#ppt_h*1.125000"/>
                                          </p:val>
                                        </p:tav>
                                        <p:tav tm="100000">
                                          <p:val>
                                            <p:strVal val="#ppt_y"/>
                                          </p:val>
                                        </p:tav>
                                      </p:tavLst>
                                    </p:anim>
                                    <p:animEffect transition="in" filter="wipe(up)">
                                      <p:cBhvr>
                                        <p:cTn id="24" dur="500"/>
                                        <p:tgtEl>
                                          <p:spTgt spid="23"/>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p:tgtEl>
                                          <p:spTgt spid="24"/>
                                        </p:tgtEl>
                                        <p:attrNameLst>
                                          <p:attrName>ppt_y</p:attrName>
                                        </p:attrNameLst>
                                      </p:cBhvr>
                                      <p:tavLst>
                                        <p:tav tm="0">
                                          <p:val>
                                            <p:strVal val="#ppt_y+#ppt_h*1.125000"/>
                                          </p:val>
                                        </p:tav>
                                        <p:tav tm="100000">
                                          <p:val>
                                            <p:strVal val="#ppt_y"/>
                                          </p:val>
                                        </p:tav>
                                      </p:tavLst>
                                    </p:anim>
                                    <p:animEffect transition="in" filter="wipe(up)">
                                      <p:cBhvr>
                                        <p:cTn id="28" dur="500"/>
                                        <p:tgtEl>
                                          <p:spTgt spid="24"/>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p:tgtEl>
                                          <p:spTgt spid="32"/>
                                        </p:tgtEl>
                                        <p:attrNameLst>
                                          <p:attrName>ppt_y</p:attrName>
                                        </p:attrNameLst>
                                      </p:cBhvr>
                                      <p:tavLst>
                                        <p:tav tm="0">
                                          <p:val>
                                            <p:strVal val="#ppt_y+#ppt_h*1.125000"/>
                                          </p:val>
                                        </p:tav>
                                        <p:tav tm="100000">
                                          <p:val>
                                            <p:strVal val="#ppt_y"/>
                                          </p:val>
                                        </p:tav>
                                      </p:tavLst>
                                    </p:anim>
                                    <p:animEffect transition="in" filter="wipe(up)">
                                      <p:cBhvr>
                                        <p:cTn id="32" dur="500"/>
                                        <p:tgtEl>
                                          <p:spTgt spid="32"/>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p:tgtEl>
                                          <p:spTgt spid="33"/>
                                        </p:tgtEl>
                                        <p:attrNameLst>
                                          <p:attrName>ppt_y</p:attrName>
                                        </p:attrNameLst>
                                      </p:cBhvr>
                                      <p:tavLst>
                                        <p:tav tm="0">
                                          <p:val>
                                            <p:strVal val="#ppt_y+#ppt_h*1.125000"/>
                                          </p:val>
                                        </p:tav>
                                        <p:tav tm="100000">
                                          <p:val>
                                            <p:strVal val="#ppt_y"/>
                                          </p:val>
                                        </p:tav>
                                      </p:tavLst>
                                    </p:anim>
                                    <p:animEffect transition="in" filter="wipe(up)">
                                      <p:cBhvr>
                                        <p:cTn id="36" dur="500"/>
                                        <p:tgtEl>
                                          <p:spTgt spid="33"/>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p:tgtEl>
                                          <p:spTgt spid="34"/>
                                        </p:tgtEl>
                                        <p:attrNameLst>
                                          <p:attrName>ppt_y</p:attrName>
                                        </p:attrNameLst>
                                      </p:cBhvr>
                                      <p:tavLst>
                                        <p:tav tm="0">
                                          <p:val>
                                            <p:strVal val="#ppt_y+#ppt_h*1.125000"/>
                                          </p:val>
                                        </p:tav>
                                        <p:tav tm="100000">
                                          <p:val>
                                            <p:strVal val="#ppt_y"/>
                                          </p:val>
                                        </p:tav>
                                      </p:tavLst>
                                    </p:anim>
                                    <p:animEffect transition="in" filter="wipe(up)">
                                      <p:cBhvr>
                                        <p:cTn id="40" dur="500"/>
                                        <p:tgtEl>
                                          <p:spTgt spid="34"/>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cBhvr additive="base">
                                        <p:cTn id="43" dur="500"/>
                                        <p:tgtEl>
                                          <p:spTgt spid="35"/>
                                        </p:tgtEl>
                                        <p:attrNameLst>
                                          <p:attrName>ppt_y</p:attrName>
                                        </p:attrNameLst>
                                      </p:cBhvr>
                                      <p:tavLst>
                                        <p:tav tm="0">
                                          <p:val>
                                            <p:strVal val="#ppt_y+#ppt_h*1.125000"/>
                                          </p:val>
                                        </p:tav>
                                        <p:tav tm="100000">
                                          <p:val>
                                            <p:strVal val="#ppt_y"/>
                                          </p:val>
                                        </p:tav>
                                      </p:tavLst>
                                    </p:anim>
                                    <p:animEffect transition="in" filter="wipe(up)">
                                      <p:cBhvr>
                                        <p:cTn id="44" dur="500"/>
                                        <p:tgtEl>
                                          <p:spTgt spid="35"/>
                                        </p:tgtEl>
                                      </p:cBhvr>
                                    </p:animEffect>
                                  </p:childTnLst>
                                </p:cTn>
                              </p:par>
                              <p:par>
                                <p:cTn id="45" presetID="12" presetClass="entr" presetSubtype="4"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 calcmode="lin" valueType="num">
                                      <p:cBhvr additive="base">
                                        <p:cTn id="47" dur="500"/>
                                        <p:tgtEl>
                                          <p:spTgt spid="36"/>
                                        </p:tgtEl>
                                        <p:attrNameLst>
                                          <p:attrName>ppt_y</p:attrName>
                                        </p:attrNameLst>
                                      </p:cBhvr>
                                      <p:tavLst>
                                        <p:tav tm="0">
                                          <p:val>
                                            <p:strVal val="#ppt_y+#ppt_h*1.125000"/>
                                          </p:val>
                                        </p:tav>
                                        <p:tav tm="100000">
                                          <p:val>
                                            <p:strVal val="#ppt_y"/>
                                          </p:val>
                                        </p:tav>
                                      </p:tavLst>
                                    </p:anim>
                                    <p:animEffect transition="in" filter="wipe(up)">
                                      <p:cBhvr>
                                        <p:cTn id="48" dur="500"/>
                                        <p:tgtEl>
                                          <p:spTgt spid="36"/>
                                        </p:tgtEl>
                                      </p:cBhvr>
                                    </p:animEffect>
                                  </p:childTnLst>
                                </p:cTn>
                              </p:par>
                              <p:par>
                                <p:cTn id="49" presetID="12" presetClass="entr" presetSubtype="4"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 calcmode="lin" valueType="num">
                                      <p:cBhvr additive="base">
                                        <p:cTn id="51" dur="500"/>
                                        <p:tgtEl>
                                          <p:spTgt spid="37"/>
                                        </p:tgtEl>
                                        <p:attrNameLst>
                                          <p:attrName>ppt_y</p:attrName>
                                        </p:attrNameLst>
                                      </p:cBhvr>
                                      <p:tavLst>
                                        <p:tav tm="0">
                                          <p:val>
                                            <p:strVal val="#ppt_y+#ppt_h*1.125000"/>
                                          </p:val>
                                        </p:tav>
                                        <p:tav tm="100000">
                                          <p:val>
                                            <p:strVal val="#ppt_y"/>
                                          </p:val>
                                        </p:tav>
                                      </p:tavLst>
                                    </p:anim>
                                    <p:animEffect transition="in" filter="wipe(up)">
                                      <p:cBhvr>
                                        <p:cTn id="5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4" grpId="0"/>
      <p:bldP spid="32" grpId="0" animBg="1"/>
      <p:bldP spid="33" grpId="0" animBg="1"/>
      <p:bldP spid="34" grpId="0"/>
      <p:bldP spid="35" grpId="0" animBg="1"/>
      <p:bldP spid="36" grpId="0" animBg="1"/>
      <p:bldP spid="37"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30040" y="2168525"/>
            <a:ext cx="3472786" cy="820414"/>
          </a:xfrm>
          <a:prstGeom prst="rect">
            <a:avLst/>
          </a:prstGeom>
        </p:spPr>
      </p:pic>
      <p:sp>
        <p:nvSpPr>
          <p:cNvPr id="3" name="TextBox 2"/>
          <p:cNvSpPr txBox="1"/>
          <p:nvPr/>
        </p:nvSpPr>
        <p:spPr>
          <a:xfrm>
            <a:off x="4507103" y="2448941"/>
            <a:ext cx="2865564" cy="399415"/>
          </a:xfrm>
          <a:prstGeom prst="rect">
            <a:avLst/>
          </a:prstGeom>
        </p:spPr>
        <p:txBody>
          <a:bodyPr lIns="0" tIns="0" rIns="63500" rtlCol="0" anchor="t">
            <a:spAutoFit/>
          </a:bodyPr>
          <a:lstStyle/>
          <a:p>
            <a:pPr algn="ctr" latinLnBrk="1"/>
            <a:r>
              <a:rPr lang="zh-CN" altLang="en-US" sz="2300">
                <a:solidFill>
                  <a:srgbClr val="000000"/>
                </a:solidFill>
                <a:latin typeface="微软雅黑" panose="020B0503020204020204" charset="-122"/>
                <a:ea typeface="微软雅黑" panose="020B0503020204020204" charset="-122"/>
              </a:rPr>
              <a:t>实验步骤概述</a:t>
            </a:r>
          </a:p>
        </p:txBody>
      </p:sp>
      <p:pic>
        <p:nvPicPr>
          <p:cNvPr id="4" name="Picture 3"/>
          <p:cNvPicPr>
            <a:picLocks noChangeAspect="1"/>
          </p:cNvPicPr>
          <p:nvPr/>
        </p:nvPicPr>
        <p:blipFill>
          <a:blip r:embed="rId3"/>
          <a:stretch>
            <a:fillRect/>
          </a:stretch>
        </p:blipFill>
        <p:spPr>
          <a:xfrm>
            <a:off x="5248783" y="965200"/>
            <a:ext cx="1056390" cy="1203518"/>
          </a:xfrm>
          <a:prstGeom prst="rect">
            <a:avLst/>
          </a:prstGeom>
        </p:spPr>
      </p:pic>
      <p:sp>
        <p:nvSpPr>
          <p:cNvPr id="5" name="TextBox 4"/>
          <p:cNvSpPr txBox="1"/>
          <p:nvPr/>
        </p:nvSpPr>
        <p:spPr>
          <a:xfrm>
            <a:off x="1752903" y="3217059"/>
            <a:ext cx="8048149" cy="661720"/>
          </a:xfrm>
          <a:prstGeom prst="rect">
            <a:avLst/>
          </a:prstGeom>
        </p:spPr>
        <p:txBody>
          <a:bodyPr wrap="square" lIns="0" tIns="0" rIns="63500" rtlCol="0" anchor="t">
            <a:spAutoFit/>
          </a:bodyPr>
          <a:lstStyle/>
          <a:p>
            <a:pPr algn="ctr" latinLnBrk="1"/>
            <a:r>
              <a:rPr lang="en-US" sz="2000" dirty="0">
                <a:solidFill>
                  <a:srgbClr val="000000"/>
                </a:solidFill>
                <a:latin typeface="微软雅黑" panose="020B0503020204020204" charset="-122"/>
                <a:ea typeface="微软雅黑" panose="020B0503020204020204" charset="-122"/>
              </a:rPr>
              <a:t>CNN</a:t>
            </a:r>
            <a:r>
              <a:rPr lang="zh-CN" altLang="en-US" sz="2000" dirty="0">
                <a:solidFill>
                  <a:srgbClr val="000000"/>
                </a:solidFill>
                <a:latin typeface="微软雅黑" panose="020B0503020204020204" charset="-122"/>
                <a:ea typeface="微软雅黑" panose="020B0503020204020204" charset="-122"/>
              </a:rPr>
              <a:t>神经网络</a:t>
            </a:r>
            <a:endParaRPr lang="en-US" altLang="zh-CN" sz="2000" dirty="0">
              <a:solidFill>
                <a:srgbClr val="000000"/>
              </a:solidFill>
              <a:latin typeface="微软雅黑" panose="020B0503020204020204" charset="-122"/>
              <a:ea typeface="微软雅黑" panose="020B0503020204020204" charset="-122"/>
            </a:endParaRPr>
          </a:p>
          <a:p>
            <a:pPr algn="ctr" latinLnBrk="1"/>
            <a:r>
              <a:rPr lang="en-US" altLang="zh-CN" sz="2000" dirty="0">
                <a:solidFill>
                  <a:srgbClr val="000000"/>
                </a:solidFill>
                <a:latin typeface="微软雅黑" panose="020B0503020204020204" charset="-122"/>
                <a:ea typeface="微软雅黑" panose="020B0503020204020204" charset="-122"/>
              </a:rPr>
              <a:t>                                             — —</a:t>
            </a:r>
            <a:r>
              <a:rPr lang="zh-CN" altLang="en-US" sz="2000" dirty="0">
                <a:solidFill>
                  <a:srgbClr val="000000"/>
                </a:solidFill>
                <a:latin typeface="微软雅黑" panose="020B0503020204020204" charset="-122"/>
                <a:ea typeface="微软雅黑" panose="020B0503020204020204" charset="-122"/>
              </a:rPr>
              <a:t>基于</a:t>
            </a:r>
            <a:r>
              <a:rPr lang="en-US" altLang="zh-CN" sz="2000" dirty="0">
                <a:solidFill>
                  <a:srgbClr val="000000"/>
                </a:solidFill>
                <a:latin typeface="微软雅黑" panose="020B0503020204020204" charset="-122"/>
                <a:ea typeface="微软雅黑" panose="020B0503020204020204" charset="-122"/>
              </a:rPr>
              <a:t>Tensorflow2.0</a:t>
            </a:r>
            <a:r>
              <a:rPr lang="zh-CN" altLang="en-US" sz="2000" dirty="0">
                <a:solidFill>
                  <a:srgbClr val="000000"/>
                </a:solidFill>
                <a:latin typeface="微软雅黑" panose="020B0503020204020204" charset="-122"/>
                <a:ea typeface="微软雅黑" panose="020B0503020204020204" charset="-122"/>
              </a:rPr>
              <a:t>的设计实现</a:t>
            </a:r>
          </a:p>
        </p:txBody>
      </p:sp>
      <p:pic>
        <p:nvPicPr>
          <p:cNvPr id="6" name="图片 5"/>
          <p:cNvPicPr>
            <a:picLocks noChangeAspect="1"/>
          </p:cNvPicPr>
          <p:nvPr/>
        </p:nvPicPr>
        <p:blipFill>
          <a:blip r:embed="rId4"/>
          <a:stretch>
            <a:fillRect/>
          </a:stretch>
        </p:blipFill>
        <p:spPr>
          <a:xfrm>
            <a:off x="2806700" y="4173855"/>
            <a:ext cx="6395258" cy="1652159"/>
          </a:xfrm>
          <a:prstGeom prst="rect">
            <a:avLst/>
          </a:prstGeom>
        </p:spPr>
      </p:pic>
    </p:spTree>
  </p:cSld>
  <p:clrMapOvr>
    <a:masterClrMapping/>
  </p:clrMapOvr>
  <p:transition spd="slow">
    <p:randomBar dir="ver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51228" y="789605"/>
            <a:ext cx="10254545" cy="0"/>
          </a:xfrm>
          <a:prstGeom prst="line">
            <a:avLst/>
          </a:prstGeom>
          <a:noFill/>
          <a:ln w="12700" cap="flat" cmpd="sng" algn="ctr">
            <a:solidFill>
              <a:sysClr val="windowText" lastClr="000000"/>
            </a:solidFill>
            <a:prstDash val="dash"/>
          </a:ln>
          <a:effectLst/>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17584" y="306898"/>
            <a:ext cx="347288" cy="347288"/>
          </a:xfrm>
          <a:prstGeom prst="ellipse">
            <a:avLst/>
          </a:prstGeom>
          <a:solidFill>
            <a:srgbClr val="1A3F6C"/>
          </a:solidFill>
          <a:ln w="25400" cap="flat" cmpd="sng" algn="ctr">
            <a:noFill/>
            <a:prstDash val="solid"/>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26" name="TextBox 25"/>
          <p:cNvSpPr txBox="1"/>
          <p:nvPr/>
        </p:nvSpPr>
        <p:spPr>
          <a:xfrm>
            <a:off x="1148821" y="261572"/>
            <a:ext cx="2216785" cy="480060"/>
          </a:xfrm>
          <a:prstGeom prst="rect">
            <a:avLst/>
          </a:prstGeom>
          <a:noFill/>
        </p:spPr>
        <p:txBody>
          <a:bodyPr wrap="none" rtlCol="0">
            <a:spAutoFit/>
          </a:bodyPr>
          <a:lstStyle/>
          <a:p>
            <a:r>
              <a:rPr lang="en-US" altLang="zh-CN" sz="2530" spc="300" dirty="0">
                <a:latin typeface="方正兰亭细黑_GBK" pitchFamily="2" charset="-122"/>
                <a:ea typeface="方正兰亭细黑_GBK" pitchFamily="2" charset="-122"/>
              </a:rPr>
              <a:t>CNN</a:t>
            </a:r>
            <a:r>
              <a:rPr lang="zh-CN" altLang="en-US" sz="2530" spc="300" dirty="0">
                <a:latin typeface="方正兰亭细黑_GBK" pitchFamily="2" charset="-122"/>
                <a:ea typeface="方正兰亭细黑_GBK" pitchFamily="2" charset="-122"/>
              </a:rPr>
              <a:t>神经网络</a:t>
            </a:r>
          </a:p>
        </p:txBody>
      </p:sp>
      <p:sp>
        <p:nvSpPr>
          <p:cNvPr id="3" name="TextBox 63"/>
          <p:cNvSpPr txBox="1"/>
          <p:nvPr/>
        </p:nvSpPr>
        <p:spPr>
          <a:xfrm>
            <a:off x="1745855" y="2132726"/>
            <a:ext cx="380365" cy="521970"/>
          </a:xfrm>
          <a:prstGeom prst="rect">
            <a:avLst/>
          </a:prstGeom>
          <a:noFill/>
        </p:spPr>
        <p:txBody>
          <a:bodyPr wrap="none" rtlCol="0">
            <a:spAutoFit/>
          </a:bodyPr>
          <a:lstStyle/>
          <a:p>
            <a:r>
              <a:rPr lang="en-US" altLang="zh-CN" sz="2800" dirty="0">
                <a:solidFill>
                  <a:srgbClr val="C00000"/>
                </a:solidFill>
                <a:latin typeface="Kozuka Gothic Pro R" pitchFamily="34" charset="-128"/>
                <a:ea typeface="Kozuka Gothic Pro R" pitchFamily="34" charset="-128"/>
              </a:rPr>
              <a:t>1</a:t>
            </a:r>
          </a:p>
        </p:txBody>
      </p:sp>
      <p:sp>
        <p:nvSpPr>
          <p:cNvPr id="7" name="TextBox 67"/>
          <p:cNvSpPr txBox="1"/>
          <p:nvPr/>
        </p:nvSpPr>
        <p:spPr>
          <a:xfrm>
            <a:off x="2212340" y="2194560"/>
            <a:ext cx="6793865" cy="706755"/>
          </a:xfrm>
          <a:prstGeom prst="rect">
            <a:avLst/>
          </a:prstGeom>
          <a:noFill/>
        </p:spPr>
        <p:txBody>
          <a:bodyPr wrap="square" rtlCol="0">
            <a:spAutoFit/>
          </a:bodyPr>
          <a:lstStyle/>
          <a:p>
            <a:r>
              <a:rPr sz="2000" dirty="0">
                <a:latin typeface="方正兰亭细黑_GBK_M" pitchFamily="2" charset="2"/>
                <a:ea typeface="方正兰亭细黑_GBK_M" pitchFamily="2" charset="2"/>
                <a:cs typeface="方正兰亭细黑_GBK_M" pitchFamily="2" charset="2"/>
              </a:rPr>
              <a:t>通过感受野和权值共享减小了神</a:t>
            </a:r>
          </a:p>
          <a:p>
            <a:r>
              <a:rPr sz="2000" dirty="0">
                <a:latin typeface="方正兰亭细黑_GBK_M" pitchFamily="2" charset="2"/>
                <a:ea typeface="方正兰亭细黑_GBK_M" pitchFamily="2" charset="2"/>
                <a:cs typeface="方正兰亭细黑_GBK_M" pitchFamily="2" charset="2"/>
              </a:rPr>
              <a:t>经网络需要训练的参数个数。</a:t>
            </a:r>
          </a:p>
        </p:txBody>
      </p:sp>
      <p:sp>
        <p:nvSpPr>
          <p:cNvPr id="21" name="椭圆 20"/>
          <p:cNvSpPr/>
          <p:nvPr/>
        </p:nvSpPr>
        <p:spPr>
          <a:xfrm>
            <a:off x="420229" y="1925896"/>
            <a:ext cx="936015" cy="936015"/>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438963" y="3459417"/>
            <a:ext cx="922146" cy="922146"/>
            <a:chOff x="304800" y="673100"/>
            <a:chExt cx="4000500" cy="4000500"/>
          </a:xfrm>
          <a:effectLst>
            <a:outerShdw blurRad="444500" dist="254000" dir="8100000" algn="tr" rotWithShape="0">
              <a:prstClr val="black">
                <a:alpha val="50000"/>
              </a:prstClr>
            </a:outerShdw>
          </a:effectLst>
        </p:grpSpPr>
        <p:sp>
          <p:nvSpPr>
            <p:cNvPr id="23" name="同心圆 2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椭圆 2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2" name="Picture 1"/>
          <p:cNvPicPr>
            <a:picLocks noChangeAspect="1"/>
          </p:cNvPicPr>
          <p:nvPr/>
        </p:nvPicPr>
        <p:blipFill>
          <a:blip r:embed="rId2"/>
          <a:stretch>
            <a:fillRect/>
          </a:stretch>
        </p:blipFill>
        <p:spPr>
          <a:xfrm>
            <a:off x="1165352" y="923036"/>
            <a:ext cx="3472786" cy="820414"/>
          </a:xfrm>
          <a:prstGeom prst="rect">
            <a:avLst/>
          </a:prstGeom>
        </p:spPr>
      </p:pic>
      <p:sp>
        <p:nvSpPr>
          <p:cNvPr id="33" name="TextBox 2"/>
          <p:cNvSpPr txBox="1"/>
          <p:nvPr/>
        </p:nvSpPr>
        <p:spPr>
          <a:xfrm>
            <a:off x="1389888" y="1213104"/>
            <a:ext cx="2899982" cy="399415"/>
          </a:xfrm>
          <a:prstGeom prst="rect">
            <a:avLst/>
          </a:prstGeom>
        </p:spPr>
        <p:txBody>
          <a:bodyPr lIns="0" tIns="0" rIns="63500" rtlCol="0" anchor="t">
            <a:spAutoFit/>
          </a:bodyPr>
          <a:lstStyle/>
          <a:p>
            <a:pPr algn="ctr" latinLnBrk="1"/>
            <a:r>
              <a:rPr lang="zh-CN" altLang="en-US" sz="2300">
                <a:solidFill>
                  <a:srgbClr val="000000"/>
                </a:solidFill>
                <a:latin typeface="微软雅黑" panose="020B0503020204020204" charset="-122"/>
                <a:ea typeface="微软雅黑" panose="020B0503020204020204" charset="-122"/>
              </a:rPr>
              <a:t>使用</a:t>
            </a:r>
            <a:r>
              <a:rPr lang="zh-CN" sz="2300">
                <a:solidFill>
                  <a:srgbClr val="000000"/>
                </a:solidFill>
                <a:latin typeface="微软雅黑" panose="020B0503020204020204" charset="-122"/>
                <a:ea typeface="微软雅黑" panose="020B0503020204020204" charset="-122"/>
              </a:rPr>
              <a:t>卷积</a:t>
            </a:r>
            <a:r>
              <a:rPr lang="zh-CN" altLang="en-US" sz="2300">
                <a:solidFill>
                  <a:srgbClr val="000000"/>
                </a:solidFill>
                <a:latin typeface="微软雅黑" panose="020B0503020204020204" charset="-122"/>
                <a:ea typeface="微软雅黑" panose="020B0503020204020204" charset="-122"/>
              </a:rPr>
              <a:t>的优点</a:t>
            </a:r>
          </a:p>
        </p:txBody>
      </p:sp>
      <p:sp>
        <p:nvSpPr>
          <p:cNvPr id="34" name="TextBox 63"/>
          <p:cNvSpPr txBox="1"/>
          <p:nvPr/>
        </p:nvSpPr>
        <p:spPr>
          <a:xfrm>
            <a:off x="1867140" y="3760231"/>
            <a:ext cx="380365" cy="521970"/>
          </a:xfrm>
          <a:prstGeom prst="rect">
            <a:avLst/>
          </a:prstGeom>
          <a:noFill/>
        </p:spPr>
        <p:txBody>
          <a:bodyPr wrap="none" rtlCol="0">
            <a:spAutoFit/>
          </a:bodyPr>
          <a:lstStyle/>
          <a:p>
            <a:r>
              <a:rPr lang="en-US" altLang="zh-CN" sz="2800" dirty="0">
                <a:solidFill>
                  <a:srgbClr val="C00000"/>
                </a:solidFill>
                <a:latin typeface="Kozuka Gothic Pro R" pitchFamily="34" charset="-128"/>
                <a:ea typeface="Kozuka Gothic Pro R" pitchFamily="34" charset="-128"/>
              </a:rPr>
              <a:t>2</a:t>
            </a:r>
          </a:p>
        </p:txBody>
      </p:sp>
      <p:sp>
        <p:nvSpPr>
          <p:cNvPr id="35" name="TextBox 67"/>
          <p:cNvSpPr txBox="1"/>
          <p:nvPr/>
        </p:nvSpPr>
        <p:spPr>
          <a:xfrm>
            <a:off x="2066290" y="3889375"/>
            <a:ext cx="4692650" cy="398780"/>
          </a:xfrm>
          <a:prstGeom prst="rect">
            <a:avLst/>
          </a:prstGeom>
          <a:noFill/>
        </p:spPr>
        <p:txBody>
          <a:bodyPr wrap="square" rtlCol="0">
            <a:spAutoFit/>
          </a:bodyPr>
          <a:lstStyle/>
          <a:p>
            <a:r>
              <a:rPr lang="en-US" altLang="zh-CN" sz="2000" dirty="0">
                <a:latin typeface="方正兰亭细黑_GBK_M" pitchFamily="2" charset="2"/>
                <a:ea typeface="方正兰亭细黑_GBK_M" pitchFamily="2" charset="2"/>
                <a:cs typeface="方正兰亭细黑_GBK_M" pitchFamily="2" charset="2"/>
              </a:rPr>
              <a:t>  </a:t>
            </a:r>
            <a:r>
              <a:rPr lang="zh-CN" sz="2000" dirty="0">
                <a:latin typeface="方正兰亭细黑_GBK_M" pitchFamily="2" charset="2"/>
                <a:ea typeface="方正兰亭细黑_GBK_M" pitchFamily="2" charset="2"/>
                <a:cs typeface="方正兰亭细黑_GBK_M" pitchFamily="2" charset="2"/>
              </a:rPr>
              <a:t>进行特征提取不需要关注具体特征。</a:t>
            </a:r>
          </a:p>
        </p:txBody>
      </p:sp>
      <p:pic>
        <p:nvPicPr>
          <p:cNvPr id="2" name="图片 1"/>
          <p:cNvPicPr>
            <a:picLocks noChangeAspect="1"/>
          </p:cNvPicPr>
          <p:nvPr/>
        </p:nvPicPr>
        <p:blipFill>
          <a:blip r:embed="rId3"/>
          <a:stretch>
            <a:fillRect/>
          </a:stretch>
        </p:blipFill>
        <p:spPr>
          <a:xfrm>
            <a:off x="7185025" y="1212850"/>
            <a:ext cx="3601085" cy="4836795"/>
          </a:xfrm>
          <a:prstGeom prst="rect">
            <a:avLst/>
          </a:prstGeom>
          <a:noFill/>
          <a:ln w="9525">
            <a:noFill/>
          </a:ln>
        </p:spPr>
      </p:pic>
      <p:sp>
        <p:nvSpPr>
          <p:cNvPr id="4" name="TextBox 63"/>
          <p:cNvSpPr txBox="1"/>
          <p:nvPr/>
        </p:nvSpPr>
        <p:spPr>
          <a:xfrm>
            <a:off x="1779510" y="5124846"/>
            <a:ext cx="380365" cy="521970"/>
          </a:xfrm>
          <a:prstGeom prst="rect">
            <a:avLst/>
          </a:prstGeom>
          <a:noFill/>
        </p:spPr>
        <p:txBody>
          <a:bodyPr wrap="none" rtlCol="0">
            <a:spAutoFit/>
          </a:bodyPr>
          <a:lstStyle/>
          <a:p>
            <a:r>
              <a:rPr lang="en-US" altLang="zh-CN" sz="2800" dirty="0">
                <a:solidFill>
                  <a:srgbClr val="C00000"/>
                </a:solidFill>
                <a:latin typeface="Kozuka Gothic Pro R" pitchFamily="34" charset="-128"/>
                <a:ea typeface="Kozuka Gothic Pro R" pitchFamily="34" charset="-128"/>
              </a:rPr>
              <a:t>3</a:t>
            </a:r>
          </a:p>
        </p:txBody>
      </p:sp>
      <p:sp>
        <p:nvSpPr>
          <p:cNvPr id="5" name="TextBox 67"/>
          <p:cNvSpPr txBox="1"/>
          <p:nvPr/>
        </p:nvSpPr>
        <p:spPr>
          <a:xfrm>
            <a:off x="2245995" y="5186680"/>
            <a:ext cx="6793865" cy="707886"/>
          </a:xfrm>
          <a:prstGeom prst="rect">
            <a:avLst/>
          </a:prstGeom>
          <a:noFill/>
        </p:spPr>
        <p:txBody>
          <a:bodyPr wrap="square" rtlCol="0">
            <a:spAutoFit/>
          </a:bodyPr>
          <a:lstStyle/>
          <a:p>
            <a:r>
              <a:rPr lang="zh-CN" altLang="en-US" sz="2000" dirty="0">
                <a:latin typeface="方正兰亭细黑_GBK_M" pitchFamily="2" charset="2"/>
                <a:ea typeface="方正兰亭细黑_GBK_M" pitchFamily="2" charset="2"/>
                <a:cs typeface="方正兰亭细黑_GBK_M" pitchFamily="2" charset="2"/>
              </a:rPr>
              <a:t>在仅用</a:t>
            </a:r>
            <a:r>
              <a:rPr lang="en-US" altLang="zh-CN" sz="2000" dirty="0">
                <a:latin typeface="方正兰亭细黑_GBK_M" pitchFamily="2" charset="2"/>
                <a:ea typeface="方正兰亭细黑_GBK_M" pitchFamily="2" charset="2"/>
                <a:cs typeface="方正兰亭细黑_GBK_M" pitchFamily="2" charset="2"/>
              </a:rPr>
              <a:t>1w5k</a:t>
            </a:r>
            <a:r>
              <a:rPr lang="zh-CN" altLang="en-US" sz="2000" dirty="0">
                <a:latin typeface="方正兰亭细黑_GBK_M" pitchFamily="2" charset="2"/>
                <a:ea typeface="方正兰亭细黑_GBK_M" pitchFamily="2" charset="2"/>
                <a:cs typeface="方正兰亭细黑_GBK_M" pitchFamily="2" charset="2"/>
              </a:rPr>
              <a:t>条数据时实验时，</a:t>
            </a:r>
            <a:endParaRPr lang="en-US" altLang="zh-CN" sz="2000" dirty="0">
              <a:latin typeface="方正兰亭细黑_GBK_M" pitchFamily="2" charset="2"/>
              <a:ea typeface="方正兰亭细黑_GBK_M" pitchFamily="2" charset="2"/>
              <a:cs typeface="方正兰亭细黑_GBK_M" pitchFamily="2" charset="2"/>
            </a:endParaRPr>
          </a:p>
          <a:p>
            <a:r>
              <a:rPr lang="zh-CN" sz="2000" dirty="0">
                <a:latin typeface="方正兰亭细黑_GBK_M" pitchFamily="2" charset="2"/>
                <a:ea typeface="方正兰亭细黑_GBK_M" pitchFamily="2" charset="2"/>
                <a:cs typeface="方正兰亭细黑_GBK_M" pitchFamily="2" charset="2"/>
              </a:rPr>
              <a:t>手写数字识别效果</a:t>
            </a:r>
            <a:r>
              <a:rPr lang="zh-CN" altLang="en-US" sz="2000" dirty="0">
                <a:latin typeface="方正兰亭细黑_GBK_M" pitchFamily="2" charset="2"/>
                <a:ea typeface="方正兰亭细黑_GBK_M" pitchFamily="2" charset="2"/>
                <a:cs typeface="方正兰亭细黑_GBK_M" pitchFamily="2" charset="2"/>
              </a:rPr>
              <a:t>已非常优秀</a:t>
            </a:r>
            <a:endParaRPr lang="zh-CN" sz="2000" dirty="0">
              <a:latin typeface="方正兰亭细黑_GBK_M" pitchFamily="2" charset="2"/>
              <a:ea typeface="方正兰亭细黑_GBK_M" pitchFamily="2" charset="2"/>
              <a:cs typeface="方正兰亭细黑_GBK_M" pitchFamily="2" charset="2"/>
            </a:endParaRPr>
          </a:p>
        </p:txBody>
      </p:sp>
      <p:sp>
        <p:nvSpPr>
          <p:cNvPr id="6" name="椭圆 5"/>
          <p:cNvSpPr/>
          <p:nvPr/>
        </p:nvSpPr>
        <p:spPr>
          <a:xfrm>
            <a:off x="453884" y="4918016"/>
            <a:ext cx="936015" cy="936015"/>
          </a:xfrm>
          <a:prstGeom prst="ellipse">
            <a:avLst/>
          </a:prstGeom>
          <a:solidFill>
            <a:srgbClr val="1A3F6C"/>
          </a:solidFill>
          <a:ln w="25400" cap="flat" cmpd="sng" algn="ctr">
            <a:noFill/>
            <a:prstDash val="solid"/>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randombar(horizontal)">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par>
                          <p:cTn id="13" fill="hold">
                            <p:stCondLst>
                              <p:cond delay="500"/>
                            </p:stCondLst>
                            <p:childTnLst>
                              <p:par>
                                <p:cTn id="14" presetID="14" presetClass="entr" presetSubtype="1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randombar(horizontal)">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nodeType="click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p:tgtEl>
                                          <p:spTgt spid="22"/>
                                        </p:tgtEl>
                                        <p:attrNameLst>
                                          <p:attrName>ppt_y</p:attrName>
                                        </p:attrNameLst>
                                      </p:cBhvr>
                                      <p:tavLst>
                                        <p:tav tm="0">
                                          <p:val>
                                            <p:strVal val="#ppt_y+#ppt_h*1.125000"/>
                                          </p:val>
                                        </p:tav>
                                        <p:tav tm="100000">
                                          <p:val>
                                            <p:strVal val="#ppt_y"/>
                                          </p:val>
                                        </p:tav>
                                      </p:tavLst>
                                    </p:anim>
                                    <p:animEffect transition="in" filter="wipe(up)">
                                      <p:cBhvr>
                                        <p:cTn id="25" dur="500"/>
                                        <p:tgtEl>
                                          <p:spTgt spid="22"/>
                                        </p:tgtEl>
                                      </p:cBhvr>
                                    </p:animEffect>
                                  </p:childTnLst>
                                </p:cTn>
                              </p:par>
                              <p:par>
                                <p:cTn id="26" presetID="12" presetClass="entr" presetSubtype="4"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 calcmode="lin" valueType="num">
                                      <p:cBhvr additive="base">
                                        <p:cTn id="28" dur="500"/>
                                        <p:tgtEl>
                                          <p:spTgt spid="34"/>
                                        </p:tgtEl>
                                        <p:attrNameLst>
                                          <p:attrName>ppt_y</p:attrName>
                                        </p:attrNameLst>
                                      </p:cBhvr>
                                      <p:tavLst>
                                        <p:tav tm="0">
                                          <p:val>
                                            <p:strVal val="#ppt_y+#ppt_h*1.125000"/>
                                          </p:val>
                                        </p:tav>
                                        <p:tav tm="100000">
                                          <p:val>
                                            <p:strVal val="#ppt_y"/>
                                          </p:val>
                                        </p:tav>
                                      </p:tavLst>
                                    </p:anim>
                                    <p:animEffect transition="in" filter="wipe(up)">
                                      <p:cBhvr>
                                        <p:cTn id="29" dur="500"/>
                                        <p:tgtEl>
                                          <p:spTgt spid="34"/>
                                        </p:tgtEl>
                                      </p:cBhvr>
                                    </p:animEffect>
                                  </p:childTnLst>
                                </p:cTn>
                              </p:par>
                              <p:par>
                                <p:cTn id="30" presetID="12" presetClass="entr" presetSubtype="4"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500"/>
                                        <p:tgtEl>
                                          <p:spTgt spid="35"/>
                                        </p:tgtEl>
                                        <p:attrNameLst>
                                          <p:attrName>ppt_y</p:attrName>
                                        </p:attrNameLst>
                                      </p:cBhvr>
                                      <p:tavLst>
                                        <p:tav tm="0">
                                          <p:val>
                                            <p:strVal val="#ppt_y+#ppt_h*1.125000"/>
                                          </p:val>
                                        </p:tav>
                                        <p:tav tm="100000">
                                          <p:val>
                                            <p:strVal val="#ppt_y"/>
                                          </p:val>
                                        </p:tav>
                                      </p:tavLst>
                                    </p:anim>
                                    <p:animEffect transition="in" filter="wipe(up)">
                                      <p:cBhvr>
                                        <p:cTn id="33" dur="500"/>
                                        <p:tgtEl>
                                          <p:spTgt spid="35"/>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4"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additive="base">
                                        <p:cTn id="38" dur="500"/>
                                        <p:tgtEl>
                                          <p:spTgt spid="4"/>
                                        </p:tgtEl>
                                        <p:attrNameLst>
                                          <p:attrName>ppt_y</p:attrName>
                                        </p:attrNameLst>
                                      </p:cBhvr>
                                      <p:tavLst>
                                        <p:tav tm="0">
                                          <p:val>
                                            <p:strVal val="#ppt_y+#ppt_h*1.125000"/>
                                          </p:val>
                                        </p:tav>
                                        <p:tav tm="100000">
                                          <p:val>
                                            <p:strVal val="#ppt_y"/>
                                          </p:val>
                                        </p:tav>
                                      </p:tavLst>
                                    </p:anim>
                                    <p:animEffect transition="in" filter="wipe(up)">
                                      <p:cBhvr>
                                        <p:cTn id="39" dur="500"/>
                                        <p:tgtEl>
                                          <p:spTgt spid="4"/>
                                        </p:tgtEl>
                                      </p:cBhvr>
                                    </p:animEffect>
                                  </p:childTnLst>
                                </p:cTn>
                              </p:par>
                              <p:par>
                                <p:cTn id="40" presetID="12" presetClass="entr" presetSubtype="4" fill="hold" grpId="0" nodeType="withEffect">
                                  <p:stCondLst>
                                    <p:cond delay="0"/>
                                  </p:stCondLst>
                                  <p:childTnLst>
                                    <p:set>
                                      <p:cBhvr>
                                        <p:cTn id="41" dur="1" fill="hold">
                                          <p:stCondLst>
                                            <p:cond delay="0"/>
                                          </p:stCondLst>
                                        </p:cTn>
                                        <p:tgtEl>
                                          <p:spTgt spid="5"/>
                                        </p:tgtEl>
                                        <p:attrNameLst>
                                          <p:attrName>style.visibility</p:attrName>
                                        </p:attrNameLst>
                                      </p:cBhvr>
                                      <p:to>
                                        <p:strVal val="visible"/>
                                      </p:to>
                                    </p:set>
                                    <p:anim calcmode="lin" valueType="num">
                                      <p:cBhvr additive="base">
                                        <p:cTn id="42" dur="500"/>
                                        <p:tgtEl>
                                          <p:spTgt spid="5"/>
                                        </p:tgtEl>
                                        <p:attrNameLst>
                                          <p:attrName>ppt_y</p:attrName>
                                        </p:attrNameLst>
                                      </p:cBhvr>
                                      <p:tavLst>
                                        <p:tav tm="0">
                                          <p:val>
                                            <p:strVal val="#ppt_y+#ppt_h*1.125000"/>
                                          </p:val>
                                        </p:tav>
                                        <p:tav tm="100000">
                                          <p:val>
                                            <p:strVal val="#ppt_y"/>
                                          </p:val>
                                        </p:tav>
                                      </p:tavLst>
                                    </p:anim>
                                    <p:animEffect transition="in" filter="wipe(up)">
                                      <p:cBhvr>
                                        <p:cTn id="43" dur="500"/>
                                        <p:tgtEl>
                                          <p:spTgt spid="5"/>
                                        </p:tgtEl>
                                      </p:cBhvr>
                                    </p:animEffect>
                                  </p:childTnLst>
                                </p:cTn>
                              </p:par>
                              <p:par>
                                <p:cTn id="44" presetID="12" presetClass="entr" presetSubtype="4" fill="hold" grpId="0" nodeType="with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additive="base">
                                        <p:cTn id="46" dur="500"/>
                                        <p:tgtEl>
                                          <p:spTgt spid="6"/>
                                        </p:tgtEl>
                                        <p:attrNameLst>
                                          <p:attrName>ppt_y</p:attrName>
                                        </p:attrNameLst>
                                      </p:cBhvr>
                                      <p:tavLst>
                                        <p:tav tm="0">
                                          <p:val>
                                            <p:strVal val="#ppt_y+#ppt_h*1.125000"/>
                                          </p:val>
                                        </p:tav>
                                        <p:tav tm="100000">
                                          <p:val>
                                            <p:strVal val="#ppt_y"/>
                                          </p:val>
                                        </p:tav>
                                      </p:tavLst>
                                    </p:anim>
                                    <p:animEffect transition="in" filter="wipe(up)">
                                      <p:cBhvr>
                                        <p:cTn id="47" dur="500"/>
                                        <p:tgtEl>
                                          <p:spTgt spid="6"/>
                                        </p:tgtEl>
                                      </p:cBhvr>
                                    </p:animEffect>
                                  </p:childTnLst>
                                </p:cTn>
                              </p:par>
                              <p:par>
                                <p:cTn id="48" presetID="12" presetClass="entr" presetSubtype="4" fill="hold" nodeType="with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additive="base">
                                        <p:cTn id="50" dur="500"/>
                                        <p:tgtEl>
                                          <p:spTgt spid="2"/>
                                        </p:tgtEl>
                                        <p:attrNameLst>
                                          <p:attrName>ppt_y</p:attrName>
                                        </p:attrNameLst>
                                      </p:cBhvr>
                                      <p:tavLst>
                                        <p:tav tm="0">
                                          <p:val>
                                            <p:strVal val="#ppt_y+#ppt_h*1.125000"/>
                                          </p:val>
                                        </p:tav>
                                        <p:tav tm="100000">
                                          <p:val>
                                            <p:strVal val="#ppt_y"/>
                                          </p:val>
                                        </p:tav>
                                      </p:tavLst>
                                    </p:anim>
                                    <p:animEffect transition="in" filter="wipe(up)">
                                      <p:cBhvr>
                                        <p:cTn id="5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21" grpId="0" animBg="1"/>
      <p:bldP spid="34" grpId="0"/>
      <p:bldP spid="35" grpId="0"/>
      <p:bldP spid="4" grpId="0"/>
      <p:bldP spid="5" grpId="0"/>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51228" y="789605"/>
            <a:ext cx="10254545" cy="0"/>
          </a:xfrm>
          <a:prstGeom prst="line">
            <a:avLst/>
          </a:prstGeom>
          <a:noFill/>
          <a:ln w="12700" cap="flat" cmpd="sng" algn="ctr">
            <a:solidFill>
              <a:sysClr val="windowText" lastClr="000000"/>
            </a:solidFill>
            <a:prstDash val="dash"/>
          </a:ln>
          <a:effectLst/>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17584" y="306898"/>
            <a:ext cx="347288" cy="347288"/>
          </a:xfrm>
          <a:prstGeom prst="ellipse">
            <a:avLst/>
          </a:prstGeom>
          <a:solidFill>
            <a:srgbClr val="1A3F6C"/>
          </a:solidFill>
          <a:ln w="25400" cap="flat" cmpd="sng" algn="ctr">
            <a:noFill/>
            <a:prstDash val="solid"/>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26" name="TextBox 25"/>
          <p:cNvSpPr txBox="1"/>
          <p:nvPr/>
        </p:nvSpPr>
        <p:spPr>
          <a:xfrm>
            <a:off x="1148821" y="261572"/>
            <a:ext cx="2216785" cy="480060"/>
          </a:xfrm>
          <a:prstGeom prst="rect">
            <a:avLst/>
          </a:prstGeom>
          <a:noFill/>
        </p:spPr>
        <p:txBody>
          <a:bodyPr wrap="none" rtlCol="0">
            <a:spAutoFit/>
          </a:bodyPr>
          <a:lstStyle/>
          <a:p>
            <a:r>
              <a:rPr lang="en-US" altLang="zh-CN" sz="2530" spc="300" dirty="0">
                <a:latin typeface="方正兰亭细黑_GBK" pitchFamily="2" charset="-122"/>
                <a:ea typeface="方正兰亭细黑_GBK" pitchFamily="2" charset="-122"/>
              </a:rPr>
              <a:t>CNN</a:t>
            </a:r>
            <a:r>
              <a:rPr lang="zh-CN" altLang="en-US" sz="2530" spc="300" dirty="0">
                <a:latin typeface="方正兰亭细黑_GBK" pitchFamily="2" charset="-122"/>
                <a:ea typeface="方正兰亭细黑_GBK" pitchFamily="2" charset="-122"/>
              </a:rPr>
              <a:t>神经网络</a:t>
            </a:r>
          </a:p>
        </p:txBody>
      </p:sp>
      <p:grpSp>
        <p:nvGrpSpPr>
          <p:cNvPr id="13" name="组合 12"/>
          <p:cNvGrpSpPr/>
          <p:nvPr/>
        </p:nvGrpSpPr>
        <p:grpSpPr>
          <a:xfrm>
            <a:off x="652145" y="1289685"/>
            <a:ext cx="1262380" cy="4688205"/>
            <a:chOff x="5172075" y="1009650"/>
            <a:chExt cx="514350" cy="2638425"/>
          </a:xfrm>
        </p:grpSpPr>
        <p:cxnSp>
          <p:nvCxnSpPr>
            <p:cNvPr id="8" name="直接连接符 7"/>
            <p:cNvCxnSpPr/>
            <p:nvPr/>
          </p:nvCxnSpPr>
          <p:spPr>
            <a:xfrm>
              <a:off x="5172075" y="1019175"/>
              <a:ext cx="514350" cy="0"/>
            </a:xfrm>
            <a:prstGeom prst="line">
              <a:avLst/>
            </a:prstGeom>
            <a:noFill/>
            <a:ln w="19050" cap="flat" cmpd="sng" algn="ctr">
              <a:solidFill>
                <a:sysClr val="windowText" lastClr="000000"/>
              </a:solidFill>
              <a:prstDash val="solid"/>
              <a:miter lim="800000"/>
            </a:ln>
            <a:effectLst/>
          </p:spPr>
          <p:style>
            <a:lnRef idx="1">
              <a:srgbClr val="4472C4"/>
            </a:lnRef>
            <a:fillRef idx="0">
              <a:srgbClr val="4472C4"/>
            </a:fillRef>
            <a:effectRef idx="0">
              <a:srgbClr val="4472C4"/>
            </a:effectRef>
            <a:fontRef idx="minor">
              <a:sysClr val="windowText" lastClr="000000"/>
            </a:fontRef>
          </p:style>
        </p:cxnSp>
        <p:cxnSp>
          <p:nvCxnSpPr>
            <p:cNvPr id="10" name="直接连接符 9"/>
            <p:cNvCxnSpPr/>
            <p:nvPr/>
          </p:nvCxnSpPr>
          <p:spPr>
            <a:xfrm>
              <a:off x="5172075" y="1009650"/>
              <a:ext cx="0" cy="2628900"/>
            </a:xfrm>
            <a:prstGeom prst="line">
              <a:avLst/>
            </a:prstGeom>
            <a:noFill/>
            <a:ln w="19050" cap="flat" cmpd="sng" algn="ctr">
              <a:solidFill>
                <a:sysClr val="windowText" lastClr="000000"/>
              </a:solidFill>
              <a:prstDash val="solid"/>
              <a:miter lim="800000"/>
            </a:ln>
            <a:effectLst/>
          </p:spPr>
          <p:style>
            <a:lnRef idx="1">
              <a:srgbClr val="4472C4"/>
            </a:lnRef>
            <a:fillRef idx="0">
              <a:srgbClr val="4472C4"/>
            </a:fillRef>
            <a:effectRef idx="0">
              <a:srgbClr val="4472C4"/>
            </a:effectRef>
            <a:fontRef idx="minor">
              <a:sysClr val="windowText" lastClr="000000"/>
            </a:fontRef>
          </p:style>
        </p:cxnSp>
        <p:cxnSp>
          <p:nvCxnSpPr>
            <p:cNvPr id="12" name="直接连接符 11"/>
            <p:cNvCxnSpPr/>
            <p:nvPr/>
          </p:nvCxnSpPr>
          <p:spPr>
            <a:xfrm>
              <a:off x="5172075" y="3648075"/>
              <a:ext cx="514350" cy="0"/>
            </a:xfrm>
            <a:prstGeom prst="line">
              <a:avLst/>
            </a:prstGeom>
            <a:noFill/>
            <a:ln w="19050" cap="flat" cmpd="sng" algn="ctr">
              <a:solidFill>
                <a:sysClr val="windowText" lastClr="000000"/>
              </a:solidFill>
              <a:prstDash val="solid"/>
              <a:miter lim="800000"/>
            </a:ln>
            <a:effectLst/>
          </p:spPr>
          <p:style>
            <a:lnRef idx="1">
              <a:srgbClr val="4472C4"/>
            </a:lnRef>
            <a:fillRef idx="0">
              <a:srgbClr val="4472C4"/>
            </a:fillRef>
            <a:effectRef idx="0">
              <a:srgbClr val="4472C4"/>
            </a:effectRef>
            <a:fontRef idx="minor">
              <a:sysClr val="windowText" lastClr="000000"/>
            </a:fontRef>
          </p:style>
        </p:cxnSp>
      </p:grpSp>
      <p:grpSp>
        <p:nvGrpSpPr>
          <p:cNvPr id="14" name="组合 13"/>
          <p:cNvGrpSpPr/>
          <p:nvPr/>
        </p:nvGrpSpPr>
        <p:grpSpPr>
          <a:xfrm flipH="1">
            <a:off x="4517390" y="1289685"/>
            <a:ext cx="1278890" cy="4697730"/>
            <a:chOff x="5172075" y="1009650"/>
            <a:chExt cx="514350" cy="2638425"/>
          </a:xfrm>
        </p:grpSpPr>
        <p:cxnSp>
          <p:nvCxnSpPr>
            <p:cNvPr id="15" name="直接连接符 14"/>
            <p:cNvCxnSpPr/>
            <p:nvPr/>
          </p:nvCxnSpPr>
          <p:spPr>
            <a:xfrm>
              <a:off x="5172075" y="1019175"/>
              <a:ext cx="514350" cy="0"/>
            </a:xfrm>
            <a:prstGeom prst="line">
              <a:avLst/>
            </a:prstGeom>
            <a:noFill/>
            <a:ln w="19050" cap="flat" cmpd="sng" algn="ctr">
              <a:solidFill>
                <a:sysClr val="windowText" lastClr="000000"/>
              </a:solidFill>
              <a:prstDash val="solid"/>
              <a:miter lim="800000"/>
            </a:ln>
            <a:effectLst/>
          </p:spPr>
          <p:style>
            <a:lnRef idx="1">
              <a:srgbClr val="4472C4"/>
            </a:lnRef>
            <a:fillRef idx="0">
              <a:srgbClr val="4472C4"/>
            </a:fillRef>
            <a:effectRef idx="0">
              <a:srgbClr val="4472C4"/>
            </a:effectRef>
            <a:fontRef idx="minor">
              <a:sysClr val="windowText" lastClr="000000"/>
            </a:fontRef>
          </p:style>
        </p:cxnSp>
        <p:cxnSp>
          <p:nvCxnSpPr>
            <p:cNvPr id="16" name="直接连接符 15"/>
            <p:cNvCxnSpPr/>
            <p:nvPr/>
          </p:nvCxnSpPr>
          <p:spPr>
            <a:xfrm>
              <a:off x="5172075" y="1009650"/>
              <a:ext cx="0" cy="2628900"/>
            </a:xfrm>
            <a:prstGeom prst="line">
              <a:avLst/>
            </a:prstGeom>
            <a:noFill/>
            <a:ln w="19050" cap="flat" cmpd="sng" algn="ctr">
              <a:solidFill>
                <a:sysClr val="windowText" lastClr="000000"/>
              </a:solidFill>
              <a:prstDash val="solid"/>
              <a:miter lim="800000"/>
            </a:ln>
            <a:effectLst/>
          </p:spPr>
          <p:style>
            <a:lnRef idx="1">
              <a:srgbClr val="4472C4"/>
            </a:lnRef>
            <a:fillRef idx="0">
              <a:srgbClr val="4472C4"/>
            </a:fillRef>
            <a:effectRef idx="0">
              <a:srgbClr val="4472C4"/>
            </a:effectRef>
            <a:fontRef idx="minor">
              <a:sysClr val="windowText" lastClr="000000"/>
            </a:fontRef>
          </p:style>
        </p:cxnSp>
        <p:cxnSp>
          <p:nvCxnSpPr>
            <p:cNvPr id="17" name="直接连接符 16"/>
            <p:cNvCxnSpPr/>
            <p:nvPr/>
          </p:nvCxnSpPr>
          <p:spPr>
            <a:xfrm>
              <a:off x="5172075" y="3648075"/>
              <a:ext cx="514350" cy="0"/>
            </a:xfrm>
            <a:prstGeom prst="line">
              <a:avLst/>
            </a:prstGeom>
            <a:noFill/>
            <a:ln w="19050" cap="flat" cmpd="sng" algn="ctr">
              <a:solidFill>
                <a:sysClr val="windowText" lastClr="000000"/>
              </a:solidFill>
              <a:prstDash val="solid"/>
              <a:miter lim="800000"/>
            </a:ln>
            <a:effectLst/>
          </p:spPr>
          <p:style>
            <a:lnRef idx="1">
              <a:srgbClr val="4472C4"/>
            </a:lnRef>
            <a:fillRef idx="0">
              <a:srgbClr val="4472C4"/>
            </a:fillRef>
            <a:effectRef idx="0">
              <a:srgbClr val="4472C4"/>
            </a:effectRef>
            <a:fontRef idx="minor">
              <a:sysClr val="windowText" lastClr="000000"/>
            </a:fontRef>
          </p:style>
        </p:cxnSp>
      </p:grpSp>
      <p:sp>
        <p:nvSpPr>
          <p:cNvPr id="18" name="矩形 17"/>
          <p:cNvSpPr/>
          <p:nvPr/>
        </p:nvSpPr>
        <p:spPr>
          <a:xfrm>
            <a:off x="1165225" y="1527810"/>
            <a:ext cx="3513455" cy="460375"/>
          </a:xfrm>
          <a:prstGeom prst="rect">
            <a:avLst/>
          </a:prstGeom>
        </p:spPr>
        <p:txBody>
          <a:bodyPr wrap="square">
            <a:spAutoFit/>
          </a:bodyPr>
          <a:lstStyle/>
          <a:p>
            <a:r>
              <a:rPr lang="zh-CN" altLang="en-US" sz="2400" b="1" dirty="0"/>
              <a:t>使用</a:t>
            </a:r>
            <a:r>
              <a:rPr lang="en-US" altLang="zh-CN" sz="2400" b="1" dirty="0"/>
              <a:t>CNN</a:t>
            </a:r>
            <a:r>
              <a:rPr lang="zh-CN" altLang="en-US" sz="2400" b="1" dirty="0"/>
              <a:t>神经网络卷积 </a:t>
            </a:r>
            <a:r>
              <a:rPr lang="zh-CN" altLang="en-US" dirty="0"/>
              <a:t> </a:t>
            </a:r>
          </a:p>
        </p:txBody>
      </p:sp>
      <p:sp>
        <p:nvSpPr>
          <p:cNvPr id="2" name="文本框 1"/>
          <p:cNvSpPr txBox="1"/>
          <p:nvPr/>
        </p:nvSpPr>
        <p:spPr>
          <a:xfrm>
            <a:off x="677545" y="1895475"/>
            <a:ext cx="5076825" cy="4523105"/>
          </a:xfrm>
          <a:prstGeom prst="rect">
            <a:avLst/>
          </a:prstGeom>
          <a:noFill/>
        </p:spPr>
        <p:txBody>
          <a:bodyPr wrap="square" rtlCol="0" anchor="t">
            <a:spAutoFit/>
          </a:bodyPr>
          <a:lstStyle/>
          <a:p>
            <a:r>
              <a:rPr lang="en-US" altLang="zh-CN" dirty="0"/>
              <a:t>·</a:t>
            </a:r>
            <a:r>
              <a:rPr lang="zh-CN" altLang="en-US" dirty="0"/>
              <a:t>卷积</a:t>
            </a:r>
            <a:r>
              <a:rPr lang="en-US" altLang="zh-CN" dirty="0"/>
              <a:t>——</a:t>
            </a:r>
            <a:r>
              <a:rPr lang="zh-CN" altLang="en-US" dirty="0"/>
              <a:t>使神经网络对图片上每一小块像素区域进行处理，加强图片信息的连续性。</a:t>
            </a:r>
          </a:p>
          <a:p>
            <a:endParaRPr lang="zh-CN" altLang="en-US" dirty="0"/>
          </a:p>
          <a:p>
            <a:endParaRPr lang="zh-CN" altLang="en-US" dirty="0"/>
          </a:p>
          <a:p>
            <a:r>
              <a:rPr lang="en-US" altLang="zh-CN" dirty="0"/>
              <a:t>·</a:t>
            </a:r>
            <a:r>
              <a:rPr lang="zh-CN" altLang="en-US" dirty="0"/>
              <a:t>具体来说，卷积神经网络有一个批量过滤器，持续不断的在图片上滚动收集图片里的信息，每一次收集的时候都只是收集一小块像素区域，然后把收集来的信息进行整理，这时候整理出来的信息有了一些实际上的呈现，比如这时的神经网络能看到一些边缘的图片信息。</a:t>
            </a:r>
          </a:p>
          <a:p>
            <a:endParaRPr lang="zh-CN" altLang="en-US" dirty="0"/>
          </a:p>
          <a:p>
            <a:endParaRPr lang="zh-CN" altLang="en-US" dirty="0"/>
          </a:p>
          <a:p>
            <a:r>
              <a:rPr lang="en-US" altLang="zh-CN" dirty="0"/>
              <a:t>·</a:t>
            </a:r>
            <a:r>
              <a:rPr lang="en-US" altLang="zh-CN" dirty="0" err="1"/>
              <a:t>池化层，也是一种矩阵的计算</a:t>
            </a:r>
            <a:r>
              <a:rPr lang="zh-CN" altLang="en-US" dirty="0"/>
              <a:t>，用于提取卷积的结果</a:t>
            </a:r>
          </a:p>
          <a:p>
            <a:endParaRPr lang="zh-CN" altLang="en-US" dirty="0"/>
          </a:p>
          <a:p>
            <a:endParaRPr lang="zh-CN" altLang="en-US" dirty="0"/>
          </a:p>
        </p:txBody>
      </p:sp>
      <p:pic>
        <p:nvPicPr>
          <p:cNvPr id="5" name="图片 4"/>
          <p:cNvPicPr>
            <a:picLocks noChangeAspect="1"/>
          </p:cNvPicPr>
          <p:nvPr/>
        </p:nvPicPr>
        <p:blipFill>
          <a:blip r:embed="rId2"/>
          <a:stretch>
            <a:fillRect/>
          </a:stretch>
        </p:blipFill>
        <p:spPr>
          <a:xfrm>
            <a:off x="5983320" y="1034525"/>
            <a:ext cx="5172075" cy="5181600"/>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2"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right)">
                                      <p:cBhvr>
                                        <p:cTn id="10" dur="500"/>
                                        <p:tgtEl>
                                          <p:spTgt spid="1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randombar(horizontal)">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2">
                                            <p:txEl>
                                              <p:pRg st="0" end="0"/>
                                            </p:txEl>
                                          </p:spTgt>
                                        </p:tgtEl>
                                        <p:attrNameLst>
                                          <p:attrName>style.visibility</p:attrName>
                                        </p:attrNameLst>
                                      </p:cBhvr>
                                      <p:to>
                                        <p:strVal val="visible"/>
                                      </p:to>
                                    </p:set>
                                    <p:animEffect transition="in" filter="randombar(horizontal)">
                                      <p:cBhvr>
                                        <p:cTn id="18" dur="500"/>
                                        <p:tgtEl>
                                          <p:spTgt spid="2">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Effect transition="in" filter="randombar(horizontal)">
                                      <p:cBhvr>
                                        <p:cTn id="23" dur="500"/>
                                        <p:tgtEl>
                                          <p:spTgt spid="2">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randombar(horizontal)">
                                      <p:cBhvr>
                                        <p:cTn id="28"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8445500" y="1453933"/>
            <a:ext cx="2216797" cy="2257419"/>
          </a:xfrm>
          <a:prstGeom prst="rect">
            <a:avLst/>
          </a:prstGeom>
        </p:spPr>
      </p:pic>
      <p:cxnSp>
        <p:nvCxnSpPr>
          <p:cNvPr id="24" name="直接连接符 23"/>
          <p:cNvCxnSpPr/>
          <p:nvPr/>
        </p:nvCxnSpPr>
        <p:spPr>
          <a:xfrm>
            <a:off x="651228" y="789605"/>
            <a:ext cx="10254545" cy="0"/>
          </a:xfrm>
          <a:prstGeom prst="line">
            <a:avLst/>
          </a:prstGeom>
          <a:noFill/>
          <a:ln w="12700" cap="flat" cmpd="sng" algn="ctr">
            <a:solidFill>
              <a:sysClr val="windowText" lastClr="000000"/>
            </a:solidFill>
            <a:prstDash val="dash"/>
          </a:ln>
          <a:effectLst/>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17584" y="306898"/>
            <a:ext cx="347288" cy="347288"/>
          </a:xfrm>
          <a:prstGeom prst="ellipse">
            <a:avLst/>
          </a:prstGeom>
          <a:solidFill>
            <a:srgbClr val="1A3F6C"/>
          </a:solidFill>
          <a:ln w="25400" cap="flat" cmpd="sng" algn="ctr">
            <a:noFill/>
            <a:prstDash val="solid"/>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26" name="TextBox 25"/>
          <p:cNvSpPr txBox="1"/>
          <p:nvPr/>
        </p:nvSpPr>
        <p:spPr>
          <a:xfrm>
            <a:off x="1148821" y="261572"/>
            <a:ext cx="3998210" cy="481670"/>
          </a:xfrm>
          <a:prstGeom prst="rect">
            <a:avLst/>
          </a:prstGeom>
          <a:noFill/>
        </p:spPr>
        <p:txBody>
          <a:bodyPr wrap="none" rtlCol="0">
            <a:spAutoFit/>
          </a:bodyPr>
          <a:lstStyle/>
          <a:p>
            <a:r>
              <a:rPr lang="en-US" altLang="zh-CN" sz="2530" spc="300" dirty="0">
                <a:latin typeface="方正兰亭细黑_GBK" pitchFamily="2" charset="-122"/>
                <a:ea typeface="方正兰亭细黑_GBK" pitchFamily="2" charset="-122"/>
              </a:rPr>
              <a:t>CNN</a:t>
            </a:r>
            <a:r>
              <a:rPr lang="zh-CN" altLang="en-US" sz="2530" spc="300" dirty="0">
                <a:latin typeface="方正兰亭细黑_GBK" pitchFamily="2" charset="-122"/>
                <a:ea typeface="方正兰亭细黑_GBK" pitchFamily="2" charset="-122"/>
              </a:rPr>
              <a:t>神经网络</a:t>
            </a:r>
            <a:r>
              <a:rPr lang="en-US" altLang="zh-CN" sz="2530" spc="300" dirty="0">
                <a:latin typeface="方正兰亭细黑_GBK" pitchFamily="2" charset="-122"/>
                <a:ea typeface="方正兰亭细黑_GBK" pitchFamily="2" charset="-122"/>
              </a:rPr>
              <a:t>——</a:t>
            </a:r>
            <a:r>
              <a:rPr lang="zh-CN" altLang="en-US" sz="2530" spc="300" dirty="0">
                <a:latin typeface="方正兰亭细黑_GBK" pitchFamily="2" charset="-122"/>
                <a:ea typeface="方正兰亭细黑_GBK" pitchFamily="2" charset="-122"/>
              </a:rPr>
              <a:t>卷积</a:t>
            </a:r>
          </a:p>
        </p:txBody>
      </p:sp>
      <p:pic>
        <p:nvPicPr>
          <p:cNvPr id="3" name="图片 2"/>
          <p:cNvPicPr>
            <a:picLocks noChangeAspect="1"/>
          </p:cNvPicPr>
          <p:nvPr/>
        </p:nvPicPr>
        <p:blipFill>
          <a:blip r:embed="rId4"/>
          <a:stretch>
            <a:fillRect/>
          </a:stretch>
        </p:blipFill>
        <p:spPr>
          <a:xfrm>
            <a:off x="844732" y="945763"/>
            <a:ext cx="6205749" cy="3273758"/>
          </a:xfrm>
          <a:prstGeom prst="rect">
            <a:avLst/>
          </a:prstGeom>
        </p:spPr>
      </p:pic>
      <p:sp>
        <p:nvSpPr>
          <p:cNvPr id="5" name="文本框 4"/>
          <p:cNvSpPr txBox="1"/>
          <p:nvPr/>
        </p:nvSpPr>
        <p:spPr>
          <a:xfrm>
            <a:off x="801389" y="1346200"/>
            <a:ext cx="1663072" cy="1477328"/>
          </a:xfrm>
          <a:prstGeom prst="rect">
            <a:avLst/>
          </a:prstGeom>
          <a:noFill/>
        </p:spPr>
        <p:txBody>
          <a:bodyPr wrap="square" rtlCol="0">
            <a:spAutoFit/>
          </a:bodyPr>
          <a:lstStyle/>
          <a:p>
            <a:r>
              <a:rPr lang="en-US" altLang="zh-CN" dirty="0">
                <a:solidFill>
                  <a:srgbClr val="FF0000"/>
                </a:solidFill>
              </a:rPr>
              <a:t>     1        0       -1</a:t>
            </a:r>
          </a:p>
          <a:p>
            <a:endParaRPr lang="en-US" altLang="zh-CN" dirty="0">
              <a:solidFill>
                <a:srgbClr val="FF0000"/>
              </a:solidFill>
            </a:endParaRPr>
          </a:p>
          <a:p>
            <a:r>
              <a:rPr lang="en-US" altLang="zh-CN" dirty="0">
                <a:solidFill>
                  <a:srgbClr val="FF0000"/>
                </a:solidFill>
              </a:rPr>
              <a:t>     1        0       -1</a:t>
            </a:r>
          </a:p>
          <a:p>
            <a:endParaRPr lang="en-US" altLang="zh-CN" dirty="0">
              <a:solidFill>
                <a:srgbClr val="FF0000"/>
              </a:solidFill>
            </a:endParaRPr>
          </a:p>
          <a:p>
            <a:r>
              <a:rPr lang="en-US" altLang="zh-CN" dirty="0">
                <a:solidFill>
                  <a:srgbClr val="FF0000"/>
                </a:solidFill>
              </a:rPr>
              <a:t>     1        0       -1</a:t>
            </a:r>
            <a:endParaRPr lang="zh-CN" altLang="en-US" dirty="0">
              <a:solidFill>
                <a:srgbClr val="FF0000"/>
              </a:solidFill>
            </a:endParaRPr>
          </a:p>
        </p:txBody>
      </p:sp>
      <p:sp>
        <p:nvSpPr>
          <p:cNvPr id="30" name="文本框 29"/>
          <p:cNvSpPr txBox="1"/>
          <p:nvPr/>
        </p:nvSpPr>
        <p:spPr>
          <a:xfrm>
            <a:off x="7378700" y="2228699"/>
            <a:ext cx="439544" cy="707886"/>
          </a:xfrm>
          <a:prstGeom prst="rect">
            <a:avLst/>
          </a:prstGeom>
          <a:noFill/>
        </p:spPr>
        <p:txBody>
          <a:bodyPr wrap="none" rtlCol="0">
            <a:spAutoFit/>
          </a:bodyPr>
          <a:lstStyle/>
          <a:p>
            <a:r>
              <a:rPr lang="en-US" altLang="zh-CN" sz="4000" dirty="0"/>
              <a:t>=</a:t>
            </a:r>
            <a:endParaRPr lang="zh-CN" altLang="en-US" sz="4000" dirty="0"/>
          </a:p>
        </p:txBody>
      </p:sp>
      <p:cxnSp>
        <p:nvCxnSpPr>
          <p:cNvPr id="32" name="连接符: 曲线 31"/>
          <p:cNvCxnSpPr>
            <a:stCxn id="5" idx="3"/>
          </p:cNvCxnSpPr>
          <p:nvPr/>
        </p:nvCxnSpPr>
        <p:spPr>
          <a:xfrm flipV="1">
            <a:off x="2464461" y="1803400"/>
            <a:ext cx="6133439" cy="281464"/>
          </a:xfrm>
          <a:prstGeom prst="curvedConnector3">
            <a:avLst>
              <a:gd name="adj1" fmla="val 29894"/>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34" name="文本框 33"/>
          <p:cNvSpPr txBox="1"/>
          <p:nvPr/>
        </p:nvSpPr>
        <p:spPr>
          <a:xfrm>
            <a:off x="1358900" y="1346200"/>
            <a:ext cx="1663072" cy="1477328"/>
          </a:xfrm>
          <a:prstGeom prst="rect">
            <a:avLst/>
          </a:prstGeom>
          <a:noFill/>
        </p:spPr>
        <p:txBody>
          <a:bodyPr wrap="square" rtlCol="0">
            <a:spAutoFit/>
          </a:bodyPr>
          <a:lstStyle/>
          <a:p>
            <a:r>
              <a:rPr lang="en-US" altLang="zh-CN" dirty="0">
                <a:solidFill>
                  <a:srgbClr val="FF0000"/>
                </a:solidFill>
              </a:rPr>
              <a:t>     1        0       -1</a:t>
            </a:r>
          </a:p>
          <a:p>
            <a:endParaRPr lang="en-US" altLang="zh-CN" dirty="0">
              <a:solidFill>
                <a:srgbClr val="FF0000"/>
              </a:solidFill>
            </a:endParaRPr>
          </a:p>
          <a:p>
            <a:r>
              <a:rPr lang="en-US" altLang="zh-CN" dirty="0">
                <a:solidFill>
                  <a:srgbClr val="FF0000"/>
                </a:solidFill>
              </a:rPr>
              <a:t>     1        0       -1</a:t>
            </a:r>
          </a:p>
          <a:p>
            <a:endParaRPr lang="en-US" altLang="zh-CN" dirty="0">
              <a:solidFill>
                <a:srgbClr val="FF0000"/>
              </a:solidFill>
            </a:endParaRPr>
          </a:p>
          <a:p>
            <a:r>
              <a:rPr lang="en-US" altLang="zh-CN" dirty="0">
                <a:solidFill>
                  <a:srgbClr val="FF0000"/>
                </a:solidFill>
              </a:rPr>
              <a:t>     1        0       -1</a:t>
            </a:r>
            <a:endParaRPr lang="zh-CN" altLang="en-US" dirty="0">
              <a:solidFill>
                <a:srgbClr val="FF0000"/>
              </a:solidFill>
            </a:endParaRPr>
          </a:p>
        </p:txBody>
      </p:sp>
      <p:sp>
        <p:nvSpPr>
          <p:cNvPr id="35" name="文本框 34"/>
          <p:cNvSpPr txBox="1"/>
          <p:nvPr/>
        </p:nvSpPr>
        <p:spPr>
          <a:xfrm>
            <a:off x="1841113" y="1346200"/>
            <a:ext cx="1663072" cy="1477328"/>
          </a:xfrm>
          <a:prstGeom prst="rect">
            <a:avLst/>
          </a:prstGeom>
          <a:noFill/>
        </p:spPr>
        <p:txBody>
          <a:bodyPr wrap="square" rtlCol="0">
            <a:spAutoFit/>
          </a:bodyPr>
          <a:lstStyle/>
          <a:p>
            <a:r>
              <a:rPr lang="en-US" altLang="zh-CN" dirty="0">
                <a:solidFill>
                  <a:srgbClr val="FF0000"/>
                </a:solidFill>
              </a:rPr>
              <a:t>     1        0       -1</a:t>
            </a:r>
          </a:p>
          <a:p>
            <a:endParaRPr lang="en-US" altLang="zh-CN" dirty="0">
              <a:solidFill>
                <a:srgbClr val="FF0000"/>
              </a:solidFill>
            </a:endParaRPr>
          </a:p>
          <a:p>
            <a:r>
              <a:rPr lang="en-US" altLang="zh-CN" dirty="0">
                <a:solidFill>
                  <a:srgbClr val="FF0000"/>
                </a:solidFill>
              </a:rPr>
              <a:t>     1        0       -1</a:t>
            </a:r>
          </a:p>
          <a:p>
            <a:endParaRPr lang="en-US" altLang="zh-CN" dirty="0">
              <a:solidFill>
                <a:srgbClr val="FF0000"/>
              </a:solidFill>
            </a:endParaRPr>
          </a:p>
          <a:p>
            <a:r>
              <a:rPr lang="en-US" altLang="zh-CN" dirty="0">
                <a:solidFill>
                  <a:srgbClr val="FF0000"/>
                </a:solidFill>
              </a:rPr>
              <a:t>     1        0       -1</a:t>
            </a:r>
            <a:endParaRPr lang="zh-CN" altLang="en-US" dirty="0">
              <a:solidFill>
                <a:srgbClr val="FF0000"/>
              </a:solidFill>
            </a:endParaRPr>
          </a:p>
        </p:txBody>
      </p:sp>
      <p:sp>
        <p:nvSpPr>
          <p:cNvPr id="36" name="文本框 35"/>
          <p:cNvSpPr txBox="1"/>
          <p:nvPr/>
        </p:nvSpPr>
        <p:spPr>
          <a:xfrm>
            <a:off x="2354546" y="1346200"/>
            <a:ext cx="1663072" cy="1477328"/>
          </a:xfrm>
          <a:prstGeom prst="rect">
            <a:avLst/>
          </a:prstGeom>
          <a:noFill/>
        </p:spPr>
        <p:txBody>
          <a:bodyPr wrap="square" rtlCol="0">
            <a:spAutoFit/>
          </a:bodyPr>
          <a:lstStyle/>
          <a:p>
            <a:r>
              <a:rPr lang="en-US" altLang="zh-CN" dirty="0">
                <a:solidFill>
                  <a:srgbClr val="FF0000"/>
                </a:solidFill>
              </a:rPr>
              <a:t>     1        0       -1</a:t>
            </a:r>
          </a:p>
          <a:p>
            <a:endParaRPr lang="en-US" altLang="zh-CN" dirty="0">
              <a:solidFill>
                <a:srgbClr val="FF0000"/>
              </a:solidFill>
            </a:endParaRPr>
          </a:p>
          <a:p>
            <a:r>
              <a:rPr lang="en-US" altLang="zh-CN" dirty="0">
                <a:solidFill>
                  <a:srgbClr val="FF0000"/>
                </a:solidFill>
              </a:rPr>
              <a:t>     1        0       -1</a:t>
            </a:r>
          </a:p>
          <a:p>
            <a:endParaRPr lang="en-US" altLang="zh-CN" dirty="0">
              <a:solidFill>
                <a:srgbClr val="FF0000"/>
              </a:solidFill>
            </a:endParaRPr>
          </a:p>
          <a:p>
            <a:r>
              <a:rPr lang="en-US" altLang="zh-CN" dirty="0">
                <a:solidFill>
                  <a:srgbClr val="FF0000"/>
                </a:solidFill>
              </a:rPr>
              <a:t>     1        0       -1</a:t>
            </a:r>
            <a:endParaRPr lang="zh-CN" altLang="en-US" dirty="0">
              <a:solidFill>
                <a:srgbClr val="FF0000"/>
              </a:solidFill>
            </a:endParaRPr>
          </a:p>
        </p:txBody>
      </p:sp>
      <p:pic>
        <p:nvPicPr>
          <p:cNvPr id="37" name="图片 36"/>
          <p:cNvPicPr>
            <a:picLocks noChangeAspect="1"/>
          </p:cNvPicPr>
          <p:nvPr/>
        </p:nvPicPr>
        <p:blipFill>
          <a:blip r:embed="rId5"/>
          <a:stretch>
            <a:fillRect/>
          </a:stretch>
        </p:blipFill>
        <p:spPr>
          <a:xfrm>
            <a:off x="1503935" y="4365837"/>
            <a:ext cx="2000250" cy="1790700"/>
          </a:xfrm>
          <a:prstGeom prst="rect">
            <a:avLst/>
          </a:prstGeom>
        </p:spPr>
      </p:pic>
      <p:pic>
        <p:nvPicPr>
          <p:cNvPr id="38" name="图片 37"/>
          <p:cNvPicPr>
            <a:picLocks noChangeAspect="1"/>
          </p:cNvPicPr>
          <p:nvPr/>
        </p:nvPicPr>
        <p:blipFill>
          <a:blip r:embed="rId6"/>
          <a:stretch>
            <a:fillRect/>
          </a:stretch>
        </p:blipFill>
        <p:spPr>
          <a:xfrm>
            <a:off x="8826500" y="4470400"/>
            <a:ext cx="1600200" cy="1409700"/>
          </a:xfrm>
          <a:prstGeom prst="rect">
            <a:avLst/>
          </a:prstGeom>
        </p:spPr>
      </p:pic>
      <p:sp>
        <p:nvSpPr>
          <p:cNvPr id="39" name="箭头: 右 38"/>
          <p:cNvSpPr/>
          <p:nvPr/>
        </p:nvSpPr>
        <p:spPr>
          <a:xfrm>
            <a:off x="4711700" y="5042357"/>
            <a:ext cx="2133600" cy="381915"/>
          </a:xfrm>
          <a:prstGeom prst="righ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left)">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randombar(horizontal)">
                                      <p:cBhvr>
                                        <p:cTn id="22" dur="500"/>
                                        <p:tgtEl>
                                          <p:spTgt spid="29"/>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randombar(horizontal)">
                                      <p:cBhvr>
                                        <p:cTn id="25" dur="500"/>
                                        <p:tgtEl>
                                          <p:spTgt spid="30"/>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5"/>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randombar(horizontal)">
                                      <p:cBhvr>
                                        <p:cTn id="34" dur="500"/>
                                        <p:tgtEl>
                                          <p:spTgt spid="34"/>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3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randombar(horizontal)">
                                      <p:cBhvr>
                                        <p:cTn id="43" dur="500"/>
                                        <p:tgtEl>
                                          <p:spTgt spid="35"/>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35"/>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randombar(horizontal)">
                                      <p:cBhvr>
                                        <p:cTn id="52" dur="500"/>
                                        <p:tgtEl>
                                          <p:spTgt spid="36"/>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36"/>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wipe(up)">
                                      <p:cBhvr>
                                        <p:cTn id="61" dur="500"/>
                                        <p:tgtEl>
                                          <p:spTgt spid="3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wipe(left)">
                                      <p:cBhvr>
                                        <p:cTn id="66" dur="500"/>
                                        <p:tgtEl>
                                          <p:spTgt spid="39"/>
                                        </p:tgtEl>
                                      </p:cBhvr>
                                    </p:animEffect>
                                  </p:childTnLst>
                                </p:cTn>
                              </p:par>
                              <p:par>
                                <p:cTn id="67" presetID="22" presetClass="entr" presetSubtype="8" fill="hold" nodeType="with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wipe(left)">
                                      <p:cBhvr>
                                        <p:cTn id="6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0" grpId="0"/>
      <p:bldP spid="34" grpId="0"/>
      <p:bldP spid="34" grpId="1"/>
      <p:bldP spid="35" grpId="0"/>
      <p:bldP spid="35" grpId="1"/>
      <p:bldP spid="36" grpId="0"/>
      <p:bldP spid="36" grpId="1"/>
      <p:bldP spid="3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51228" y="789605"/>
            <a:ext cx="10254545" cy="0"/>
          </a:xfrm>
          <a:prstGeom prst="line">
            <a:avLst/>
          </a:prstGeom>
          <a:noFill/>
          <a:ln w="12700" cap="flat" cmpd="sng" algn="ctr">
            <a:solidFill>
              <a:sysClr val="windowText" lastClr="000000"/>
            </a:solidFill>
            <a:prstDash val="dash"/>
          </a:ln>
          <a:effectLst/>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17584" y="306898"/>
            <a:ext cx="347288" cy="347288"/>
          </a:xfrm>
          <a:prstGeom prst="ellipse">
            <a:avLst/>
          </a:prstGeom>
          <a:solidFill>
            <a:srgbClr val="1A3F6C"/>
          </a:solidFill>
          <a:ln w="25400" cap="flat" cmpd="sng" algn="ctr">
            <a:noFill/>
            <a:prstDash val="solid"/>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26" name="TextBox 25"/>
          <p:cNvSpPr txBox="1"/>
          <p:nvPr/>
        </p:nvSpPr>
        <p:spPr>
          <a:xfrm>
            <a:off x="1148821" y="261572"/>
            <a:ext cx="4360489" cy="481670"/>
          </a:xfrm>
          <a:prstGeom prst="rect">
            <a:avLst/>
          </a:prstGeom>
          <a:noFill/>
        </p:spPr>
        <p:txBody>
          <a:bodyPr wrap="none" rtlCol="0">
            <a:spAutoFit/>
          </a:bodyPr>
          <a:lstStyle/>
          <a:p>
            <a:r>
              <a:rPr lang="en-US" altLang="zh-CN" sz="2530" spc="300" dirty="0">
                <a:latin typeface="方正兰亭细黑_GBK" pitchFamily="2" charset="-122"/>
                <a:ea typeface="方正兰亭细黑_GBK" pitchFamily="2" charset="-122"/>
              </a:rPr>
              <a:t>CNN</a:t>
            </a:r>
            <a:r>
              <a:rPr lang="zh-CN" altLang="en-US" sz="2530" spc="300" dirty="0">
                <a:latin typeface="方正兰亭细黑_GBK" pitchFamily="2" charset="-122"/>
                <a:ea typeface="方正兰亭细黑_GBK" pitchFamily="2" charset="-122"/>
              </a:rPr>
              <a:t>神经网络</a:t>
            </a:r>
            <a:r>
              <a:rPr lang="en-US" altLang="zh-CN" sz="2530" spc="300" dirty="0">
                <a:latin typeface="方正兰亭细黑_GBK" pitchFamily="2" charset="-122"/>
                <a:ea typeface="方正兰亭细黑_GBK" pitchFamily="2" charset="-122"/>
              </a:rPr>
              <a:t>——</a:t>
            </a:r>
            <a:r>
              <a:rPr lang="zh-CN" altLang="en-US" sz="2530" spc="300" dirty="0">
                <a:latin typeface="方正兰亭细黑_GBK" pitchFamily="2" charset="-122"/>
                <a:ea typeface="方正兰亭细黑_GBK" pitchFamily="2" charset="-122"/>
              </a:rPr>
              <a:t>池化层</a:t>
            </a:r>
          </a:p>
        </p:txBody>
      </p:sp>
      <p:sp>
        <p:nvSpPr>
          <p:cNvPr id="3" name="文本框 2"/>
          <p:cNvSpPr txBox="1"/>
          <p:nvPr/>
        </p:nvSpPr>
        <p:spPr>
          <a:xfrm>
            <a:off x="1136092" y="1071236"/>
            <a:ext cx="6395008" cy="923330"/>
          </a:xfrm>
          <a:prstGeom prst="rect">
            <a:avLst/>
          </a:prstGeom>
          <a:noFill/>
        </p:spPr>
        <p:txBody>
          <a:bodyPr wrap="square" rtlCol="0">
            <a:spAutoFit/>
          </a:bodyPr>
          <a:lstStyle/>
          <a:p>
            <a:pPr marL="342900" indent="-342900">
              <a:buFont typeface="Wingdings" panose="05000000000000000000" pitchFamily="2" charset="2"/>
              <a:buChar char="Ø"/>
            </a:pPr>
            <a:r>
              <a:rPr lang="zh-CN" altLang="en-US" dirty="0">
                <a:latin typeface="微软雅黑" panose="020B0503020204020204" charset="-122"/>
                <a:ea typeface="微软雅黑" panose="020B0503020204020204" charset="-122"/>
              </a:rPr>
              <a:t>缩减模型的数据量大小，增强网络的稳定性</a:t>
            </a:r>
            <a:r>
              <a:rPr lang="en-US" altLang="zh-CN" dirty="0">
                <a:latin typeface="微软雅黑" panose="020B0503020204020204" charset="-122"/>
                <a:ea typeface="微软雅黑" panose="020B0503020204020204" charset="-122"/>
              </a:rPr>
              <a:t>(robust)</a:t>
            </a:r>
          </a:p>
          <a:p>
            <a:pPr marL="342900" indent="-342900">
              <a:buFont typeface="Wingdings" panose="05000000000000000000" pitchFamily="2" charset="2"/>
              <a:buChar char="Ø"/>
            </a:pPr>
            <a:endParaRPr lang="en-US" altLang="zh-CN" dirty="0">
              <a:latin typeface="微软雅黑" panose="020B0503020204020204" charset="-122"/>
              <a:ea typeface="微软雅黑" panose="020B0503020204020204" charset="-122"/>
            </a:endParaRPr>
          </a:p>
          <a:p>
            <a:pPr marL="342900" indent="-342900">
              <a:buFont typeface="Wingdings" panose="05000000000000000000" pitchFamily="2" charset="2"/>
              <a:buChar char="Ø"/>
            </a:pPr>
            <a:r>
              <a:rPr lang="zh-CN" altLang="en-US" dirty="0">
                <a:latin typeface="微软雅黑" panose="020B0503020204020204" charset="-122"/>
                <a:ea typeface="微软雅黑" panose="020B0503020204020204" charset="-122"/>
              </a:rPr>
              <a:t>在设计中，我们使用了最大池化层设计</a:t>
            </a:r>
            <a:r>
              <a:rPr lang="en-US" altLang="zh-CN" dirty="0">
                <a:latin typeface="微软雅黑" panose="020B0503020204020204" charset="-122"/>
                <a:ea typeface="微软雅黑" panose="020B0503020204020204" charset="-122"/>
              </a:rPr>
              <a:t>(</a:t>
            </a:r>
            <a:r>
              <a:rPr lang="en-US" altLang="zh-CN" dirty="0" err="1">
                <a:latin typeface="微软雅黑" panose="020B0503020204020204" charset="-122"/>
                <a:ea typeface="微软雅黑" panose="020B0503020204020204" charset="-122"/>
              </a:rPr>
              <a:t>max_pooling</a:t>
            </a:r>
            <a:r>
              <a:rPr lang="en-US" altLang="zh-CN" dirty="0">
                <a:latin typeface="微软雅黑" panose="020B0503020204020204" charset="-122"/>
                <a:ea typeface="微软雅黑" panose="020B0503020204020204" charset="-122"/>
              </a:rPr>
              <a:t>)</a:t>
            </a:r>
            <a:endParaRPr lang="zh-CN" altLang="en-US" dirty="0">
              <a:latin typeface="微软雅黑" panose="020B0503020204020204" charset="-122"/>
              <a:ea typeface="微软雅黑" panose="020B0503020204020204" charset="-122"/>
            </a:endParaRPr>
          </a:p>
        </p:txBody>
      </p:sp>
      <p:sp>
        <p:nvSpPr>
          <p:cNvPr id="4" name="文本框 3"/>
          <p:cNvSpPr txBox="1"/>
          <p:nvPr/>
        </p:nvSpPr>
        <p:spPr>
          <a:xfrm>
            <a:off x="1164872" y="2289246"/>
            <a:ext cx="5410200" cy="369332"/>
          </a:xfrm>
          <a:prstGeom prst="rect">
            <a:avLst/>
          </a:prstGeom>
          <a:noFill/>
        </p:spPr>
        <p:txBody>
          <a:bodyPr wrap="square" rtlCol="0">
            <a:spAutoFit/>
          </a:bodyPr>
          <a:lstStyle/>
          <a:p>
            <a:r>
              <a:rPr lang="zh-CN" altLang="en-US" dirty="0">
                <a:latin typeface="微软雅黑" panose="020B0503020204020204" charset="-122"/>
                <a:ea typeface="微软雅黑" panose="020B0503020204020204" charset="-122"/>
              </a:rPr>
              <a:t>当我们对图片数据进行卷积后，进行一次最大池化。</a:t>
            </a:r>
          </a:p>
        </p:txBody>
      </p:sp>
      <p:pic>
        <p:nvPicPr>
          <p:cNvPr id="6" name="图片 5"/>
          <p:cNvPicPr>
            <a:picLocks noChangeAspect="1"/>
          </p:cNvPicPr>
          <p:nvPr/>
        </p:nvPicPr>
        <p:blipFill>
          <a:blip r:embed="rId2"/>
          <a:stretch>
            <a:fillRect/>
          </a:stretch>
        </p:blipFill>
        <p:spPr>
          <a:xfrm>
            <a:off x="1587500" y="2973323"/>
            <a:ext cx="2474613" cy="2463900"/>
          </a:xfrm>
          <a:prstGeom prst="rect">
            <a:avLst/>
          </a:prstGeom>
        </p:spPr>
      </p:pic>
      <p:sp>
        <p:nvSpPr>
          <p:cNvPr id="7" name="箭头: 右 6"/>
          <p:cNvSpPr/>
          <p:nvPr/>
        </p:nvSpPr>
        <p:spPr>
          <a:xfrm>
            <a:off x="246084" y="4052874"/>
            <a:ext cx="1143000" cy="3047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46084" y="3683542"/>
            <a:ext cx="1219200" cy="369332"/>
          </a:xfrm>
          <a:prstGeom prst="rect">
            <a:avLst/>
          </a:prstGeom>
          <a:noFill/>
        </p:spPr>
        <p:txBody>
          <a:bodyPr wrap="square" rtlCol="0">
            <a:spAutoFit/>
          </a:bodyPr>
          <a:lstStyle/>
          <a:p>
            <a:r>
              <a:rPr lang="zh-CN" altLang="en-US" dirty="0">
                <a:latin typeface="微软雅黑" panose="020B0503020204020204" charset="-122"/>
                <a:ea typeface="微软雅黑" panose="020B0503020204020204" charset="-122"/>
              </a:rPr>
              <a:t>卷积结果</a:t>
            </a:r>
          </a:p>
        </p:txBody>
      </p:sp>
      <p:sp>
        <p:nvSpPr>
          <p:cNvPr id="11" name="箭头: 右 10"/>
          <p:cNvSpPr/>
          <p:nvPr/>
        </p:nvSpPr>
        <p:spPr>
          <a:xfrm>
            <a:off x="4178300" y="3988340"/>
            <a:ext cx="1331010"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4254500" y="3682610"/>
            <a:ext cx="1143000" cy="369332"/>
          </a:xfrm>
          <a:prstGeom prst="rect">
            <a:avLst/>
          </a:prstGeom>
          <a:noFill/>
        </p:spPr>
        <p:txBody>
          <a:bodyPr wrap="square" rtlCol="0">
            <a:spAutoFit/>
          </a:bodyPr>
          <a:lstStyle/>
          <a:p>
            <a:r>
              <a:rPr lang="zh-CN" altLang="en-US" dirty="0">
                <a:latin typeface="微软雅黑" panose="020B0503020204020204" charset="-122"/>
                <a:ea typeface="微软雅黑" panose="020B0503020204020204" charset="-122"/>
              </a:rPr>
              <a:t>最大池化</a:t>
            </a:r>
          </a:p>
        </p:txBody>
      </p:sp>
      <p:pic>
        <p:nvPicPr>
          <p:cNvPr id="20" name="图片 19"/>
          <p:cNvPicPr>
            <a:picLocks noChangeAspect="1"/>
          </p:cNvPicPr>
          <p:nvPr/>
        </p:nvPicPr>
        <p:blipFill>
          <a:blip r:embed="rId3"/>
          <a:stretch>
            <a:fillRect/>
          </a:stretch>
        </p:blipFill>
        <p:spPr>
          <a:xfrm>
            <a:off x="5599375" y="3505185"/>
            <a:ext cx="1571625" cy="1400175"/>
          </a:xfrm>
          <a:prstGeom prst="rect">
            <a:avLst/>
          </a:prstGeom>
        </p:spPr>
      </p:pic>
      <p:pic>
        <p:nvPicPr>
          <p:cNvPr id="21" name="图片 20"/>
          <p:cNvPicPr>
            <a:picLocks noChangeAspect="1"/>
          </p:cNvPicPr>
          <p:nvPr/>
        </p:nvPicPr>
        <p:blipFill>
          <a:blip r:embed="rId4"/>
          <a:stretch>
            <a:fillRect/>
          </a:stretch>
        </p:blipFill>
        <p:spPr>
          <a:xfrm>
            <a:off x="8113642" y="3489572"/>
            <a:ext cx="1855858" cy="1616798"/>
          </a:xfrm>
          <a:prstGeom prst="rect">
            <a:avLst/>
          </a:prstGeom>
        </p:spPr>
      </p:pic>
      <p:sp>
        <p:nvSpPr>
          <p:cNvPr id="22" name="文本框 21"/>
          <p:cNvSpPr txBox="1"/>
          <p:nvPr/>
        </p:nvSpPr>
        <p:spPr>
          <a:xfrm>
            <a:off x="2578100" y="5622954"/>
            <a:ext cx="2057400" cy="381000"/>
          </a:xfrm>
          <a:prstGeom prst="rect">
            <a:avLst/>
          </a:prstGeom>
          <a:noFill/>
        </p:spPr>
        <p:txBody>
          <a:bodyPr wrap="square" rtlCol="0">
            <a:spAutoFit/>
          </a:bodyPr>
          <a:lstStyle/>
          <a:p>
            <a:r>
              <a:rPr lang="en-US" altLang="zh-CN" dirty="0"/>
              <a:t>4x4</a:t>
            </a:r>
            <a:endParaRPr lang="zh-CN" altLang="en-US" dirty="0"/>
          </a:p>
        </p:txBody>
      </p:sp>
      <p:sp>
        <p:nvSpPr>
          <p:cNvPr id="23" name="文本框 22"/>
          <p:cNvSpPr txBox="1"/>
          <p:nvPr/>
        </p:nvSpPr>
        <p:spPr>
          <a:xfrm>
            <a:off x="8773253" y="5622954"/>
            <a:ext cx="1219200" cy="381000"/>
          </a:xfrm>
          <a:prstGeom prst="rect">
            <a:avLst/>
          </a:prstGeom>
          <a:noFill/>
        </p:spPr>
        <p:txBody>
          <a:bodyPr wrap="square" rtlCol="0">
            <a:spAutoFit/>
          </a:bodyPr>
          <a:lstStyle/>
          <a:p>
            <a:r>
              <a:rPr lang="en-US" altLang="zh-CN" dirty="0"/>
              <a:t>2x2</a:t>
            </a:r>
            <a:endParaRPr lang="zh-CN" altLang="en-US" dirty="0"/>
          </a:p>
        </p:txBody>
      </p:sp>
      <p:sp>
        <p:nvSpPr>
          <p:cNvPr id="27" name="文本框 26"/>
          <p:cNvSpPr txBox="1"/>
          <p:nvPr/>
        </p:nvSpPr>
        <p:spPr>
          <a:xfrm>
            <a:off x="8445500" y="3700840"/>
            <a:ext cx="2617857" cy="1754326"/>
          </a:xfrm>
          <a:prstGeom prst="rect">
            <a:avLst/>
          </a:prstGeom>
          <a:noFill/>
        </p:spPr>
        <p:txBody>
          <a:bodyPr wrap="square" rtlCol="0">
            <a:spAutoFit/>
          </a:bodyPr>
          <a:lstStyle/>
          <a:p>
            <a:pPr marL="342900" indent="-342900">
              <a:buAutoNum type="arabicPlain" startAt="9"/>
            </a:pPr>
            <a:r>
              <a:rPr lang="en-US" altLang="zh-CN" dirty="0"/>
              <a:t>        2</a:t>
            </a:r>
          </a:p>
          <a:p>
            <a:pPr marL="342900" indent="-342900">
              <a:buAutoNum type="arabicPlain" startAt="9"/>
            </a:pPr>
            <a:endParaRPr lang="en-US" altLang="zh-CN" dirty="0"/>
          </a:p>
          <a:p>
            <a:pPr marL="342900" indent="-342900">
              <a:buAutoNum type="arabicPlain" startAt="9"/>
            </a:pPr>
            <a:endParaRPr lang="en-US" altLang="zh-CN" dirty="0"/>
          </a:p>
          <a:p>
            <a:r>
              <a:rPr lang="en-US" altLang="zh-CN" dirty="0"/>
              <a:t>6             3</a:t>
            </a:r>
          </a:p>
          <a:p>
            <a:pPr marL="342900" indent="-342900">
              <a:buAutoNum type="arabicPlain" startAt="9"/>
            </a:pPr>
            <a:endParaRPr lang="en-US" altLang="zh-CN" dirty="0"/>
          </a:p>
          <a:p>
            <a:r>
              <a:rPr lang="en-US" altLang="zh-CN" dirty="0"/>
              <a:t> </a:t>
            </a:r>
          </a:p>
        </p:txBody>
      </p:sp>
      <p:sp>
        <p:nvSpPr>
          <p:cNvPr id="28" name="文本框 27"/>
          <p:cNvSpPr txBox="1"/>
          <p:nvPr/>
        </p:nvSpPr>
        <p:spPr>
          <a:xfrm>
            <a:off x="7835900" y="2759347"/>
            <a:ext cx="2743200" cy="646331"/>
          </a:xfrm>
          <a:prstGeom prst="rect">
            <a:avLst/>
          </a:prstGeom>
          <a:noFill/>
        </p:spPr>
        <p:txBody>
          <a:bodyPr wrap="square" rtlCol="0">
            <a:spAutoFit/>
          </a:bodyPr>
          <a:lstStyle/>
          <a:p>
            <a:r>
              <a:rPr lang="zh-CN" altLang="en-US" dirty="0">
                <a:latin typeface="微软雅黑" panose="020B0503020204020204" charset="-122"/>
                <a:ea typeface="微软雅黑" panose="020B0503020204020204" charset="-122"/>
              </a:rPr>
              <a:t>池化层输出每个区域的最大像素点数据</a:t>
            </a:r>
          </a:p>
        </p:txBody>
      </p:sp>
      <p:sp>
        <p:nvSpPr>
          <p:cNvPr id="29" name="箭头: 右 28"/>
          <p:cNvSpPr/>
          <p:nvPr/>
        </p:nvSpPr>
        <p:spPr>
          <a:xfrm>
            <a:off x="7352778" y="4020607"/>
            <a:ext cx="710492" cy="3047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7714199" y="821504"/>
            <a:ext cx="3657600" cy="1754326"/>
          </a:xfrm>
          <a:prstGeom prst="rect">
            <a:avLst/>
          </a:prstGeom>
          <a:noFill/>
        </p:spPr>
        <p:txBody>
          <a:bodyPr wrap="square" rtlCol="0">
            <a:spAutoFit/>
          </a:bodyPr>
          <a:lstStyle/>
          <a:p>
            <a:r>
              <a:rPr lang="zh-CN" altLang="en-US" dirty="0">
                <a:solidFill>
                  <a:srgbClr val="4D4D4D"/>
                </a:solidFill>
                <a:latin typeface="微软雅黑" panose="020B0503020204020204" charset="-122"/>
                <a:ea typeface="微软雅黑" panose="020B0503020204020204" charset="-122"/>
              </a:rPr>
              <a:t>池化层的作用</a:t>
            </a:r>
            <a:r>
              <a:rPr lang="en-US" altLang="zh-CN" dirty="0">
                <a:solidFill>
                  <a:srgbClr val="4D4D4D"/>
                </a:solidFill>
                <a:latin typeface="微软雅黑" panose="020B0503020204020204" charset="-122"/>
                <a:ea typeface="微软雅黑" panose="020B0503020204020204" charset="-122"/>
              </a:rPr>
              <a:t>:</a:t>
            </a:r>
          </a:p>
          <a:p>
            <a:endParaRPr lang="en-US" altLang="zh-CN" dirty="0">
              <a:solidFill>
                <a:srgbClr val="4D4D4D"/>
              </a:solidFill>
              <a:latin typeface="微软雅黑" panose="020B0503020204020204" charset="-122"/>
              <a:ea typeface="微软雅黑" panose="020B0503020204020204" charset="-122"/>
            </a:endParaRPr>
          </a:p>
          <a:p>
            <a:r>
              <a:rPr lang="zh-CN" altLang="en-US" dirty="0">
                <a:solidFill>
                  <a:srgbClr val="4D4D4D"/>
                </a:solidFill>
                <a:latin typeface="微软雅黑" panose="020B0503020204020204" charset="-122"/>
                <a:ea typeface="微软雅黑" panose="020B0503020204020204" charset="-122"/>
              </a:rPr>
              <a:t>保留主要的特征同时减少参数</a:t>
            </a:r>
            <a:r>
              <a:rPr lang="en-US" altLang="zh-CN" dirty="0">
                <a:solidFill>
                  <a:srgbClr val="4D4D4D"/>
                </a:solidFill>
                <a:latin typeface="微软雅黑" panose="020B0503020204020204" charset="-122"/>
                <a:ea typeface="微软雅黑" panose="020B0503020204020204" charset="-122"/>
              </a:rPr>
              <a:t>(</a:t>
            </a:r>
            <a:r>
              <a:rPr lang="zh-CN" altLang="en-US" dirty="0">
                <a:solidFill>
                  <a:srgbClr val="4D4D4D"/>
                </a:solidFill>
                <a:latin typeface="微软雅黑" panose="020B0503020204020204" charset="-122"/>
                <a:ea typeface="微软雅黑" panose="020B0503020204020204" charset="-122"/>
              </a:rPr>
              <a:t>降维，效果类似</a:t>
            </a:r>
            <a:r>
              <a:rPr lang="en-US" altLang="zh-CN" dirty="0">
                <a:solidFill>
                  <a:srgbClr val="4D4D4D"/>
                </a:solidFill>
                <a:latin typeface="微软雅黑" panose="020B0503020204020204" charset="-122"/>
                <a:ea typeface="微软雅黑" panose="020B0503020204020204" charset="-122"/>
              </a:rPr>
              <a:t>PCA)</a:t>
            </a:r>
            <a:r>
              <a:rPr lang="zh-CN" altLang="en-US" dirty="0">
                <a:solidFill>
                  <a:srgbClr val="4D4D4D"/>
                </a:solidFill>
                <a:latin typeface="微软雅黑" panose="020B0503020204020204" charset="-122"/>
                <a:ea typeface="微软雅黑" panose="020B0503020204020204" charset="-122"/>
              </a:rPr>
              <a:t>和计算量，有效的防止过拟合，提高模型泛化能力</a:t>
            </a:r>
            <a:endParaRPr lang="zh-CN" altLang="en-US"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randombar(horizontal)">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randombar(horizontal)">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p:tgtEl>
                                          <p:spTgt spid="11"/>
                                        </p:tgtEl>
                                        <p:attrNameLst>
                                          <p:attrName>ppt_y</p:attrName>
                                        </p:attrNameLst>
                                      </p:cBhvr>
                                      <p:tavLst>
                                        <p:tav tm="0">
                                          <p:val>
                                            <p:strVal val="#ppt_y+#ppt_h*1.125000"/>
                                          </p:val>
                                        </p:tav>
                                        <p:tav tm="100000">
                                          <p:val>
                                            <p:strVal val="#ppt_y"/>
                                          </p:val>
                                        </p:tav>
                                      </p:tavLst>
                                    </p:anim>
                                    <p:animEffect transition="in" filter="wipe(up)">
                                      <p:cBhvr>
                                        <p:cTn id="36" dur="500"/>
                                        <p:tgtEl>
                                          <p:spTgt spid="11"/>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p:tgtEl>
                                          <p:spTgt spid="19"/>
                                        </p:tgtEl>
                                        <p:attrNameLst>
                                          <p:attrName>ppt_y</p:attrName>
                                        </p:attrNameLst>
                                      </p:cBhvr>
                                      <p:tavLst>
                                        <p:tav tm="0">
                                          <p:val>
                                            <p:strVal val="#ppt_y+#ppt_h*1.125000"/>
                                          </p:val>
                                        </p:tav>
                                        <p:tav tm="100000">
                                          <p:val>
                                            <p:strVal val="#ppt_y"/>
                                          </p:val>
                                        </p:tav>
                                      </p:tavLst>
                                    </p:anim>
                                    <p:animEffect transition="in" filter="wipe(up)">
                                      <p:cBhvr>
                                        <p:cTn id="40" dur="500"/>
                                        <p:tgtEl>
                                          <p:spTgt spid="19"/>
                                        </p:tgtEl>
                                      </p:cBhvr>
                                    </p:animEffect>
                                  </p:childTnLst>
                                </p:cTn>
                              </p:par>
                              <p:par>
                                <p:cTn id="41" presetID="12" presetClass="entr" presetSubtype="4"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p:tgtEl>
                                          <p:spTgt spid="20"/>
                                        </p:tgtEl>
                                        <p:attrNameLst>
                                          <p:attrName>ppt_y</p:attrName>
                                        </p:attrNameLst>
                                      </p:cBhvr>
                                      <p:tavLst>
                                        <p:tav tm="0">
                                          <p:val>
                                            <p:strVal val="#ppt_y+#ppt_h*1.125000"/>
                                          </p:val>
                                        </p:tav>
                                        <p:tav tm="100000">
                                          <p:val>
                                            <p:strVal val="#ppt_y"/>
                                          </p:val>
                                        </p:tav>
                                      </p:tavLst>
                                    </p:anim>
                                    <p:animEffect transition="in" filter="wipe(up)">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additive="base">
                                        <p:cTn id="49" dur="500"/>
                                        <p:tgtEl>
                                          <p:spTgt spid="21"/>
                                        </p:tgtEl>
                                        <p:attrNameLst>
                                          <p:attrName>ppt_y</p:attrName>
                                        </p:attrNameLst>
                                      </p:cBhvr>
                                      <p:tavLst>
                                        <p:tav tm="0">
                                          <p:val>
                                            <p:strVal val="#ppt_y+#ppt_h*1.125000"/>
                                          </p:val>
                                        </p:tav>
                                        <p:tav tm="100000">
                                          <p:val>
                                            <p:strVal val="#ppt_y"/>
                                          </p:val>
                                        </p:tav>
                                      </p:tavLst>
                                    </p:anim>
                                    <p:animEffect transition="in" filter="wipe(up)">
                                      <p:cBhvr>
                                        <p:cTn id="50" dur="500"/>
                                        <p:tgtEl>
                                          <p:spTgt spid="21"/>
                                        </p:tgtEl>
                                      </p:cBhvr>
                                    </p:animEffect>
                                  </p:childTnLst>
                                </p:cTn>
                              </p:par>
                              <p:par>
                                <p:cTn id="51" presetID="12" presetClass="entr" presetSubtype="4"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anim calcmode="lin" valueType="num">
                                      <p:cBhvr additive="base">
                                        <p:cTn id="53" dur="500"/>
                                        <p:tgtEl>
                                          <p:spTgt spid="23"/>
                                        </p:tgtEl>
                                        <p:attrNameLst>
                                          <p:attrName>ppt_y</p:attrName>
                                        </p:attrNameLst>
                                      </p:cBhvr>
                                      <p:tavLst>
                                        <p:tav tm="0">
                                          <p:val>
                                            <p:strVal val="#ppt_y+#ppt_h*1.125000"/>
                                          </p:val>
                                        </p:tav>
                                        <p:tav tm="100000">
                                          <p:val>
                                            <p:strVal val="#ppt_y"/>
                                          </p:val>
                                        </p:tav>
                                      </p:tavLst>
                                    </p:anim>
                                    <p:animEffect transition="in" filter="wipe(up)">
                                      <p:cBhvr>
                                        <p:cTn id="54" dur="500"/>
                                        <p:tgtEl>
                                          <p:spTgt spid="23"/>
                                        </p:tgtEl>
                                      </p:cBhvr>
                                    </p:animEffect>
                                  </p:childTnLst>
                                </p:cTn>
                              </p:par>
                              <p:par>
                                <p:cTn id="55" presetID="12" presetClass="entr" presetSubtype="4"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anim calcmode="lin" valueType="num">
                                      <p:cBhvr additive="base">
                                        <p:cTn id="57" dur="500"/>
                                        <p:tgtEl>
                                          <p:spTgt spid="29"/>
                                        </p:tgtEl>
                                        <p:attrNameLst>
                                          <p:attrName>ppt_y</p:attrName>
                                        </p:attrNameLst>
                                      </p:cBhvr>
                                      <p:tavLst>
                                        <p:tav tm="0">
                                          <p:val>
                                            <p:strVal val="#ppt_y+#ppt_h*1.125000"/>
                                          </p:val>
                                        </p:tav>
                                        <p:tav tm="100000">
                                          <p:val>
                                            <p:strVal val="#ppt_y"/>
                                          </p:val>
                                        </p:tav>
                                      </p:tavLst>
                                    </p:anim>
                                    <p:animEffect transition="in" filter="wipe(up)">
                                      <p:cBhvr>
                                        <p:cTn id="58" dur="500"/>
                                        <p:tgtEl>
                                          <p:spTgt spid="29"/>
                                        </p:tgtEl>
                                      </p:cBhvr>
                                    </p:animEffect>
                                  </p:childTnLst>
                                </p:cTn>
                              </p:par>
                              <p:par>
                                <p:cTn id="59" presetID="12" presetClass="entr" presetSubtype="4"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anim calcmode="lin" valueType="num">
                                      <p:cBhvr additive="base">
                                        <p:cTn id="61" dur="500"/>
                                        <p:tgtEl>
                                          <p:spTgt spid="27"/>
                                        </p:tgtEl>
                                        <p:attrNameLst>
                                          <p:attrName>ppt_y</p:attrName>
                                        </p:attrNameLst>
                                      </p:cBhvr>
                                      <p:tavLst>
                                        <p:tav tm="0">
                                          <p:val>
                                            <p:strVal val="#ppt_y+#ppt_h*1.125000"/>
                                          </p:val>
                                        </p:tav>
                                        <p:tav tm="100000">
                                          <p:val>
                                            <p:strVal val="#ppt_y"/>
                                          </p:val>
                                        </p:tav>
                                      </p:tavLst>
                                    </p:anim>
                                    <p:animEffect transition="in" filter="wipe(up)">
                                      <p:cBhvr>
                                        <p:cTn id="62" dur="500"/>
                                        <p:tgtEl>
                                          <p:spTgt spid="2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wipe(left)">
                                      <p:cBhvr>
                                        <p:cTn id="67" dur="500"/>
                                        <p:tgtEl>
                                          <p:spTgt spid="28"/>
                                        </p:tgtEl>
                                      </p:cBhvr>
                                    </p:animEffect>
                                  </p:childTnLst>
                                </p:cTn>
                              </p:par>
                            </p:childTnLst>
                          </p:cTn>
                        </p:par>
                      </p:childTnLst>
                    </p:cTn>
                  </p:par>
                  <p:par>
                    <p:cTn id="68" fill="hold">
                      <p:stCondLst>
                        <p:cond delay="indefinite"/>
                      </p:stCondLst>
                      <p:childTnLst>
                        <p:par>
                          <p:cTn id="69" fill="hold">
                            <p:stCondLst>
                              <p:cond delay="0"/>
                            </p:stCondLst>
                            <p:childTnLst>
                              <p:par>
                                <p:cTn id="70" presetID="14" presetClass="entr" presetSubtype="10" fill="hold" grpId="0" nodeType="click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randombar(horizontal)">
                                      <p:cBhvr>
                                        <p:cTn id="7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animBg="1"/>
      <p:bldP spid="9" grpId="0"/>
      <p:bldP spid="11" grpId="0" animBg="1"/>
      <p:bldP spid="19" grpId="0"/>
      <p:bldP spid="22" grpId="0"/>
      <p:bldP spid="23" grpId="0"/>
      <p:bldP spid="27" grpId="0"/>
      <p:bldP spid="28" grpId="0"/>
      <p:bldP spid="29" grpId="0" animBg="1"/>
      <p:bldP spid="3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51228" y="789605"/>
            <a:ext cx="10254545" cy="0"/>
          </a:xfrm>
          <a:prstGeom prst="line">
            <a:avLst/>
          </a:prstGeom>
          <a:noFill/>
          <a:ln w="12700" cap="flat" cmpd="sng" algn="ctr">
            <a:solidFill>
              <a:sysClr val="windowText" lastClr="000000"/>
            </a:solidFill>
            <a:prstDash val="dash"/>
          </a:ln>
          <a:effectLst/>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17584" y="306898"/>
            <a:ext cx="347288" cy="347288"/>
          </a:xfrm>
          <a:prstGeom prst="ellipse">
            <a:avLst/>
          </a:prstGeom>
          <a:solidFill>
            <a:srgbClr val="1A3F6C"/>
          </a:solidFill>
          <a:ln w="25400" cap="flat" cmpd="sng" algn="ctr">
            <a:noFill/>
            <a:prstDash val="solid"/>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26" name="TextBox 25"/>
          <p:cNvSpPr txBox="1"/>
          <p:nvPr/>
        </p:nvSpPr>
        <p:spPr>
          <a:xfrm>
            <a:off x="1148821" y="261572"/>
            <a:ext cx="2935605" cy="480060"/>
          </a:xfrm>
          <a:prstGeom prst="rect">
            <a:avLst/>
          </a:prstGeom>
          <a:noFill/>
        </p:spPr>
        <p:txBody>
          <a:bodyPr wrap="none" rtlCol="0">
            <a:spAutoFit/>
          </a:bodyPr>
          <a:lstStyle/>
          <a:p>
            <a:r>
              <a:rPr lang="en-US" altLang="zh-CN" sz="2530" spc="300" dirty="0">
                <a:latin typeface="方正兰亭细黑_GBK" pitchFamily="2" charset="-122"/>
                <a:ea typeface="方正兰亭细黑_GBK" pitchFamily="2" charset="-122"/>
              </a:rPr>
              <a:t>CNN</a:t>
            </a:r>
            <a:r>
              <a:rPr lang="zh-CN" altLang="en-US" sz="2530" spc="300" dirty="0">
                <a:latin typeface="方正兰亭细黑_GBK" pitchFamily="2" charset="-122"/>
                <a:ea typeface="方正兰亭细黑_GBK" pitchFamily="2" charset="-122"/>
              </a:rPr>
              <a:t>神经网络结构</a:t>
            </a:r>
          </a:p>
        </p:txBody>
      </p:sp>
      <p:sp>
        <p:nvSpPr>
          <p:cNvPr id="2" name="文本框 1"/>
          <p:cNvSpPr txBox="1"/>
          <p:nvPr/>
        </p:nvSpPr>
        <p:spPr>
          <a:xfrm>
            <a:off x="817584" y="1060869"/>
            <a:ext cx="9227591" cy="369332"/>
          </a:xfrm>
          <a:prstGeom prst="rect">
            <a:avLst/>
          </a:prstGeom>
          <a:noFill/>
        </p:spPr>
        <p:txBody>
          <a:bodyPr wrap="none" rtlCol="0">
            <a:spAutoFit/>
          </a:bodyPr>
          <a:lstStyle/>
          <a:p>
            <a:pPr marL="285750" indent="-285750">
              <a:buFont typeface="Wingdings" panose="05000000000000000000" pitchFamily="2" charset="2"/>
              <a:buChar char="Ø"/>
            </a:pPr>
            <a:r>
              <a:rPr lang="zh-CN" altLang="en-US" dirty="0">
                <a:latin typeface="微软雅黑" panose="020B0503020204020204" charset="-122"/>
                <a:ea typeface="微软雅黑" panose="020B0503020204020204" charset="-122"/>
              </a:rPr>
              <a:t>设计框架来源于吴恩达</a:t>
            </a:r>
            <a:r>
              <a:rPr lang="en-US" altLang="zh-CN" dirty="0">
                <a:latin typeface="微软雅黑" panose="020B0503020204020204" charset="-122"/>
                <a:ea typeface="微软雅黑" panose="020B0503020204020204" charset="-122"/>
              </a:rPr>
              <a:t>(Andrew Ng)</a:t>
            </a:r>
            <a:r>
              <a:rPr lang="zh-CN" altLang="en-US" dirty="0">
                <a:latin typeface="微软雅黑" panose="020B0503020204020204" charset="-122"/>
                <a:ea typeface="微软雅黑" panose="020B0503020204020204" charset="-122"/>
              </a:rPr>
              <a:t>公开课中介绍的</a:t>
            </a:r>
            <a:r>
              <a:rPr lang="en-US" altLang="zh-CN" dirty="0">
                <a:latin typeface="微软雅黑" panose="020B0503020204020204" charset="-122"/>
                <a:ea typeface="微软雅黑" panose="020B0503020204020204" charset="-122"/>
              </a:rPr>
              <a:t>LEnET-5</a:t>
            </a:r>
            <a:r>
              <a:rPr lang="zh-CN" altLang="en-US" dirty="0">
                <a:latin typeface="微软雅黑" panose="020B0503020204020204" charset="-122"/>
                <a:ea typeface="微软雅黑" panose="020B0503020204020204" charset="-122"/>
              </a:rPr>
              <a:t>手写数字识别模型的设计</a:t>
            </a:r>
          </a:p>
        </p:txBody>
      </p:sp>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313" y="2336800"/>
            <a:ext cx="1469672" cy="1469672"/>
          </a:xfrm>
          <a:prstGeom prst="rect">
            <a:avLst/>
          </a:prstGeom>
        </p:spPr>
      </p:pic>
      <p:sp>
        <p:nvSpPr>
          <p:cNvPr id="16" name="箭头: 右 15"/>
          <p:cNvSpPr/>
          <p:nvPr/>
        </p:nvSpPr>
        <p:spPr>
          <a:xfrm>
            <a:off x="1816100" y="2919236"/>
            <a:ext cx="1143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073900" y="2154516"/>
            <a:ext cx="533400" cy="2057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文本框 21"/>
          <p:cNvSpPr txBox="1"/>
          <p:nvPr/>
        </p:nvSpPr>
        <p:spPr>
          <a:xfrm>
            <a:off x="3189833" y="2336800"/>
            <a:ext cx="246893" cy="1463812"/>
          </a:xfrm>
          <a:prstGeom prst="rect">
            <a:avLst/>
          </a:prstGeom>
          <a:noFill/>
        </p:spPr>
        <p:txBody>
          <a:bodyPr wrap="square" rtlCol="0">
            <a:spAutoFit/>
          </a:bodyPr>
          <a:lstStyle/>
          <a:p>
            <a:r>
              <a:rPr lang="zh-CN" altLang="en-US" dirty="0">
                <a:latin typeface="微软雅黑" panose="020B0503020204020204" charset="-122"/>
                <a:ea typeface="微软雅黑" panose="020B0503020204020204" charset="-122"/>
              </a:rPr>
              <a:t>第</a:t>
            </a:r>
            <a:endParaRPr lang="en-US" altLang="zh-CN" dirty="0">
              <a:latin typeface="微软雅黑" panose="020B0503020204020204" charset="-122"/>
              <a:ea typeface="微软雅黑" panose="020B0503020204020204" charset="-122"/>
            </a:endParaRPr>
          </a:p>
          <a:p>
            <a:r>
              <a:rPr lang="zh-CN" altLang="en-US" dirty="0">
                <a:latin typeface="微软雅黑" panose="020B0503020204020204" charset="-122"/>
                <a:ea typeface="微软雅黑" panose="020B0503020204020204" charset="-122"/>
              </a:rPr>
              <a:t>一</a:t>
            </a:r>
            <a:endParaRPr lang="en-US" altLang="zh-CN" dirty="0">
              <a:latin typeface="微软雅黑" panose="020B0503020204020204" charset="-122"/>
              <a:ea typeface="微软雅黑" panose="020B0503020204020204" charset="-122"/>
            </a:endParaRPr>
          </a:p>
          <a:p>
            <a:r>
              <a:rPr lang="zh-CN" altLang="en-US" dirty="0">
                <a:latin typeface="微软雅黑" panose="020B0503020204020204" charset="-122"/>
                <a:ea typeface="微软雅黑" panose="020B0503020204020204" charset="-122"/>
              </a:rPr>
              <a:t>卷积层</a:t>
            </a:r>
          </a:p>
        </p:txBody>
      </p:sp>
      <p:sp>
        <p:nvSpPr>
          <p:cNvPr id="27" name="矩形 26"/>
          <p:cNvSpPr/>
          <p:nvPr/>
        </p:nvSpPr>
        <p:spPr>
          <a:xfrm>
            <a:off x="2120900" y="4589213"/>
            <a:ext cx="5778500" cy="646331"/>
          </a:xfrm>
          <a:prstGeom prst="rect">
            <a:avLst/>
          </a:prstGeom>
        </p:spPr>
        <p:txBody>
          <a:bodyPr>
            <a:spAutoFit/>
          </a:bodyPr>
          <a:lstStyle/>
          <a:p>
            <a:r>
              <a:rPr lang="en-US" altLang="zh-CN" dirty="0">
                <a:solidFill>
                  <a:srgbClr val="6A9955"/>
                </a:solidFill>
                <a:latin typeface="Consolas" panose="020B0609020204030204" pitchFamily="49" charset="0"/>
              </a:rPr>
              <a:t>5x5</a:t>
            </a:r>
            <a:r>
              <a:rPr lang="zh-CN" altLang="en-US" dirty="0">
                <a:solidFill>
                  <a:srgbClr val="6A9955"/>
                </a:solidFill>
                <a:latin typeface="Consolas" panose="020B0609020204030204" pitchFamily="49" charset="0"/>
              </a:rPr>
              <a:t>卷积</a:t>
            </a:r>
            <a:r>
              <a:rPr lang="en-US" altLang="zh-CN" dirty="0">
                <a:solidFill>
                  <a:srgbClr val="6A9955"/>
                </a:solidFill>
                <a:latin typeface="Consolas" panose="020B0609020204030204" pitchFamily="49" charset="0"/>
              </a:rPr>
              <a:t>,1</a:t>
            </a:r>
            <a:r>
              <a:rPr lang="zh-CN" altLang="en-US" dirty="0">
                <a:solidFill>
                  <a:srgbClr val="6A9955"/>
                </a:solidFill>
                <a:latin typeface="Consolas" panose="020B0609020204030204" pitchFamily="49" charset="0"/>
              </a:rPr>
              <a:t>个输入</a:t>
            </a:r>
            <a:r>
              <a:rPr lang="en-US" altLang="zh-CN" dirty="0">
                <a:solidFill>
                  <a:srgbClr val="6A9955"/>
                </a:solidFill>
                <a:latin typeface="Consolas" panose="020B0609020204030204" pitchFamily="49" charset="0"/>
              </a:rPr>
              <a:t>,32</a:t>
            </a:r>
            <a:r>
              <a:rPr lang="zh-CN" altLang="en-US" dirty="0">
                <a:solidFill>
                  <a:srgbClr val="6A9955"/>
                </a:solidFill>
                <a:latin typeface="Consolas" panose="020B0609020204030204" pitchFamily="49" charset="0"/>
              </a:rPr>
              <a:t>个卷积核</a:t>
            </a:r>
            <a:endParaRPr lang="en-US" altLang="zh-CN" dirty="0">
              <a:solidFill>
                <a:srgbClr val="6A9955"/>
              </a:solidFill>
              <a:latin typeface="Consolas" panose="020B0609020204030204" pitchFamily="49" charset="0"/>
            </a:endParaRPr>
          </a:p>
          <a:p>
            <a:r>
              <a:rPr lang="en-US" altLang="zh-CN" dirty="0">
                <a:solidFill>
                  <a:srgbClr val="6A9955"/>
                </a:solidFill>
                <a:latin typeface="Consolas" panose="020B0609020204030204" pitchFamily="49" charset="0"/>
              </a:rPr>
              <a:t>(MNIST</a:t>
            </a:r>
            <a:r>
              <a:rPr lang="zh-CN" altLang="en-US" dirty="0">
                <a:solidFill>
                  <a:srgbClr val="6A9955"/>
                </a:solidFill>
                <a:latin typeface="Consolas" panose="020B0609020204030204" pitchFamily="49" charset="0"/>
              </a:rPr>
              <a:t>只有一个颜色通道</a:t>
            </a:r>
            <a:r>
              <a:rPr lang="en-US" altLang="zh-CN" dirty="0">
                <a:solidFill>
                  <a:srgbClr val="6A9955"/>
                </a:solidFill>
                <a:latin typeface="Consolas" panose="020B0609020204030204" pitchFamily="49" charset="0"/>
              </a:rPr>
              <a:t>)</a:t>
            </a:r>
            <a:endParaRPr lang="zh-CN" altLang="en-US" b="0" dirty="0">
              <a:solidFill>
                <a:srgbClr val="D4D4D4"/>
              </a:solidFill>
              <a:effectLst/>
              <a:latin typeface="Consolas" panose="020B0609020204030204" pitchFamily="49" charset="0"/>
            </a:endParaRPr>
          </a:p>
        </p:txBody>
      </p:sp>
      <p:sp>
        <p:nvSpPr>
          <p:cNvPr id="33" name="箭头: 右 32"/>
          <p:cNvSpPr/>
          <p:nvPr/>
        </p:nvSpPr>
        <p:spPr>
          <a:xfrm>
            <a:off x="3960141" y="2919503"/>
            <a:ext cx="722763"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3165034" y="2178642"/>
            <a:ext cx="533400" cy="2057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30"/>
          <p:cNvSpPr/>
          <p:nvPr/>
        </p:nvSpPr>
        <p:spPr>
          <a:xfrm>
            <a:off x="4846708" y="2566769"/>
            <a:ext cx="1143000" cy="1143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文本框 31"/>
          <p:cNvSpPr txBox="1"/>
          <p:nvPr/>
        </p:nvSpPr>
        <p:spPr>
          <a:xfrm>
            <a:off x="4847586" y="2938577"/>
            <a:ext cx="1210588" cy="338554"/>
          </a:xfrm>
          <a:prstGeom prst="rect">
            <a:avLst/>
          </a:prstGeom>
          <a:noFill/>
        </p:spPr>
        <p:txBody>
          <a:bodyPr wrap="none" rtlCol="0">
            <a:spAutoFit/>
          </a:bodyPr>
          <a:lstStyle/>
          <a:p>
            <a:r>
              <a:rPr lang="zh-CN" altLang="en-US" sz="1600" dirty="0">
                <a:latin typeface="微软雅黑" panose="020B0503020204020204" charset="-122"/>
                <a:ea typeface="微软雅黑" panose="020B0503020204020204" charset="-122"/>
              </a:rPr>
              <a:t>第一池化层</a:t>
            </a:r>
          </a:p>
        </p:txBody>
      </p:sp>
      <p:sp>
        <p:nvSpPr>
          <p:cNvPr id="38" name="右大括号 37"/>
          <p:cNvSpPr/>
          <p:nvPr/>
        </p:nvSpPr>
        <p:spPr>
          <a:xfrm rot="5400000">
            <a:off x="4243485" y="4482581"/>
            <a:ext cx="300006" cy="2160421"/>
          </a:xfrm>
          <a:prstGeom prst="rightBrace">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zh-CN" altLang="en-US" dirty="0"/>
          </a:p>
        </p:txBody>
      </p:sp>
      <p:sp>
        <p:nvSpPr>
          <p:cNvPr id="39" name="箭头: 右 38"/>
          <p:cNvSpPr/>
          <p:nvPr/>
        </p:nvSpPr>
        <p:spPr>
          <a:xfrm>
            <a:off x="6078397" y="2938577"/>
            <a:ext cx="94726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7132972" y="2353801"/>
            <a:ext cx="474328" cy="1477328"/>
          </a:xfrm>
          <a:prstGeom prst="rect">
            <a:avLst/>
          </a:prstGeom>
        </p:spPr>
        <p:txBody>
          <a:bodyPr wrap="square">
            <a:spAutoFit/>
          </a:bodyPr>
          <a:lstStyle/>
          <a:p>
            <a:r>
              <a:rPr lang="zh-CN" altLang="en-US" dirty="0">
                <a:latin typeface="微软雅黑" panose="020B0503020204020204" charset="-122"/>
                <a:ea typeface="微软雅黑" panose="020B0503020204020204" charset="-122"/>
              </a:rPr>
              <a:t>第</a:t>
            </a:r>
            <a:endParaRPr lang="en-US" altLang="zh-CN" dirty="0">
              <a:latin typeface="微软雅黑" panose="020B0503020204020204" charset="-122"/>
              <a:ea typeface="微软雅黑" panose="020B0503020204020204" charset="-122"/>
            </a:endParaRPr>
          </a:p>
          <a:p>
            <a:r>
              <a:rPr lang="zh-CN" altLang="en-US" dirty="0">
                <a:latin typeface="微软雅黑" panose="020B0503020204020204" charset="-122"/>
                <a:ea typeface="微软雅黑" panose="020B0503020204020204" charset="-122"/>
              </a:rPr>
              <a:t>二</a:t>
            </a:r>
            <a:endParaRPr lang="en-US" altLang="zh-CN" dirty="0">
              <a:latin typeface="微软雅黑" panose="020B0503020204020204" charset="-122"/>
              <a:ea typeface="微软雅黑" panose="020B0503020204020204" charset="-122"/>
            </a:endParaRPr>
          </a:p>
          <a:p>
            <a:r>
              <a:rPr lang="zh-CN" altLang="en-US" dirty="0">
                <a:latin typeface="微软雅黑" panose="020B0503020204020204" charset="-122"/>
                <a:ea typeface="微软雅黑" panose="020B0503020204020204" charset="-122"/>
              </a:rPr>
              <a:t>卷</a:t>
            </a:r>
            <a:endParaRPr lang="en-US" altLang="zh-CN" dirty="0">
              <a:latin typeface="微软雅黑" panose="020B0503020204020204" charset="-122"/>
              <a:ea typeface="微软雅黑" panose="020B0503020204020204" charset="-122"/>
            </a:endParaRPr>
          </a:p>
          <a:p>
            <a:r>
              <a:rPr lang="zh-CN" altLang="en-US" dirty="0">
                <a:latin typeface="微软雅黑" panose="020B0503020204020204" charset="-122"/>
                <a:ea typeface="微软雅黑" panose="020B0503020204020204" charset="-122"/>
              </a:rPr>
              <a:t>积</a:t>
            </a:r>
            <a:endParaRPr lang="en-US" altLang="zh-CN" dirty="0">
              <a:latin typeface="微软雅黑" panose="020B0503020204020204" charset="-122"/>
              <a:ea typeface="微软雅黑" panose="020B0503020204020204" charset="-122"/>
            </a:endParaRPr>
          </a:p>
          <a:p>
            <a:r>
              <a:rPr lang="zh-CN" altLang="en-US" dirty="0">
                <a:latin typeface="微软雅黑" panose="020B0503020204020204" charset="-122"/>
                <a:ea typeface="微软雅黑" panose="020B0503020204020204" charset="-122"/>
              </a:rPr>
              <a:t>层</a:t>
            </a:r>
          </a:p>
        </p:txBody>
      </p:sp>
      <p:sp>
        <p:nvSpPr>
          <p:cNvPr id="41" name="箭头: 右 40"/>
          <p:cNvSpPr/>
          <p:nvPr/>
        </p:nvSpPr>
        <p:spPr>
          <a:xfrm>
            <a:off x="7748467" y="2946400"/>
            <a:ext cx="722763"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8521700" y="2536354"/>
            <a:ext cx="1143000" cy="1143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矩形 42"/>
          <p:cNvSpPr/>
          <p:nvPr/>
        </p:nvSpPr>
        <p:spPr>
          <a:xfrm>
            <a:off x="8471230" y="2907799"/>
            <a:ext cx="1327608" cy="369332"/>
          </a:xfrm>
          <a:prstGeom prst="rect">
            <a:avLst/>
          </a:prstGeom>
        </p:spPr>
        <p:txBody>
          <a:bodyPr wrap="none">
            <a:spAutoFit/>
          </a:bodyPr>
          <a:lstStyle/>
          <a:p>
            <a:r>
              <a:rPr lang="zh-CN" altLang="en-US" dirty="0">
                <a:latin typeface="微软雅黑" panose="020B0503020204020204" charset="-122"/>
                <a:ea typeface="微软雅黑" panose="020B0503020204020204" charset="-122"/>
              </a:rPr>
              <a:t>第二池化层</a:t>
            </a:r>
          </a:p>
        </p:txBody>
      </p:sp>
      <p:sp>
        <p:nvSpPr>
          <p:cNvPr id="44" name="椭圆 43"/>
          <p:cNvSpPr/>
          <p:nvPr/>
        </p:nvSpPr>
        <p:spPr>
          <a:xfrm>
            <a:off x="10197575" y="3629025"/>
            <a:ext cx="474328" cy="45719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椭圆 44"/>
          <p:cNvSpPr/>
          <p:nvPr/>
        </p:nvSpPr>
        <p:spPr>
          <a:xfrm>
            <a:off x="10197575" y="2879255"/>
            <a:ext cx="474328" cy="45719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椭圆 45"/>
          <p:cNvSpPr/>
          <p:nvPr/>
        </p:nvSpPr>
        <p:spPr>
          <a:xfrm>
            <a:off x="10197575" y="2184400"/>
            <a:ext cx="474328" cy="45719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48" name="直接箭头连接符 47"/>
          <p:cNvCxnSpPr>
            <a:stCxn id="46" idx="6"/>
          </p:cNvCxnSpPr>
          <p:nvPr/>
        </p:nvCxnSpPr>
        <p:spPr>
          <a:xfrm flipV="1">
            <a:off x="10671903" y="2032000"/>
            <a:ext cx="745397" cy="3809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直接箭头连接符 49"/>
          <p:cNvCxnSpPr>
            <a:stCxn id="46" idx="6"/>
          </p:cNvCxnSpPr>
          <p:nvPr/>
        </p:nvCxnSpPr>
        <p:spPr>
          <a:xfrm>
            <a:off x="10671903" y="2412999"/>
            <a:ext cx="7453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直接箭头连接符 51"/>
          <p:cNvCxnSpPr/>
          <p:nvPr/>
        </p:nvCxnSpPr>
        <p:spPr>
          <a:xfrm>
            <a:off x="10671903" y="2420454"/>
            <a:ext cx="745397" cy="4662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直接箭头连接符 53"/>
          <p:cNvCxnSpPr>
            <a:stCxn id="45" idx="6"/>
          </p:cNvCxnSpPr>
          <p:nvPr/>
        </p:nvCxnSpPr>
        <p:spPr>
          <a:xfrm flipV="1">
            <a:off x="10671903" y="2717800"/>
            <a:ext cx="745397" cy="3900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直接箭头连接符 55"/>
          <p:cNvCxnSpPr>
            <a:stCxn id="45" idx="6"/>
          </p:cNvCxnSpPr>
          <p:nvPr/>
        </p:nvCxnSpPr>
        <p:spPr>
          <a:xfrm>
            <a:off x="10671903" y="3107854"/>
            <a:ext cx="7453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直接箭头连接符 57"/>
          <p:cNvCxnSpPr>
            <a:stCxn id="45" idx="6"/>
          </p:cNvCxnSpPr>
          <p:nvPr/>
        </p:nvCxnSpPr>
        <p:spPr>
          <a:xfrm>
            <a:off x="10671903" y="3107854"/>
            <a:ext cx="745397" cy="5211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直接箭头连接符 59"/>
          <p:cNvCxnSpPr>
            <a:stCxn id="44" idx="6"/>
          </p:cNvCxnSpPr>
          <p:nvPr/>
        </p:nvCxnSpPr>
        <p:spPr>
          <a:xfrm flipV="1">
            <a:off x="10671903" y="3368439"/>
            <a:ext cx="745397" cy="4891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2" name="直接箭头连接符 61"/>
          <p:cNvCxnSpPr>
            <a:stCxn id="44" idx="6"/>
          </p:cNvCxnSpPr>
          <p:nvPr/>
        </p:nvCxnSpPr>
        <p:spPr>
          <a:xfrm>
            <a:off x="10671903" y="3857624"/>
            <a:ext cx="7453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直接箭头连接符 63"/>
          <p:cNvCxnSpPr>
            <a:stCxn id="44" idx="6"/>
          </p:cNvCxnSpPr>
          <p:nvPr/>
        </p:nvCxnSpPr>
        <p:spPr>
          <a:xfrm>
            <a:off x="10671903" y="3857624"/>
            <a:ext cx="745397" cy="5365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8" name="文本框 67"/>
          <p:cNvSpPr txBox="1"/>
          <p:nvPr/>
        </p:nvSpPr>
        <p:spPr>
          <a:xfrm>
            <a:off x="10347030" y="4557520"/>
            <a:ext cx="1107996" cy="369332"/>
          </a:xfrm>
          <a:prstGeom prst="rect">
            <a:avLst/>
          </a:prstGeom>
          <a:noFill/>
        </p:spPr>
        <p:txBody>
          <a:bodyPr wrap="none" rtlCol="0">
            <a:spAutoFit/>
          </a:bodyPr>
          <a:lstStyle/>
          <a:p>
            <a:r>
              <a:rPr lang="zh-CN" altLang="en-US" dirty="0">
                <a:latin typeface="微软雅黑" panose="020B0503020204020204" charset="-122"/>
                <a:ea typeface="微软雅黑" panose="020B0503020204020204" charset="-122"/>
              </a:rPr>
              <a:t>全连接层</a:t>
            </a:r>
          </a:p>
        </p:txBody>
      </p:sp>
      <p:sp>
        <p:nvSpPr>
          <p:cNvPr id="69" name="矩形 68"/>
          <p:cNvSpPr/>
          <p:nvPr/>
        </p:nvSpPr>
        <p:spPr>
          <a:xfrm>
            <a:off x="6396945" y="4589213"/>
            <a:ext cx="3401893" cy="369332"/>
          </a:xfrm>
          <a:prstGeom prst="rect">
            <a:avLst/>
          </a:prstGeom>
        </p:spPr>
        <p:txBody>
          <a:bodyPr wrap="none">
            <a:spAutoFit/>
          </a:bodyPr>
          <a:lstStyle/>
          <a:p>
            <a:r>
              <a:rPr lang="en-US" altLang="zh-CN" dirty="0">
                <a:solidFill>
                  <a:srgbClr val="6A9955"/>
                </a:solidFill>
                <a:latin typeface="Consolas" panose="020B0609020204030204" pitchFamily="49" charset="0"/>
              </a:rPr>
              <a:t>5x5</a:t>
            </a:r>
            <a:r>
              <a:rPr lang="zh-CN" altLang="en-US" dirty="0">
                <a:solidFill>
                  <a:srgbClr val="6A9955"/>
                </a:solidFill>
                <a:latin typeface="Consolas" panose="020B0609020204030204" pitchFamily="49" charset="0"/>
              </a:rPr>
              <a:t>卷积</a:t>
            </a:r>
            <a:r>
              <a:rPr lang="en-US" altLang="zh-CN" dirty="0">
                <a:solidFill>
                  <a:srgbClr val="6A9955"/>
                </a:solidFill>
                <a:latin typeface="Consolas" panose="020B0609020204030204" pitchFamily="49" charset="0"/>
              </a:rPr>
              <a:t>,32</a:t>
            </a:r>
            <a:r>
              <a:rPr lang="zh-CN" altLang="en-US" dirty="0">
                <a:solidFill>
                  <a:srgbClr val="6A9955"/>
                </a:solidFill>
                <a:latin typeface="Consolas" panose="020B0609020204030204" pitchFamily="49" charset="0"/>
              </a:rPr>
              <a:t>个输入</a:t>
            </a:r>
            <a:r>
              <a:rPr lang="en-US" altLang="zh-CN" dirty="0">
                <a:solidFill>
                  <a:srgbClr val="6A9955"/>
                </a:solidFill>
                <a:latin typeface="Consolas" panose="020B0609020204030204" pitchFamily="49" charset="0"/>
              </a:rPr>
              <a:t>,64</a:t>
            </a:r>
            <a:r>
              <a:rPr lang="zh-CN" altLang="en-US" dirty="0">
                <a:solidFill>
                  <a:srgbClr val="6A9955"/>
                </a:solidFill>
                <a:latin typeface="Consolas" panose="020B0609020204030204" pitchFamily="49" charset="0"/>
              </a:rPr>
              <a:t>个卷积核</a:t>
            </a:r>
            <a:endParaRPr lang="zh-CN" altLang="en-US" dirty="0">
              <a:solidFill>
                <a:srgbClr val="D4D4D4"/>
              </a:solidFill>
              <a:latin typeface="Consolas" panose="020B0609020204030204" pitchFamily="49" charset="0"/>
            </a:endParaRPr>
          </a:p>
        </p:txBody>
      </p:sp>
      <p:sp>
        <p:nvSpPr>
          <p:cNvPr id="70" name="文本框 69"/>
          <p:cNvSpPr txBox="1"/>
          <p:nvPr/>
        </p:nvSpPr>
        <p:spPr>
          <a:xfrm>
            <a:off x="3839490" y="5890039"/>
            <a:ext cx="1107996" cy="369332"/>
          </a:xfrm>
          <a:prstGeom prst="rect">
            <a:avLst/>
          </a:prstGeom>
          <a:noFill/>
        </p:spPr>
        <p:txBody>
          <a:bodyPr wrap="none" rtlCol="0">
            <a:spAutoFit/>
          </a:bodyPr>
          <a:lstStyle/>
          <a:p>
            <a:r>
              <a:rPr lang="zh-CN" altLang="en-US" dirty="0">
                <a:latin typeface="微软雅黑" panose="020B0503020204020204" charset="-122"/>
                <a:ea typeface="微软雅黑" panose="020B0503020204020204" charset="-122"/>
              </a:rPr>
              <a:t>卷积层一</a:t>
            </a:r>
          </a:p>
        </p:txBody>
      </p:sp>
      <p:sp>
        <p:nvSpPr>
          <p:cNvPr id="71" name="矩形 70"/>
          <p:cNvSpPr/>
          <p:nvPr/>
        </p:nvSpPr>
        <p:spPr>
          <a:xfrm>
            <a:off x="7543893" y="5890039"/>
            <a:ext cx="1107996" cy="369332"/>
          </a:xfrm>
          <a:prstGeom prst="rect">
            <a:avLst/>
          </a:prstGeom>
        </p:spPr>
        <p:txBody>
          <a:bodyPr wrap="none">
            <a:spAutoFit/>
          </a:bodyPr>
          <a:lstStyle/>
          <a:p>
            <a:r>
              <a:rPr lang="zh-CN" altLang="en-US" dirty="0">
                <a:latin typeface="微软雅黑" panose="020B0503020204020204" charset="-122"/>
                <a:ea typeface="微软雅黑" panose="020B0503020204020204" charset="-122"/>
              </a:rPr>
              <a:t>卷积层二</a:t>
            </a:r>
          </a:p>
        </p:txBody>
      </p:sp>
      <p:sp>
        <p:nvSpPr>
          <p:cNvPr id="72" name="右大括号 71"/>
          <p:cNvSpPr/>
          <p:nvPr/>
        </p:nvSpPr>
        <p:spPr>
          <a:xfrm rot="5400000">
            <a:off x="8063179" y="4515366"/>
            <a:ext cx="300006" cy="2160421"/>
          </a:xfrm>
          <a:prstGeom prst="rightBrace">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zh-CN" altLang="en-US"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p:tgtEl>
                                          <p:spTgt spid="16"/>
                                        </p:tgtEl>
                                        <p:attrNameLst>
                                          <p:attrName>ppt_y</p:attrName>
                                        </p:attrNameLst>
                                      </p:cBhvr>
                                      <p:tavLst>
                                        <p:tav tm="0">
                                          <p:val>
                                            <p:strVal val="#ppt_y+#ppt_h*1.125000"/>
                                          </p:val>
                                        </p:tav>
                                        <p:tav tm="100000">
                                          <p:val>
                                            <p:strVal val="#ppt_y"/>
                                          </p:val>
                                        </p:tav>
                                      </p:tavLst>
                                    </p:anim>
                                    <p:animEffect transition="in" filter="wipe(up)">
                                      <p:cBhvr>
                                        <p:cTn id="8" dur="500"/>
                                        <p:tgtEl>
                                          <p:spTgt spid="16"/>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p:tgtEl>
                                          <p:spTgt spid="22"/>
                                        </p:tgtEl>
                                        <p:attrNameLst>
                                          <p:attrName>ppt_y</p:attrName>
                                        </p:attrNameLst>
                                      </p:cBhvr>
                                      <p:tavLst>
                                        <p:tav tm="0">
                                          <p:val>
                                            <p:strVal val="#ppt_y+#ppt_h*1.125000"/>
                                          </p:val>
                                        </p:tav>
                                        <p:tav tm="100000">
                                          <p:val>
                                            <p:strVal val="#ppt_y"/>
                                          </p:val>
                                        </p:tav>
                                      </p:tavLst>
                                    </p:anim>
                                    <p:animEffect transition="in" filter="wipe(up)">
                                      <p:cBhvr>
                                        <p:cTn id="12" dur="500"/>
                                        <p:tgtEl>
                                          <p:spTgt spid="22"/>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p:tgtEl>
                                          <p:spTgt spid="33"/>
                                        </p:tgtEl>
                                        <p:attrNameLst>
                                          <p:attrName>ppt_y</p:attrName>
                                        </p:attrNameLst>
                                      </p:cBhvr>
                                      <p:tavLst>
                                        <p:tav tm="0">
                                          <p:val>
                                            <p:strVal val="#ppt_y+#ppt_h*1.125000"/>
                                          </p:val>
                                        </p:tav>
                                        <p:tav tm="100000">
                                          <p:val>
                                            <p:strVal val="#ppt_y"/>
                                          </p:val>
                                        </p:tav>
                                      </p:tavLst>
                                    </p:anim>
                                    <p:animEffect transition="in" filter="wipe(up)">
                                      <p:cBhvr>
                                        <p:cTn id="16" dur="500"/>
                                        <p:tgtEl>
                                          <p:spTgt spid="33"/>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p:tgtEl>
                                          <p:spTgt spid="34"/>
                                        </p:tgtEl>
                                        <p:attrNameLst>
                                          <p:attrName>ppt_y</p:attrName>
                                        </p:attrNameLst>
                                      </p:cBhvr>
                                      <p:tavLst>
                                        <p:tav tm="0">
                                          <p:val>
                                            <p:strVal val="#ppt_y+#ppt_h*1.125000"/>
                                          </p:val>
                                        </p:tav>
                                        <p:tav tm="100000">
                                          <p:val>
                                            <p:strVal val="#ppt_y"/>
                                          </p:val>
                                        </p:tav>
                                      </p:tavLst>
                                    </p:anim>
                                    <p:animEffect transition="in" filter="wipe(up)">
                                      <p:cBhvr>
                                        <p:cTn id="20" dur="500"/>
                                        <p:tgtEl>
                                          <p:spTgt spid="34"/>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500"/>
                                        <p:tgtEl>
                                          <p:spTgt spid="31"/>
                                        </p:tgtEl>
                                        <p:attrNameLst>
                                          <p:attrName>ppt_y</p:attrName>
                                        </p:attrNameLst>
                                      </p:cBhvr>
                                      <p:tavLst>
                                        <p:tav tm="0">
                                          <p:val>
                                            <p:strVal val="#ppt_y+#ppt_h*1.125000"/>
                                          </p:val>
                                        </p:tav>
                                        <p:tav tm="100000">
                                          <p:val>
                                            <p:strVal val="#ppt_y"/>
                                          </p:val>
                                        </p:tav>
                                      </p:tavLst>
                                    </p:anim>
                                    <p:animEffect transition="in" filter="wipe(up)">
                                      <p:cBhvr>
                                        <p:cTn id="24" dur="500"/>
                                        <p:tgtEl>
                                          <p:spTgt spid="31"/>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p:tgtEl>
                                          <p:spTgt spid="32"/>
                                        </p:tgtEl>
                                        <p:attrNameLst>
                                          <p:attrName>ppt_y</p:attrName>
                                        </p:attrNameLst>
                                      </p:cBhvr>
                                      <p:tavLst>
                                        <p:tav tm="0">
                                          <p:val>
                                            <p:strVal val="#ppt_y+#ppt_h*1.125000"/>
                                          </p:val>
                                        </p:tav>
                                        <p:tav tm="100000">
                                          <p:val>
                                            <p:strVal val="#ppt_y"/>
                                          </p:val>
                                        </p:tav>
                                      </p:tavLst>
                                    </p:anim>
                                    <p:animEffect transition="in" filter="wipe(up)">
                                      <p:cBhvr>
                                        <p:cTn id="28" dur="500"/>
                                        <p:tgtEl>
                                          <p:spTgt spid="32"/>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anim calcmode="lin" valueType="num">
                                      <p:cBhvr additive="base">
                                        <p:cTn id="31" dur="500"/>
                                        <p:tgtEl>
                                          <p:spTgt spid="38"/>
                                        </p:tgtEl>
                                        <p:attrNameLst>
                                          <p:attrName>ppt_y</p:attrName>
                                        </p:attrNameLst>
                                      </p:cBhvr>
                                      <p:tavLst>
                                        <p:tav tm="0">
                                          <p:val>
                                            <p:strVal val="#ppt_y+#ppt_h*1.125000"/>
                                          </p:val>
                                        </p:tav>
                                        <p:tav tm="100000">
                                          <p:val>
                                            <p:strVal val="#ppt_y"/>
                                          </p:val>
                                        </p:tav>
                                      </p:tavLst>
                                    </p:anim>
                                    <p:animEffect transition="in" filter="wipe(up)">
                                      <p:cBhvr>
                                        <p:cTn id="32" dur="500"/>
                                        <p:tgtEl>
                                          <p:spTgt spid="38"/>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70"/>
                                        </p:tgtEl>
                                        <p:attrNameLst>
                                          <p:attrName>style.visibility</p:attrName>
                                        </p:attrNameLst>
                                      </p:cBhvr>
                                      <p:to>
                                        <p:strVal val="visible"/>
                                      </p:to>
                                    </p:set>
                                    <p:anim calcmode="lin" valueType="num">
                                      <p:cBhvr additive="base">
                                        <p:cTn id="35" dur="500"/>
                                        <p:tgtEl>
                                          <p:spTgt spid="70"/>
                                        </p:tgtEl>
                                        <p:attrNameLst>
                                          <p:attrName>ppt_y</p:attrName>
                                        </p:attrNameLst>
                                      </p:cBhvr>
                                      <p:tavLst>
                                        <p:tav tm="0">
                                          <p:val>
                                            <p:strVal val="#ppt_y+#ppt_h*1.125000"/>
                                          </p:val>
                                        </p:tav>
                                        <p:tav tm="100000">
                                          <p:val>
                                            <p:strVal val="#ppt_y"/>
                                          </p:val>
                                        </p:tav>
                                      </p:tavLst>
                                    </p:anim>
                                    <p:animEffect transition="in" filter="wipe(up)">
                                      <p:cBhvr>
                                        <p:cTn id="36" dur="500"/>
                                        <p:tgtEl>
                                          <p:spTgt spid="70"/>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additive="base">
                                        <p:cTn id="39" dur="500"/>
                                        <p:tgtEl>
                                          <p:spTgt spid="27"/>
                                        </p:tgtEl>
                                        <p:attrNameLst>
                                          <p:attrName>ppt_y</p:attrName>
                                        </p:attrNameLst>
                                      </p:cBhvr>
                                      <p:tavLst>
                                        <p:tav tm="0">
                                          <p:val>
                                            <p:strVal val="#ppt_y+#ppt_h*1.125000"/>
                                          </p:val>
                                        </p:tav>
                                        <p:tav tm="100000">
                                          <p:val>
                                            <p:strVal val="#ppt_y"/>
                                          </p:val>
                                        </p:tav>
                                      </p:tavLst>
                                    </p:anim>
                                    <p:animEffect transition="in" filter="wipe(up)">
                                      <p:cBhvr>
                                        <p:cTn id="40" dur="500"/>
                                        <p:tgtEl>
                                          <p:spTgt spid="27"/>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4"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p:tgtEl>
                                          <p:spTgt spid="17"/>
                                        </p:tgtEl>
                                        <p:attrNameLst>
                                          <p:attrName>ppt_y</p:attrName>
                                        </p:attrNameLst>
                                      </p:cBhvr>
                                      <p:tavLst>
                                        <p:tav tm="0">
                                          <p:val>
                                            <p:strVal val="#ppt_y+#ppt_h*1.125000"/>
                                          </p:val>
                                        </p:tav>
                                        <p:tav tm="100000">
                                          <p:val>
                                            <p:strVal val="#ppt_y"/>
                                          </p:val>
                                        </p:tav>
                                      </p:tavLst>
                                    </p:anim>
                                    <p:animEffect transition="in" filter="wipe(up)">
                                      <p:cBhvr>
                                        <p:cTn id="46" dur="500"/>
                                        <p:tgtEl>
                                          <p:spTgt spid="17"/>
                                        </p:tgtEl>
                                      </p:cBhvr>
                                    </p:animEffect>
                                  </p:childTnLst>
                                </p:cTn>
                              </p:par>
                              <p:par>
                                <p:cTn id="47" presetID="12" presetClass="entr" presetSubtype="4"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anim calcmode="lin" valueType="num">
                                      <p:cBhvr additive="base">
                                        <p:cTn id="49" dur="500"/>
                                        <p:tgtEl>
                                          <p:spTgt spid="39"/>
                                        </p:tgtEl>
                                        <p:attrNameLst>
                                          <p:attrName>ppt_y</p:attrName>
                                        </p:attrNameLst>
                                      </p:cBhvr>
                                      <p:tavLst>
                                        <p:tav tm="0">
                                          <p:val>
                                            <p:strVal val="#ppt_y+#ppt_h*1.125000"/>
                                          </p:val>
                                        </p:tav>
                                        <p:tav tm="100000">
                                          <p:val>
                                            <p:strVal val="#ppt_y"/>
                                          </p:val>
                                        </p:tav>
                                      </p:tavLst>
                                    </p:anim>
                                    <p:animEffect transition="in" filter="wipe(up)">
                                      <p:cBhvr>
                                        <p:cTn id="50" dur="500"/>
                                        <p:tgtEl>
                                          <p:spTgt spid="39"/>
                                        </p:tgtEl>
                                      </p:cBhvr>
                                    </p:animEffect>
                                  </p:childTnLst>
                                </p:cTn>
                              </p:par>
                              <p:par>
                                <p:cTn id="51" presetID="12" presetClass="entr" presetSubtype="4"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anim calcmode="lin" valueType="num">
                                      <p:cBhvr additive="base">
                                        <p:cTn id="53" dur="500"/>
                                        <p:tgtEl>
                                          <p:spTgt spid="40"/>
                                        </p:tgtEl>
                                        <p:attrNameLst>
                                          <p:attrName>ppt_y</p:attrName>
                                        </p:attrNameLst>
                                      </p:cBhvr>
                                      <p:tavLst>
                                        <p:tav tm="0">
                                          <p:val>
                                            <p:strVal val="#ppt_y+#ppt_h*1.125000"/>
                                          </p:val>
                                        </p:tav>
                                        <p:tav tm="100000">
                                          <p:val>
                                            <p:strVal val="#ppt_y"/>
                                          </p:val>
                                        </p:tav>
                                      </p:tavLst>
                                    </p:anim>
                                    <p:animEffect transition="in" filter="wipe(up)">
                                      <p:cBhvr>
                                        <p:cTn id="54" dur="500"/>
                                        <p:tgtEl>
                                          <p:spTgt spid="40"/>
                                        </p:tgtEl>
                                      </p:cBhvr>
                                    </p:animEffect>
                                  </p:childTnLst>
                                </p:cTn>
                              </p:par>
                              <p:par>
                                <p:cTn id="55" presetID="12" presetClass="entr" presetSubtype="4"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anim calcmode="lin" valueType="num">
                                      <p:cBhvr additive="base">
                                        <p:cTn id="57" dur="500"/>
                                        <p:tgtEl>
                                          <p:spTgt spid="41"/>
                                        </p:tgtEl>
                                        <p:attrNameLst>
                                          <p:attrName>ppt_y</p:attrName>
                                        </p:attrNameLst>
                                      </p:cBhvr>
                                      <p:tavLst>
                                        <p:tav tm="0">
                                          <p:val>
                                            <p:strVal val="#ppt_y+#ppt_h*1.125000"/>
                                          </p:val>
                                        </p:tav>
                                        <p:tav tm="100000">
                                          <p:val>
                                            <p:strVal val="#ppt_y"/>
                                          </p:val>
                                        </p:tav>
                                      </p:tavLst>
                                    </p:anim>
                                    <p:animEffect transition="in" filter="wipe(up)">
                                      <p:cBhvr>
                                        <p:cTn id="58" dur="500"/>
                                        <p:tgtEl>
                                          <p:spTgt spid="41"/>
                                        </p:tgtEl>
                                      </p:cBhvr>
                                    </p:animEffect>
                                  </p:childTnLst>
                                </p:cTn>
                              </p:par>
                              <p:par>
                                <p:cTn id="59" presetID="12" presetClass="entr" presetSubtype="4"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anim calcmode="lin" valueType="num">
                                      <p:cBhvr additive="base">
                                        <p:cTn id="61" dur="500"/>
                                        <p:tgtEl>
                                          <p:spTgt spid="42"/>
                                        </p:tgtEl>
                                        <p:attrNameLst>
                                          <p:attrName>ppt_y</p:attrName>
                                        </p:attrNameLst>
                                      </p:cBhvr>
                                      <p:tavLst>
                                        <p:tav tm="0">
                                          <p:val>
                                            <p:strVal val="#ppt_y+#ppt_h*1.125000"/>
                                          </p:val>
                                        </p:tav>
                                        <p:tav tm="100000">
                                          <p:val>
                                            <p:strVal val="#ppt_y"/>
                                          </p:val>
                                        </p:tav>
                                      </p:tavLst>
                                    </p:anim>
                                    <p:animEffect transition="in" filter="wipe(up)">
                                      <p:cBhvr>
                                        <p:cTn id="62" dur="500"/>
                                        <p:tgtEl>
                                          <p:spTgt spid="42"/>
                                        </p:tgtEl>
                                      </p:cBhvr>
                                    </p:animEffect>
                                  </p:childTnLst>
                                </p:cTn>
                              </p:par>
                              <p:par>
                                <p:cTn id="63" presetID="12" presetClass="entr" presetSubtype="4"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anim calcmode="lin" valueType="num">
                                      <p:cBhvr additive="base">
                                        <p:cTn id="65" dur="500"/>
                                        <p:tgtEl>
                                          <p:spTgt spid="43"/>
                                        </p:tgtEl>
                                        <p:attrNameLst>
                                          <p:attrName>ppt_y</p:attrName>
                                        </p:attrNameLst>
                                      </p:cBhvr>
                                      <p:tavLst>
                                        <p:tav tm="0">
                                          <p:val>
                                            <p:strVal val="#ppt_y+#ppt_h*1.125000"/>
                                          </p:val>
                                        </p:tav>
                                        <p:tav tm="100000">
                                          <p:val>
                                            <p:strVal val="#ppt_y"/>
                                          </p:val>
                                        </p:tav>
                                      </p:tavLst>
                                    </p:anim>
                                    <p:animEffect transition="in" filter="wipe(up)">
                                      <p:cBhvr>
                                        <p:cTn id="66" dur="500"/>
                                        <p:tgtEl>
                                          <p:spTgt spid="43"/>
                                        </p:tgtEl>
                                      </p:cBhvr>
                                    </p:animEffect>
                                  </p:childTnLst>
                                </p:cTn>
                              </p:par>
                              <p:par>
                                <p:cTn id="67" presetID="12" presetClass="entr" presetSubtype="4" fill="hold" grpId="0" nodeType="withEffect">
                                  <p:stCondLst>
                                    <p:cond delay="0"/>
                                  </p:stCondLst>
                                  <p:childTnLst>
                                    <p:set>
                                      <p:cBhvr>
                                        <p:cTn id="68" dur="1" fill="hold">
                                          <p:stCondLst>
                                            <p:cond delay="0"/>
                                          </p:stCondLst>
                                        </p:cTn>
                                        <p:tgtEl>
                                          <p:spTgt spid="69"/>
                                        </p:tgtEl>
                                        <p:attrNameLst>
                                          <p:attrName>style.visibility</p:attrName>
                                        </p:attrNameLst>
                                      </p:cBhvr>
                                      <p:to>
                                        <p:strVal val="visible"/>
                                      </p:to>
                                    </p:set>
                                    <p:anim calcmode="lin" valueType="num">
                                      <p:cBhvr additive="base">
                                        <p:cTn id="69" dur="500"/>
                                        <p:tgtEl>
                                          <p:spTgt spid="69"/>
                                        </p:tgtEl>
                                        <p:attrNameLst>
                                          <p:attrName>ppt_y</p:attrName>
                                        </p:attrNameLst>
                                      </p:cBhvr>
                                      <p:tavLst>
                                        <p:tav tm="0">
                                          <p:val>
                                            <p:strVal val="#ppt_y+#ppt_h*1.125000"/>
                                          </p:val>
                                        </p:tav>
                                        <p:tav tm="100000">
                                          <p:val>
                                            <p:strVal val="#ppt_y"/>
                                          </p:val>
                                        </p:tav>
                                      </p:tavLst>
                                    </p:anim>
                                    <p:animEffect transition="in" filter="wipe(up)">
                                      <p:cBhvr>
                                        <p:cTn id="70" dur="500"/>
                                        <p:tgtEl>
                                          <p:spTgt spid="69"/>
                                        </p:tgtEl>
                                      </p:cBhvr>
                                    </p:animEffect>
                                  </p:childTnLst>
                                </p:cTn>
                              </p:par>
                              <p:par>
                                <p:cTn id="71" presetID="12" presetClass="entr" presetSubtype="4" fill="hold" grpId="0" nodeType="withEffect">
                                  <p:stCondLst>
                                    <p:cond delay="0"/>
                                  </p:stCondLst>
                                  <p:childTnLst>
                                    <p:set>
                                      <p:cBhvr>
                                        <p:cTn id="72" dur="1" fill="hold">
                                          <p:stCondLst>
                                            <p:cond delay="0"/>
                                          </p:stCondLst>
                                        </p:cTn>
                                        <p:tgtEl>
                                          <p:spTgt spid="71"/>
                                        </p:tgtEl>
                                        <p:attrNameLst>
                                          <p:attrName>style.visibility</p:attrName>
                                        </p:attrNameLst>
                                      </p:cBhvr>
                                      <p:to>
                                        <p:strVal val="visible"/>
                                      </p:to>
                                    </p:set>
                                    <p:anim calcmode="lin" valueType="num">
                                      <p:cBhvr additive="base">
                                        <p:cTn id="73" dur="500"/>
                                        <p:tgtEl>
                                          <p:spTgt spid="71"/>
                                        </p:tgtEl>
                                        <p:attrNameLst>
                                          <p:attrName>ppt_y</p:attrName>
                                        </p:attrNameLst>
                                      </p:cBhvr>
                                      <p:tavLst>
                                        <p:tav tm="0">
                                          <p:val>
                                            <p:strVal val="#ppt_y+#ppt_h*1.125000"/>
                                          </p:val>
                                        </p:tav>
                                        <p:tav tm="100000">
                                          <p:val>
                                            <p:strVal val="#ppt_y"/>
                                          </p:val>
                                        </p:tav>
                                      </p:tavLst>
                                    </p:anim>
                                    <p:animEffect transition="in" filter="wipe(up)">
                                      <p:cBhvr>
                                        <p:cTn id="74" dur="500"/>
                                        <p:tgtEl>
                                          <p:spTgt spid="71"/>
                                        </p:tgtEl>
                                      </p:cBhvr>
                                    </p:animEffect>
                                  </p:childTnLst>
                                </p:cTn>
                              </p:par>
                              <p:par>
                                <p:cTn id="75" presetID="12" presetClass="entr" presetSubtype="4" fill="hold" grpId="0" nodeType="withEffect">
                                  <p:stCondLst>
                                    <p:cond delay="0"/>
                                  </p:stCondLst>
                                  <p:childTnLst>
                                    <p:set>
                                      <p:cBhvr>
                                        <p:cTn id="76" dur="1" fill="hold">
                                          <p:stCondLst>
                                            <p:cond delay="0"/>
                                          </p:stCondLst>
                                        </p:cTn>
                                        <p:tgtEl>
                                          <p:spTgt spid="72"/>
                                        </p:tgtEl>
                                        <p:attrNameLst>
                                          <p:attrName>style.visibility</p:attrName>
                                        </p:attrNameLst>
                                      </p:cBhvr>
                                      <p:to>
                                        <p:strVal val="visible"/>
                                      </p:to>
                                    </p:set>
                                    <p:anim calcmode="lin" valueType="num">
                                      <p:cBhvr additive="base">
                                        <p:cTn id="77" dur="500"/>
                                        <p:tgtEl>
                                          <p:spTgt spid="72"/>
                                        </p:tgtEl>
                                        <p:attrNameLst>
                                          <p:attrName>ppt_y</p:attrName>
                                        </p:attrNameLst>
                                      </p:cBhvr>
                                      <p:tavLst>
                                        <p:tav tm="0">
                                          <p:val>
                                            <p:strVal val="#ppt_y+#ppt_h*1.125000"/>
                                          </p:val>
                                        </p:tav>
                                        <p:tav tm="100000">
                                          <p:val>
                                            <p:strVal val="#ppt_y"/>
                                          </p:val>
                                        </p:tav>
                                      </p:tavLst>
                                    </p:anim>
                                    <p:animEffect transition="in" filter="wipe(up)">
                                      <p:cBhvr>
                                        <p:cTn id="78" dur="500"/>
                                        <p:tgtEl>
                                          <p:spTgt spid="72"/>
                                        </p:tgtEl>
                                      </p:cBhvr>
                                    </p:animEffect>
                                  </p:childTnLst>
                                </p:cTn>
                              </p:par>
                            </p:childTnLst>
                          </p:cTn>
                        </p:par>
                      </p:childTnLst>
                    </p:cTn>
                  </p:par>
                  <p:par>
                    <p:cTn id="79" fill="hold">
                      <p:stCondLst>
                        <p:cond delay="indefinite"/>
                      </p:stCondLst>
                      <p:childTnLst>
                        <p:par>
                          <p:cTn id="80" fill="hold">
                            <p:stCondLst>
                              <p:cond delay="0"/>
                            </p:stCondLst>
                            <p:childTnLst>
                              <p:par>
                                <p:cTn id="81" presetID="12" presetClass="entr" presetSubtype="4" fill="hold" grpId="0" nodeType="clickEffect">
                                  <p:stCondLst>
                                    <p:cond delay="0"/>
                                  </p:stCondLst>
                                  <p:childTnLst>
                                    <p:set>
                                      <p:cBhvr>
                                        <p:cTn id="82" dur="1" fill="hold">
                                          <p:stCondLst>
                                            <p:cond delay="0"/>
                                          </p:stCondLst>
                                        </p:cTn>
                                        <p:tgtEl>
                                          <p:spTgt spid="44"/>
                                        </p:tgtEl>
                                        <p:attrNameLst>
                                          <p:attrName>style.visibility</p:attrName>
                                        </p:attrNameLst>
                                      </p:cBhvr>
                                      <p:to>
                                        <p:strVal val="visible"/>
                                      </p:to>
                                    </p:set>
                                    <p:anim calcmode="lin" valueType="num">
                                      <p:cBhvr additive="base">
                                        <p:cTn id="83" dur="500"/>
                                        <p:tgtEl>
                                          <p:spTgt spid="44"/>
                                        </p:tgtEl>
                                        <p:attrNameLst>
                                          <p:attrName>ppt_y</p:attrName>
                                        </p:attrNameLst>
                                      </p:cBhvr>
                                      <p:tavLst>
                                        <p:tav tm="0">
                                          <p:val>
                                            <p:strVal val="#ppt_y+#ppt_h*1.125000"/>
                                          </p:val>
                                        </p:tav>
                                        <p:tav tm="100000">
                                          <p:val>
                                            <p:strVal val="#ppt_y"/>
                                          </p:val>
                                        </p:tav>
                                      </p:tavLst>
                                    </p:anim>
                                    <p:animEffect transition="in" filter="wipe(up)">
                                      <p:cBhvr>
                                        <p:cTn id="84" dur="500"/>
                                        <p:tgtEl>
                                          <p:spTgt spid="44"/>
                                        </p:tgtEl>
                                      </p:cBhvr>
                                    </p:animEffect>
                                  </p:childTnLst>
                                </p:cTn>
                              </p:par>
                              <p:par>
                                <p:cTn id="85" presetID="12" presetClass="entr" presetSubtype="4" fill="hold" grpId="0" nodeType="withEffect">
                                  <p:stCondLst>
                                    <p:cond delay="0"/>
                                  </p:stCondLst>
                                  <p:childTnLst>
                                    <p:set>
                                      <p:cBhvr>
                                        <p:cTn id="86" dur="1" fill="hold">
                                          <p:stCondLst>
                                            <p:cond delay="0"/>
                                          </p:stCondLst>
                                        </p:cTn>
                                        <p:tgtEl>
                                          <p:spTgt spid="45"/>
                                        </p:tgtEl>
                                        <p:attrNameLst>
                                          <p:attrName>style.visibility</p:attrName>
                                        </p:attrNameLst>
                                      </p:cBhvr>
                                      <p:to>
                                        <p:strVal val="visible"/>
                                      </p:to>
                                    </p:set>
                                    <p:anim calcmode="lin" valueType="num">
                                      <p:cBhvr additive="base">
                                        <p:cTn id="87" dur="500"/>
                                        <p:tgtEl>
                                          <p:spTgt spid="45"/>
                                        </p:tgtEl>
                                        <p:attrNameLst>
                                          <p:attrName>ppt_y</p:attrName>
                                        </p:attrNameLst>
                                      </p:cBhvr>
                                      <p:tavLst>
                                        <p:tav tm="0">
                                          <p:val>
                                            <p:strVal val="#ppt_y+#ppt_h*1.125000"/>
                                          </p:val>
                                        </p:tav>
                                        <p:tav tm="100000">
                                          <p:val>
                                            <p:strVal val="#ppt_y"/>
                                          </p:val>
                                        </p:tav>
                                      </p:tavLst>
                                    </p:anim>
                                    <p:animEffect transition="in" filter="wipe(up)">
                                      <p:cBhvr>
                                        <p:cTn id="88" dur="500"/>
                                        <p:tgtEl>
                                          <p:spTgt spid="45"/>
                                        </p:tgtEl>
                                      </p:cBhvr>
                                    </p:animEffect>
                                  </p:childTnLst>
                                </p:cTn>
                              </p:par>
                              <p:par>
                                <p:cTn id="89" presetID="12" presetClass="entr" presetSubtype="4" fill="hold" grpId="0" nodeType="withEffect">
                                  <p:stCondLst>
                                    <p:cond delay="0"/>
                                  </p:stCondLst>
                                  <p:childTnLst>
                                    <p:set>
                                      <p:cBhvr>
                                        <p:cTn id="90" dur="1" fill="hold">
                                          <p:stCondLst>
                                            <p:cond delay="0"/>
                                          </p:stCondLst>
                                        </p:cTn>
                                        <p:tgtEl>
                                          <p:spTgt spid="46"/>
                                        </p:tgtEl>
                                        <p:attrNameLst>
                                          <p:attrName>style.visibility</p:attrName>
                                        </p:attrNameLst>
                                      </p:cBhvr>
                                      <p:to>
                                        <p:strVal val="visible"/>
                                      </p:to>
                                    </p:set>
                                    <p:anim calcmode="lin" valueType="num">
                                      <p:cBhvr additive="base">
                                        <p:cTn id="91" dur="500"/>
                                        <p:tgtEl>
                                          <p:spTgt spid="46"/>
                                        </p:tgtEl>
                                        <p:attrNameLst>
                                          <p:attrName>ppt_y</p:attrName>
                                        </p:attrNameLst>
                                      </p:cBhvr>
                                      <p:tavLst>
                                        <p:tav tm="0">
                                          <p:val>
                                            <p:strVal val="#ppt_y+#ppt_h*1.125000"/>
                                          </p:val>
                                        </p:tav>
                                        <p:tav tm="100000">
                                          <p:val>
                                            <p:strVal val="#ppt_y"/>
                                          </p:val>
                                        </p:tav>
                                      </p:tavLst>
                                    </p:anim>
                                    <p:animEffect transition="in" filter="wipe(up)">
                                      <p:cBhvr>
                                        <p:cTn id="92" dur="500"/>
                                        <p:tgtEl>
                                          <p:spTgt spid="46"/>
                                        </p:tgtEl>
                                      </p:cBhvr>
                                    </p:animEffect>
                                  </p:childTnLst>
                                </p:cTn>
                              </p:par>
                              <p:par>
                                <p:cTn id="93" presetID="12" presetClass="entr" presetSubtype="4" fill="hold" nodeType="withEffect">
                                  <p:stCondLst>
                                    <p:cond delay="0"/>
                                  </p:stCondLst>
                                  <p:childTnLst>
                                    <p:set>
                                      <p:cBhvr>
                                        <p:cTn id="94" dur="1" fill="hold">
                                          <p:stCondLst>
                                            <p:cond delay="0"/>
                                          </p:stCondLst>
                                        </p:cTn>
                                        <p:tgtEl>
                                          <p:spTgt spid="48"/>
                                        </p:tgtEl>
                                        <p:attrNameLst>
                                          <p:attrName>style.visibility</p:attrName>
                                        </p:attrNameLst>
                                      </p:cBhvr>
                                      <p:to>
                                        <p:strVal val="visible"/>
                                      </p:to>
                                    </p:set>
                                    <p:anim calcmode="lin" valueType="num">
                                      <p:cBhvr additive="base">
                                        <p:cTn id="95" dur="500"/>
                                        <p:tgtEl>
                                          <p:spTgt spid="48"/>
                                        </p:tgtEl>
                                        <p:attrNameLst>
                                          <p:attrName>ppt_y</p:attrName>
                                        </p:attrNameLst>
                                      </p:cBhvr>
                                      <p:tavLst>
                                        <p:tav tm="0">
                                          <p:val>
                                            <p:strVal val="#ppt_y+#ppt_h*1.125000"/>
                                          </p:val>
                                        </p:tav>
                                        <p:tav tm="100000">
                                          <p:val>
                                            <p:strVal val="#ppt_y"/>
                                          </p:val>
                                        </p:tav>
                                      </p:tavLst>
                                    </p:anim>
                                    <p:animEffect transition="in" filter="wipe(up)">
                                      <p:cBhvr>
                                        <p:cTn id="96" dur="500"/>
                                        <p:tgtEl>
                                          <p:spTgt spid="48"/>
                                        </p:tgtEl>
                                      </p:cBhvr>
                                    </p:animEffect>
                                  </p:childTnLst>
                                </p:cTn>
                              </p:par>
                              <p:par>
                                <p:cTn id="97" presetID="12" presetClass="entr" presetSubtype="4" fill="hold" nodeType="withEffect">
                                  <p:stCondLst>
                                    <p:cond delay="0"/>
                                  </p:stCondLst>
                                  <p:childTnLst>
                                    <p:set>
                                      <p:cBhvr>
                                        <p:cTn id="98" dur="1" fill="hold">
                                          <p:stCondLst>
                                            <p:cond delay="0"/>
                                          </p:stCondLst>
                                        </p:cTn>
                                        <p:tgtEl>
                                          <p:spTgt spid="50"/>
                                        </p:tgtEl>
                                        <p:attrNameLst>
                                          <p:attrName>style.visibility</p:attrName>
                                        </p:attrNameLst>
                                      </p:cBhvr>
                                      <p:to>
                                        <p:strVal val="visible"/>
                                      </p:to>
                                    </p:set>
                                    <p:anim calcmode="lin" valueType="num">
                                      <p:cBhvr additive="base">
                                        <p:cTn id="99" dur="500"/>
                                        <p:tgtEl>
                                          <p:spTgt spid="50"/>
                                        </p:tgtEl>
                                        <p:attrNameLst>
                                          <p:attrName>ppt_y</p:attrName>
                                        </p:attrNameLst>
                                      </p:cBhvr>
                                      <p:tavLst>
                                        <p:tav tm="0">
                                          <p:val>
                                            <p:strVal val="#ppt_y+#ppt_h*1.125000"/>
                                          </p:val>
                                        </p:tav>
                                        <p:tav tm="100000">
                                          <p:val>
                                            <p:strVal val="#ppt_y"/>
                                          </p:val>
                                        </p:tav>
                                      </p:tavLst>
                                    </p:anim>
                                    <p:animEffect transition="in" filter="wipe(up)">
                                      <p:cBhvr>
                                        <p:cTn id="100" dur="500"/>
                                        <p:tgtEl>
                                          <p:spTgt spid="50"/>
                                        </p:tgtEl>
                                      </p:cBhvr>
                                    </p:animEffect>
                                  </p:childTnLst>
                                </p:cTn>
                              </p:par>
                              <p:par>
                                <p:cTn id="101" presetID="12" presetClass="entr" presetSubtype="4" fill="hold" nodeType="withEffect">
                                  <p:stCondLst>
                                    <p:cond delay="0"/>
                                  </p:stCondLst>
                                  <p:childTnLst>
                                    <p:set>
                                      <p:cBhvr>
                                        <p:cTn id="102" dur="1" fill="hold">
                                          <p:stCondLst>
                                            <p:cond delay="0"/>
                                          </p:stCondLst>
                                        </p:cTn>
                                        <p:tgtEl>
                                          <p:spTgt spid="52"/>
                                        </p:tgtEl>
                                        <p:attrNameLst>
                                          <p:attrName>style.visibility</p:attrName>
                                        </p:attrNameLst>
                                      </p:cBhvr>
                                      <p:to>
                                        <p:strVal val="visible"/>
                                      </p:to>
                                    </p:set>
                                    <p:anim calcmode="lin" valueType="num">
                                      <p:cBhvr additive="base">
                                        <p:cTn id="103" dur="500"/>
                                        <p:tgtEl>
                                          <p:spTgt spid="52"/>
                                        </p:tgtEl>
                                        <p:attrNameLst>
                                          <p:attrName>ppt_y</p:attrName>
                                        </p:attrNameLst>
                                      </p:cBhvr>
                                      <p:tavLst>
                                        <p:tav tm="0">
                                          <p:val>
                                            <p:strVal val="#ppt_y+#ppt_h*1.125000"/>
                                          </p:val>
                                        </p:tav>
                                        <p:tav tm="100000">
                                          <p:val>
                                            <p:strVal val="#ppt_y"/>
                                          </p:val>
                                        </p:tav>
                                      </p:tavLst>
                                    </p:anim>
                                    <p:animEffect transition="in" filter="wipe(up)">
                                      <p:cBhvr>
                                        <p:cTn id="104" dur="500"/>
                                        <p:tgtEl>
                                          <p:spTgt spid="52"/>
                                        </p:tgtEl>
                                      </p:cBhvr>
                                    </p:animEffect>
                                  </p:childTnLst>
                                </p:cTn>
                              </p:par>
                              <p:par>
                                <p:cTn id="105" presetID="12" presetClass="entr" presetSubtype="4" fill="hold" nodeType="withEffect">
                                  <p:stCondLst>
                                    <p:cond delay="0"/>
                                  </p:stCondLst>
                                  <p:childTnLst>
                                    <p:set>
                                      <p:cBhvr>
                                        <p:cTn id="106" dur="1" fill="hold">
                                          <p:stCondLst>
                                            <p:cond delay="0"/>
                                          </p:stCondLst>
                                        </p:cTn>
                                        <p:tgtEl>
                                          <p:spTgt spid="54"/>
                                        </p:tgtEl>
                                        <p:attrNameLst>
                                          <p:attrName>style.visibility</p:attrName>
                                        </p:attrNameLst>
                                      </p:cBhvr>
                                      <p:to>
                                        <p:strVal val="visible"/>
                                      </p:to>
                                    </p:set>
                                    <p:anim calcmode="lin" valueType="num">
                                      <p:cBhvr additive="base">
                                        <p:cTn id="107" dur="500"/>
                                        <p:tgtEl>
                                          <p:spTgt spid="54"/>
                                        </p:tgtEl>
                                        <p:attrNameLst>
                                          <p:attrName>ppt_y</p:attrName>
                                        </p:attrNameLst>
                                      </p:cBhvr>
                                      <p:tavLst>
                                        <p:tav tm="0">
                                          <p:val>
                                            <p:strVal val="#ppt_y+#ppt_h*1.125000"/>
                                          </p:val>
                                        </p:tav>
                                        <p:tav tm="100000">
                                          <p:val>
                                            <p:strVal val="#ppt_y"/>
                                          </p:val>
                                        </p:tav>
                                      </p:tavLst>
                                    </p:anim>
                                    <p:animEffect transition="in" filter="wipe(up)">
                                      <p:cBhvr>
                                        <p:cTn id="108" dur="500"/>
                                        <p:tgtEl>
                                          <p:spTgt spid="54"/>
                                        </p:tgtEl>
                                      </p:cBhvr>
                                    </p:animEffect>
                                  </p:childTnLst>
                                </p:cTn>
                              </p:par>
                              <p:par>
                                <p:cTn id="109" presetID="12" presetClass="entr" presetSubtype="4" fill="hold" nodeType="withEffect">
                                  <p:stCondLst>
                                    <p:cond delay="0"/>
                                  </p:stCondLst>
                                  <p:childTnLst>
                                    <p:set>
                                      <p:cBhvr>
                                        <p:cTn id="110" dur="1" fill="hold">
                                          <p:stCondLst>
                                            <p:cond delay="0"/>
                                          </p:stCondLst>
                                        </p:cTn>
                                        <p:tgtEl>
                                          <p:spTgt spid="56"/>
                                        </p:tgtEl>
                                        <p:attrNameLst>
                                          <p:attrName>style.visibility</p:attrName>
                                        </p:attrNameLst>
                                      </p:cBhvr>
                                      <p:to>
                                        <p:strVal val="visible"/>
                                      </p:to>
                                    </p:set>
                                    <p:anim calcmode="lin" valueType="num">
                                      <p:cBhvr additive="base">
                                        <p:cTn id="111" dur="500"/>
                                        <p:tgtEl>
                                          <p:spTgt spid="56"/>
                                        </p:tgtEl>
                                        <p:attrNameLst>
                                          <p:attrName>ppt_y</p:attrName>
                                        </p:attrNameLst>
                                      </p:cBhvr>
                                      <p:tavLst>
                                        <p:tav tm="0">
                                          <p:val>
                                            <p:strVal val="#ppt_y+#ppt_h*1.125000"/>
                                          </p:val>
                                        </p:tav>
                                        <p:tav tm="100000">
                                          <p:val>
                                            <p:strVal val="#ppt_y"/>
                                          </p:val>
                                        </p:tav>
                                      </p:tavLst>
                                    </p:anim>
                                    <p:animEffect transition="in" filter="wipe(up)">
                                      <p:cBhvr>
                                        <p:cTn id="112" dur="500"/>
                                        <p:tgtEl>
                                          <p:spTgt spid="56"/>
                                        </p:tgtEl>
                                      </p:cBhvr>
                                    </p:animEffect>
                                  </p:childTnLst>
                                </p:cTn>
                              </p:par>
                              <p:par>
                                <p:cTn id="113" presetID="12" presetClass="entr" presetSubtype="4" fill="hold" nodeType="withEffect">
                                  <p:stCondLst>
                                    <p:cond delay="0"/>
                                  </p:stCondLst>
                                  <p:childTnLst>
                                    <p:set>
                                      <p:cBhvr>
                                        <p:cTn id="114" dur="1" fill="hold">
                                          <p:stCondLst>
                                            <p:cond delay="0"/>
                                          </p:stCondLst>
                                        </p:cTn>
                                        <p:tgtEl>
                                          <p:spTgt spid="58"/>
                                        </p:tgtEl>
                                        <p:attrNameLst>
                                          <p:attrName>style.visibility</p:attrName>
                                        </p:attrNameLst>
                                      </p:cBhvr>
                                      <p:to>
                                        <p:strVal val="visible"/>
                                      </p:to>
                                    </p:set>
                                    <p:anim calcmode="lin" valueType="num">
                                      <p:cBhvr additive="base">
                                        <p:cTn id="115" dur="500"/>
                                        <p:tgtEl>
                                          <p:spTgt spid="58"/>
                                        </p:tgtEl>
                                        <p:attrNameLst>
                                          <p:attrName>ppt_y</p:attrName>
                                        </p:attrNameLst>
                                      </p:cBhvr>
                                      <p:tavLst>
                                        <p:tav tm="0">
                                          <p:val>
                                            <p:strVal val="#ppt_y+#ppt_h*1.125000"/>
                                          </p:val>
                                        </p:tav>
                                        <p:tav tm="100000">
                                          <p:val>
                                            <p:strVal val="#ppt_y"/>
                                          </p:val>
                                        </p:tav>
                                      </p:tavLst>
                                    </p:anim>
                                    <p:animEffect transition="in" filter="wipe(up)">
                                      <p:cBhvr>
                                        <p:cTn id="116" dur="500"/>
                                        <p:tgtEl>
                                          <p:spTgt spid="58"/>
                                        </p:tgtEl>
                                      </p:cBhvr>
                                    </p:animEffect>
                                  </p:childTnLst>
                                </p:cTn>
                              </p:par>
                              <p:par>
                                <p:cTn id="117" presetID="12" presetClass="entr" presetSubtype="4" fill="hold" nodeType="withEffect">
                                  <p:stCondLst>
                                    <p:cond delay="0"/>
                                  </p:stCondLst>
                                  <p:childTnLst>
                                    <p:set>
                                      <p:cBhvr>
                                        <p:cTn id="118" dur="1" fill="hold">
                                          <p:stCondLst>
                                            <p:cond delay="0"/>
                                          </p:stCondLst>
                                        </p:cTn>
                                        <p:tgtEl>
                                          <p:spTgt spid="60"/>
                                        </p:tgtEl>
                                        <p:attrNameLst>
                                          <p:attrName>style.visibility</p:attrName>
                                        </p:attrNameLst>
                                      </p:cBhvr>
                                      <p:to>
                                        <p:strVal val="visible"/>
                                      </p:to>
                                    </p:set>
                                    <p:anim calcmode="lin" valueType="num">
                                      <p:cBhvr additive="base">
                                        <p:cTn id="119" dur="500"/>
                                        <p:tgtEl>
                                          <p:spTgt spid="60"/>
                                        </p:tgtEl>
                                        <p:attrNameLst>
                                          <p:attrName>ppt_y</p:attrName>
                                        </p:attrNameLst>
                                      </p:cBhvr>
                                      <p:tavLst>
                                        <p:tav tm="0">
                                          <p:val>
                                            <p:strVal val="#ppt_y+#ppt_h*1.125000"/>
                                          </p:val>
                                        </p:tav>
                                        <p:tav tm="100000">
                                          <p:val>
                                            <p:strVal val="#ppt_y"/>
                                          </p:val>
                                        </p:tav>
                                      </p:tavLst>
                                    </p:anim>
                                    <p:animEffect transition="in" filter="wipe(up)">
                                      <p:cBhvr>
                                        <p:cTn id="120" dur="500"/>
                                        <p:tgtEl>
                                          <p:spTgt spid="60"/>
                                        </p:tgtEl>
                                      </p:cBhvr>
                                    </p:animEffect>
                                  </p:childTnLst>
                                </p:cTn>
                              </p:par>
                              <p:par>
                                <p:cTn id="121" presetID="12" presetClass="entr" presetSubtype="4" fill="hold" nodeType="withEffect">
                                  <p:stCondLst>
                                    <p:cond delay="0"/>
                                  </p:stCondLst>
                                  <p:childTnLst>
                                    <p:set>
                                      <p:cBhvr>
                                        <p:cTn id="122" dur="1" fill="hold">
                                          <p:stCondLst>
                                            <p:cond delay="0"/>
                                          </p:stCondLst>
                                        </p:cTn>
                                        <p:tgtEl>
                                          <p:spTgt spid="62"/>
                                        </p:tgtEl>
                                        <p:attrNameLst>
                                          <p:attrName>style.visibility</p:attrName>
                                        </p:attrNameLst>
                                      </p:cBhvr>
                                      <p:to>
                                        <p:strVal val="visible"/>
                                      </p:to>
                                    </p:set>
                                    <p:anim calcmode="lin" valueType="num">
                                      <p:cBhvr additive="base">
                                        <p:cTn id="123" dur="500"/>
                                        <p:tgtEl>
                                          <p:spTgt spid="62"/>
                                        </p:tgtEl>
                                        <p:attrNameLst>
                                          <p:attrName>ppt_y</p:attrName>
                                        </p:attrNameLst>
                                      </p:cBhvr>
                                      <p:tavLst>
                                        <p:tav tm="0">
                                          <p:val>
                                            <p:strVal val="#ppt_y+#ppt_h*1.125000"/>
                                          </p:val>
                                        </p:tav>
                                        <p:tav tm="100000">
                                          <p:val>
                                            <p:strVal val="#ppt_y"/>
                                          </p:val>
                                        </p:tav>
                                      </p:tavLst>
                                    </p:anim>
                                    <p:animEffect transition="in" filter="wipe(up)">
                                      <p:cBhvr>
                                        <p:cTn id="124" dur="500"/>
                                        <p:tgtEl>
                                          <p:spTgt spid="62"/>
                                        </p:tgtEl>
                                      </p:cBhvr>
                                    </p:animEffect>
                                  </p:childTnLst>
                                </p:cTn>
                              </p:par>
                              <p:par>
                                <p:cTn id="125" presetID="12" presetClass="entr" presetSubtype="4" fill="hold" nodeType="withEffect">
                                  <p:stCondLst>
                                    <p:cond delay="0"/>
                                  </p:stCondLst>
                                  <p:childTnLst>
                                    <p:set>
                                      <p:cBhvr>
                                        <p:cTn id="126" dur="1" fill="hold">
                                          <p:stCondLst>
                                            <p:cond delay="0"/>
                                          </p:stCondLst>
                                        </p:cTn>
                                        <p:tgtEl>
                                          <p:spTgt spid="64"/>
                                        </p:tgtEl>
                                        <p:attrNameLst>
                                          <p:attrName>style.visibility</p:attrName>
                                        </p:attrNameLst>
                                      </p:cBhvr>
                                      <p:to>
                                        <p:strVal val="visible"/>
                                      </p:to>
                                    </p:set>
                                    <p:anim calcmode="lin" valueType="num">
                                      <p:cBhvr additive="base">
                                        <p:cTn id="127" dur="500"/>
                                        <p:tgtEl>
                                          <p:spTgt spid="64"/>
                                        </p:tgtEl>
                                        <p:attrNameLst>
                                          <p:attrName>ppt_y</p:attrName>
                                        </p:attrNameLst>
                                      </p:cBhvr>
                                      <p:tavLst>
                                        <p:tav tm="0">
                                          <p:val>
                                            <p:strVal val="#ppt_y+#ppt_h*1.125000"/>
                                          </p:val>
                                        </p:tav>
                                        <p:tav tm="100000">
                                          <p:val>
                                            <p:strVal val="#ppt_y"/>
                                          </p:val>
                                        </p:tav>
                                      </p:tavLst>
                                    </p:anim>
                                    <p:animEffect transition="in" filter="wipe(up)">
                                      <p:cBhvr>
                                        <p:cTn id="128" dur="500"/>
                                        <p:tgtEl>
                                          <p:spTgt spid="64"/>
                                        </p:tgtEl>
                                      </p:cBhvr>
                                    </p:animEffect>
                                  </p:childTnLst>
                                </p:cTn>
                              </p:par>
                              <p:par>
                                <p:cTn id="129" presetID="12" presetClass="entr" presetSubtype="4" fill="hold" grpId="0" nodeType="withEffect">
                                  <p:stCondLst>
                                    <p:cond delay="0"/>
                                  </p:stCondLst>
                                  <p:childTnLst>
                                    <p:set>
                                      <p:cBhvr>
                                        <p:cTn id="130" dur="1" fill="hold">
                                          <p:stCondLst>
                                            <p:cond delay="0"/>
                                          </p:stCondLst>
                                        </p:cTn>
                                        <p:tgtEl>
                                          <p:spTgt spid="68"/>
                                        </p:tgtEl>
                                        <p:attrNameLst>
                                          <p:attrName>style.visibility</p:attrName>
                                        </p:attrNameLst>
                                      </p:cBhvr>
                                      <p:to>
                                        <p:strVal val="visible"/>
                                      </p:to>
                                    </p:set>
                                    <p:anim calcmode="lin" valueType="num">
                                      <p:cBhvr additive="base">
                                        <p:cTn id="131" dur="500"/>
                                        <p:tgtEl>
                                          <p:spTgt spid="68"/>
                                        </p:tgtEl>
                                        <p:attrNameLst>
                                          <p:attrName>ppt_y</p:attrName>
                                        </p:attrNameLst>
                                      </p:cBhvr>
                                      <p:tavLst>
                                        <p:tav tm="0">
                                          <p:val>
                                            <p:strVal val="#ppt_y+#ppt_h*1.125000"/>
                                          </p:val>
                                        </p:tav>
                                        <p:tav tm="100000">
                                          <p:val>
                                            <p:strVal val="#ppt_y"/>
                                          </p:val>
                                        </p:tav>
                                      </p:tavLst>
                                    </p:anim>
                                    <p:animEffect transition="in" filter="wipe(up)">
                                      <p:cBhvr>
                                        <p:cTn id="13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2" grpId="0"/>
      <p:bldP spid="27" grpId="0"/>
      <p:bldP spid="33" grpId="0" animBg="1"/>
      <p:bldP spid="34" grpId="0" animBg="1"/>
      <p:bldP spid="31" grpId="0" animBg="1"/>
      <p:bldP spid="32" grpId="0"/>
      <p:bldP spid="38" grpId="0" animBg="1"/>
      <p:bldP spid="39" grpId="0" animBg="1"/>
      <p:bldP spid="40" grpId="0"/>
      <p:bldP spid="41" grpId="0" animBg="1"/>
      <p:bldP spid="42" grpId="0" animBg="1"/>
      <p:bldP spid="43" grpId="0"/>
      <p:bldP spid="44" grpId="0" animBg="1"/>
      <p:bldP spid="45" grpId="0" animBg="1"/>
      <p:bldP spid="46" grpId="0" animBg="1"/>
      <p:bldP spid="68" grpId="0"/>
      <p:bldP spid="69" grpId="0"/>
      <p:bldP spid="70" grpId="0"/>
      <p:bldP spid="71" grpId="0"/>
      <p:bldP spid="7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51228" y="789605"/>
            <a:ext cx="10254545" cy="0"/>
          </a:xfrm>
          <a:prstGeom prst="line">
            <a:avLst/>
          </a:prstGeom>
          <a:noFill/>
          <a:ln w="12700" cap="flat" cmpd="sng" algn="ctr">
            <a:solidFill>
              <a:sysClr val="windowText" lastClr="000000"/>
            </a:solidFill>
            <a:prstDash val="dash"/>
          </a:ln>
          <a:effectLst/>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17584" y="306898"/>
            <a:ext cx="347288" cy="347288"/>
          </a:xfrm>
          <a:prstGeom prst="ellipse">
            <a:avLst/>
          </a:prstGeom>
          <a:solidFill>
            <a:srgbClr val="1A3F6C"/>
          </a:solidFill>
          <a:ln w="25400" cap="flat" cmpd="sng" algn="ctr">
            <a:noFill/>
            <a:prstDash val="solid"/>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26" name="TextBox 25"/>
          <p:cNvSpPr txBox="1"/>
          <p:nvPr/>
        </p:nvSpPr>
        <p:spPr>
          <a:xfrm>
            <a:off x="1148821" y="261572"/>
            <a:ext cx="6777176" cy="481670"/>
          </a:xfrm>
          <a:prstGeom prst="rect">
            <a:avLst/>
          </a:prstGeom>
          <a:noFill/>
        </p:spPr>
        <p:txBody>
          <a:bodyPr wrap="none" rtlCol="0">
            <a:spAutoFit/>
          </a:bodyPr>
          <a:lstStyle/>
          <a:p>
            <a:r>
              <a:rPr lang="en-US" altLang="zh-CN" sz="2530" spc="300" dirty="0">
                <a:latin typeface="方正兰亭细黑_GBK" pitchFamily="2" charset="-122"/>
                <a:ea typeface="方正兰亭细黑_GBK" pitchFamily="2" charset="-122"/>
              </a:rPr>
              <a:t>CNN</a:t>
            </a:r>
            <a:r>
              <a:rPr lang="zh-CN" altLang="en-US" sz="2530" spc="300" dirty="0">
                <a:latin typeface="方正兰亭细黑_GBK" pitchFamily="2" charset="-122"/>
                <a:ea typeface="方正兰亭细黑_GBK" pitchFamily="2" charset="-122"/>
              </a:rPr>
              <a:t>神经网络结构</a:t>
            </a:r>
            <a:r>
              <a:rPr lang="en-US" altLang="zh-CN" sz="2530" spc="300" dirty="0">
                <a:latin typeface="方正兰亭细黑_GBK" pitchFamily="2" charset="-122"/>
                <a:ea typeface="方正兰亭细黑_GBK" pitchFamily="2" charset="-122"/>
              </a:rPr>
              <a:t>——Python</a:t>
            </a:r>
            <a:r>
              <a:rPr lang="zh-CN" altLang="en-US" sz="2530" spc="300" dirty="0">
                <a:latin typeface="方正兰亭细黑_GBK" pitchFamily="2" charset="-122"/>
                <a:ea typeface="方正兰亭细黑_GBK" pitchFamily="2" charset="-122"/>
              </a:rPr>
              <a:t>代码框架</a:t>
            </a:r>
          </a:p>
        </p:txBody>
      </p:sp>
      <p:sp>
        <p:nvSpPr>
          <p:cNvPr id="2" name="矩形 1"/>
          <p:cNvSpPr/>
          <p:nvPr/>
        </p:nvSpPr>
        <p:spPr>
          <a:xfrm>
            <a:off x="651228" y="1422400"/>
            <a:ext cx="4616970" cy="369332"/>
          </a:xfrm>
          <a:prstGeom prst="rect">
            <a:avLst/>
          </a:prstGeom>
        </p:spPr>
        <p:txBody>
          <a:bodyPr wrap="none">
            <a:spAutoFit/>
          </a:bodyPr>
          <a:lstStyle/>
          <a:p>
            <a:r>
              <a:rPr lang="en-US" altLang="zh-CN" dirty="0">
                <a:solidFill>
                  <a:srgbClr val="569CD6"/>
                </a:solidFill>
                <a:latin typeface="Consolas" panose="020B0609020204030204" pitchFamily="49" charset="0"/>
              </a:rPr>
              <a:t>class</a:t>
            </a:r>
            <a:r>
              <a:rPr lang="en-US" altLang="zh-CN" dirty="0">
                <a:solidFill>
                  <a:srgbClr val="D4D4D4"/>
                </a:solidFill>
                <a:latin typeface="Consolas" panose="020B0609020204030204" pitchFamily="49" charset="0"/>
              </a:rPr>
              <a:t> </a:t>
            </a:r>
            <a:r>
              <a:rPr lang="en-US" altLang="zh-CN" dirty="0" err="1">
                <a:solidFill>
                  <a:srgbClr val="4EC9B0"/>
                </a:solidFill>
                <a:latin typeface="Consolas" panose="020B0609020204030204" pitchFamily="49" charset="0"/>
              </a:rPr>
              <a:t>Convolutional_Neural_Network</a:t>
            </a:r>
            <a:r>
              <a:rPr lang="en-US" altLang="zh-CN" dirty="0">
                <a:solidFill>
                  <a:srgbClr val="D4D4D4"/>
                </a:solidFill>
                <a:latin typeface="Consolas" panose="020B0609020204030204" pitchFamily="49" charset="0"/>
              </a:rPr>
              <a:t>:</a:t>
            </a:r>
            <a:endParaRPr lang="en-US" altLang="zh-CN" b="0" dirty="0">
              <a:solidFill>
                <a:srgbClr val="D4D4D4"/>
              </a:solidFill>
              <a:effectLst/>
              <a:latin typeface="Consolas" panose="020B0609020204030204" pitchFamily="49" charset="0"/>
            </a:endParaRPr>
          </a:p>
        </p:txBody>
      </p:sp>
      <p:sp>
        <p:nvSpPr>
          <p:cNvPr id="4" name="矩形 3"/>
          <p:cNvSpPr/>
          <p:nvPr/>
        </p:nvSpPr>
        <p:spPr>
          <a:xfrm>
            <a:off x="651228" y="941377"/>
            <a:ext cx="3097323" cy="369332"/>
          </a:xfrm>
          <a:prstGeom prst="rect">
            <a:avLst/>
          </a:prstGeom>
        </p:spPr>
        <p:txBody>
          <a:bodyPr wrap="none">
            <a:spAutoFit/>
          </a:bodyPr>
          <a:lstStyle/>
          <a:p>
            <a:r>
              <a:rPr lang="en-US" altLang="zh-CN" dirty="0">
                <a:solidFill>
                  <a:srgbClr val="C586C0"/>
                </a:solidFill>
                <a:latin typeface="Consolas" panose="020B0609020204030204" pitchFamily="49" charset="0"/>
              </a:rPr>
              <a:t>import</a:t>
            </a:r>
            <a:r>
              <a:rPr lang="en-US" altLang="zh-CN" dirty="0">
                <a:solidFill>
                  <a:srgbClr val="D4D4D4"/>
                </a:solidFill>
                <a:latin typeface="Consolas" panose="020B0609020204030204" pitchFamily="49" charset="0"/>
              </a:rPr>
              <a:t> </a:t>
            </a:r>
            <a:r>
              <a:rPr lang="en-US" altLang="zh-CN" dirty="0" err="1">
                <a:latin typeface="Consolas" panose="020B0609020204030204" pitchFamily="49" charset="0"/>
              </a:rPr>
              <a:t>tensorflow</a:t>
            </a:r>
            <a:r>
              <a:rPr lang="en-US" altLang="zh-CN" dirty="0">
                <a:solidFill>
                  <a:srgbClr val="D4D4D4"/>
                </a:solidFill>
                <a:latin typeface="Consolas" panose="020B0609020204030204" pitchFamily="49" charset="0"/>
              </a:rPr>
              <a:t> </a:t>
            </a:r>
            <a:r>
              <a:rPr lang="en-US" altLang="zh-CN" dirty="0">
                <a:solidFill>
                  <a:srgbClr val="C586C0"/>
                </a:solidFill>
                <a:latin typeface="Consolas" panose="020B0609020204030204" pitchFamily="49" charset="0"/>
              </a:rPr>
              <a:t>as</a:t>
            </a:r>
            <a:r>
              <a:rPr lang="en-US" altLang="zh-CN" dirty="0">
                <a:solidFill>
                  <a:srgbClr val="D4D4D4"/>
                </a:solidFill>
                <a:latin typeface="Consolas" panose="020B0609020204030204" pitchFamily="49" charset="0"/>
              </a:rPr>
              <a:t> </a:t>
            </a:r>
            <a:r>
              <a:rPr lang="en-US" altLang="zh-CN" dirty="0" err="1">
                <a:latin typeface="Consolas" panose="020B0609020204030204" pitchFamily="49" charset="0"/>
              </a:rPr>
              <a:t>tf</a:t>
            </a:r>
            <a:endParaRPr lang="en-US" altLang="zh-CN" b="0" dirty="0">
              <a:effectLst/>
              <a:latin typeface="Consolas" panose="020B0609020204030204" pitchFamily="49" charset="0"/>
            </a:endParaRPr>
          </a:p>
        </p:txBody>
      </p:sp>
      <p:sp>
        <p:nvSpPr>
          <p:cNvPr id="8" name="矩形 7"/>
          <p:cNvSpPr/>
          <p:nvPr/>
        </p:nvSpPr>
        <p:spPr>
          <a:xfrm>
            <a:off x="1148820" y="1903423"/>
            <a:ext cx="9887480" cy="369332"/>
          </a:xfrm>
          <a:prstGeom prst="rect">
            <a:avLst/>
          </a:prstGeom>
        </p:spPr>
        <p:txBody>
          <a:bodyPr wrap="square">
            <a:spAutoFit/>
          </a:bodyPr>
          <a:lstStyle/>
          <a:p>
            <a:r>
              <a:rPr lang="en-US" altLang="zh-CN" dirty="0">
                <a:solidFill>
                  <a:srgbClr val="569CD6"/>
                </a:solidFill>
                <a:latin typeface="Consolas" panose="020B0609020204030204" pitchFamily="49" charset="0"/>
              </a:rPr>
              <a:t>def</a:t>
            </a:r>
            <a:r>
              <a:rPr lang="en-US" altLang="zh-CN" dirty="0">
                <a:solidFill>
                  <a:srgbClr val="D4D4D4"/>
                </a:solidFill>
                <a:latin typeface="Consolas" panose="020B0609020204030204" pitchFamily="49" charset="0"/>
              </a:rPr>
              <a:t> </a:t>
            </a:r>
            <a:r>
              <a:rPr lang="en-US" altLang="zh-CN" dirty="0">
                <a:latin typeface="Consolas" panose="020B0609020204030204" pitchFamily="49" charset="0"/>
              </a:rPr>
              <a:t>__</a:t>
            </a:r>
            <a:r>
              <a:rPr lang="en-US" altLang="zh-CN" dirty="0" err="1">
                <a:latin typeface="Consolas" panose="020B0609020204030204" pitchFamily="49" charset="0"/>
              </a:rPr>
              <a:t>init</a:t>
            </a:r>
            <a:r>
              <a:rPr lang="en-US" altLang="zh-CN" dirty="0">
                <a:latin typeface="Consolas" panose="020B0609020204030204" pitchFamily="49" charset="0"/>
              </a:rPr>
              <a:t>__(</a:t>
            </a:r>
            <a:r>
              <a:rPr lang="en-US" altLang="zh-CN" dirty="0">
                <a:solidFill>
                  <a:srgbClr val="00B0F0"/>
                </a:solidFill>
                <a:latin typeface="Consolas" panose="020B0609020204030204" pitchFamily="49" charset="0"/>
              </a:rPr>
              <a:t>self,</a:t>
            </a:r>
            <a:r>
              <a:rPr lang="zh-CN" altLang="en-US" dirty="0">
                <a:solidFill>
                  <a:srgbClr val="00B0F0"/>
                </a:solidFill>
                <a:latin typeface="微软雅黑" panose="020B0503020204020204" charset="-122"/>
                <a:ea typeface="微软雅黑" panose="020B0503020204020204" charset="-122"/>
              </a:rPr>
              <a:t>卷积层</a:t>
            </a:r>
            <a:r>
              <a:rPr lang="en-US" altLang="zh-CN" dirty="0">
                <a:solidFill>
                  <a:srgbClr val="00B0F0"/>
                </a:solidFill>
                <a:latin typeface="Consolas" panose="020B0609020204030204" pitchFamily="49" charset="0"/>
              </a:rPr>
              <a:t>1,</a:t>
            </a:r>
            <a:r>
              <a:rPr lang="zh-CN" altLang="en-US" dirty="0">
                <a:solidFill>
                  <a:srgbClr val="00B0F0"/>
                </a:solidFill>
                <a:latin typeface="微软雅黑" panose="020B0503020204020204" charset="-122"/>
                <a:ea typeface="微软雅黑" panose="020B0503020204020204" charset="-122"/>
              </a:rPr>
              <a:t>卷积层</a:t>
            </a:r>
            <a:r>
              <a:rPr lang="en-US" altLang="zh-CN" dirty="0">
                <a:solidFill>
                  <a:srgbClr val="00B0F0"/>
                </a:solidFill>
                <a:latin typeface="Consolas" panose="020B0609020204030204" pitchFamily="49" charset="0"/>
              </a:rPr>
              <a:t>2,</a:t>
            </a:r>
            <a:r>
              <a:rPr lang="zh-CN" altLang="en-US" dirty="0">
                <a:solidFill>
                  <a:srgbClr val="00B0F0"/>
                </a:solidFill>
                <a:latin typeface="微软雅黑" panose="020B0503020204020204" charset="-122"/>
                <a:ea typeface="微软雅黑" panose="020B0503020204020204" charset="-122"/>
              </a:rPr>
              <a:t>全连接层</a:t>
            </a:r>
            <a:r>
              <a:rPr lang="en-US" altLang="zh-CN" dirty="0">
                <a:solidFill>
                  <a:srgbClr val="00B0F0"/>
                </a:solidFill>
                <a:latin typeface="Consolas" panose="020B0609020204030204" pitchFamily="49" charset="0"/>
              </a:rPr>
              <a:t>,</a:t>
            </a:r>
            <a:r>
              <a:rPr lang="zh-CN" altLang="en-US" dirty="0">
                <a:solidFill>
                  <a:srgbClr val="00B0F0"/>
                </a:solidFill>
                <a:latin typeface="微软雅黑" panose="020B0503020204020204" charset="-122"/>
                <a:ea typeface="微软雅黑" panose="020B0503020204020204" charset="-122"/>
              </a:rPr>
              <a:t>学习率</a:t>
            </a:r>
            <a:r>
              <a:rPr lang="en-US" altLang="zh-CN" dirty="0">
                <a:solidFill>
                  <a:srgbClr val="00B0F0"/>
                </a:solidFill>
                <a:latin typeface="Consolas" panose="020B0609020204030204" pitchFamily="49" charset="0"/>
              </a:rPr>
              <a:t>,</a:t>
            </a:r>
            <a:r>
              <a:rPr lang="zh-CN" altLang="en-US" dirty="0">
                <a:solidFill>
                  <a:srgbClr val="00B0F0"/>
                </a:solidFill>
                <a:latin typeface="微软雅黑" panose="020B0503020204020204" charset="-122"/>
                <a:ea typeface="微软雅黑" panose="020B0503020204020204" charset="-122"/>
              </a:rPr>
              <a:t>总训练次数</a:t>
            </a:r>
            <a:r>
              <a:rPr lang="en-US" altLang="zh-CN" dirty="0">
                <a:latin typeface="Consolas" panose="020B0609020204030204" pitchFamily="49" charset="0"/>
              </a:rPr>
              <a:t>):</a:t>
            </a:r>
            <a:endParaRPr lang="en-US" altLang="zh-CN" b="0" dirty="0">
              <a:effectLst/>
              <a:latin typeface="Consolas" panose="020B0609020204030204" pitchFamily="49" charset="0"/>
            </a:endParaRPr>
          </a:p>
        </p:txBody>
      </p:sp>
      <p:sp>
        <p:nvSpPr>
          <p:cNvPr id="10" name="矩形 9"/>
          <p:cNvSpPr/>
          <p:nvPr/>
        </p:nvSpPr>
        <p:spPr>
          <a:xfrm>
            <a:off x="1148820" y="2565400"/>
            <a:ext cx="9807493" cy="646331"/>
          </a:xfrm>
          <a:prstGeom prst="rect">
            <a:avLst/>
          </a:prstGeom>
        </p:spPr>
        <p:txBody>
          <a:bodyPr wrap="none">
            <a:spAutoFit/>
          </a:bodyPr>
          <a:lstStyle/>
          <a:p>
            <a:r>
              <a:rPr lang="en-US" altLang="zh-CN" dirty="0">
                <a:solidFill>
                  <a:srgbClr val="569CD6"/>
                </a:solidFill>
                <a:latin typeface="Consolas" panose="020B0609020204030204" pitchFamily="49" charset="0"/>
              </a:rPr>
              <a:t>def</a:t>
            </a:r>
            <a:r>
              <a:rPr lang="en-US" altLang="zh-CN" dirty="0">
                <a:solidFill>
                  <a:srgbClr val="D4D4D4"/>
                </a:solidFill>
                <a:latin typeface="Consolas" panose="020B0609020204030204" pitchFamily="49" charset="0"/>
              </a:rPr>
              <a:t> </a:t>
            </a:r>
            <a:r>
              <a:rPr lang="en-US" altLang="zh-CN" dirty="0">
                <a:latin typeface="Consolas" panose="020B0609020204030204" pitchFamily="49" charset="0"/>
              </a:rPr>
              <a:t>conv2d(</a:t>
            </a:r>
            <a:r>
              <a:rPr lang="en-US" altLang="zh-CN" dirty="0" err="1">
                <a:solidFill>
                  <a:srgbClr val="00B0F0"/>
                </a:solidFill>
                <a:latin typeface="Consolas" panose="020B0609020204030204" pitchFamily="49" charset="0"/>
              </a:rPr>
              <a:t>self,x,W,b,strides</a:t>
            </a:r>
            <a:r>
              <a:rPr lang="en-US" altLang="zh-CN" dirty="0">
                <a:latin typeface="Consolas" panose="020B0609020204030204" pitchFamily="49" charset="0"/>
              </a:rPr>
              <a:t>=1):</a:t>
            </a:r>
            <a:r>
              <a:rPr lang="en-US" altLang="zh-CN" dirty="0">
                <a:solidFill>
                  <a:srgbClr val="6A9955"/>
                </a:solidFill>
                <a:latin typeface="Consolas" panose="020B0609020204030204" pitchFamily="49" charset="0"/>
              </a:rPr>
              <a:t>#conv2d</a:t>
            </a:r>
            <a:r>
              <a:rPr lang="zh-CN" altLang="en-US" dirty="0">
                <a:solidFill>
                  <a:srgbClr val="6A9955"/>
                </a:solidFill>
                <a:latin typeface="Consolas" panose="020B0609020204030204" pitchFamily="49" charset="0"/>
              </a:rPr>
              <a:t>二维卷积包装器</a:t>
            </a:r>
            <a:r>
              <a:rPr lang="en-US" altLang="zh-CN" dirty="0">
                <a:solidFill>
                  <a:srgbClr val="6A9955"/>
                </a:solidFill>
                <a:latin typeface="Consolas" panose="020B0609020204030204" pitchFamily="49" charset="0"/>
              </a:rPr>
              <a:t>,</a:t>
            </a:r>
            <a:r>
              <a:rPr lang="zh-CN" altLang="en-US" dirty="0">
                <a:solidFill>
                  <a:srgbClr val="6A9955"/>
                </a:solidFill>
                <a:latin typeface="Consolas" panose="020B0609020204030204" pitchFamily="49" charset="0"/>
              </a:rPr>
              <a:t>带有偏置量和</a:t>
            </a:r>
            <a:r>
              <a:rPr lang="en-US" altLang="zh-CN" dirty="0" err="1">
                <a:solidFill>
                  <a:srgbClr val="6A9955"/>
                </a:solidFill>
                <a:latin typeface="Consolas" panose="020B0609020204030204" pitchFamily="49" charset="0"/>
              </a:rPr>
              <a:t>relu</a:t>
            </a:r>
            <a:r>
              <a:rPr lang="zh-CN" altLang="en-US" dirty="0">
                <a:solidFill>
                  <a:srgbClr val="6A9955"/>
                </a:solidFill>
                <a:latin typeface="Consolas" panose="020B0609020204030204" pitchFamily="49" charset="0"/>
              </a:rPr>
              <a:t>激活函数</a:t>
            </a:r>
            <a:endParaRPr lang="zh-CN" altLang="en-US" dirty="0">
              <a:solidFill>
                <a:srgbClr val="D4D4D4"/>
              </a:solidFill>
              <a:latin typeface="Consolas" panose="020B0609020204030204" pitchFamily="49" charset="0"/>
            </a:endParaRPr>
          </a:p>
          <a:p>
            <a:endParaRPr lang="en-US" altLang="zh-CN" b="0" dirty="0">
              <a:effectLst/>
              <a:latin typeface="Consolas" panose="020B0609020204030204" pitchFamily="49" charset="0"/>
            </a:endParaRPr>
          </a:p>
        </p:txBody>
      </p:sp>
      <p:sp>
        <p:nvSpPr>
          <p:cNvPr id="12" name="矩形 11"/>
          <p:cNvSpPr/>
          <p:nvPr/>
        </p:nvSpPr>
        <p:spPr>
          <a:xfrm>
            <a:off x="1131926" y="3201906"/>
            <a:ext cx="5703806" cy="369332"/>
          </a:xfrm>
          <a:prstGeom prst="rect">
            <a:avLst/>
          </a:prstGeom>
        </p:spPr>
        <p:txBody>
          <a:bodyPr wrap="none">
            <a:spAutoFit/>
          </a:bodyPr>
          <a:lstStyle/>
          <a:p>
            <a:r>
              <a:rPr lang="en-US" altLang="zh-CN" dirty="0">
                <a:solidFill>
                  <a:srgbClr val="569CD6"/>
                </a:solidFill>
                <a:latin typeface="Consolas" panose="020B0609020204030204" pitchFamily="49" charset="0"/>
              </a:rPr>
              <a:t>def</a:t>
            </a:r>
            <a:r>
              <a:rPr lang="en-US" altLang="zh-CN" dirty="0">
                <a:solidFill>
                  <a:srgbClr val="D4D4D4"/>
                </a:solidFill>
                <a:latin typeface="Consolas" panose="020B0609020204030204" pitchFamily="49" charset="0"/>
              </a:rPr>
              <a:t> </a:t>
            </a:r>
            <a:r>
              <a:rPr lang="en-US" altLang="zh-CN" dirty="0">
                <a:latin typeface="Consolas" panose="020B0609020204030204" pitchFamily="49" charset="0"/>
              </a:rPr>
              <a:t>maxpool2d(</a:t>
            </a:r>
            <a:r>
              <a:rPr lang="en-US" altLang="zh-CN" dirty="0" err="1">
                <a:solidFill>
                  <a:srgbClr val="00B0F0"/>
                </a:solidFill>
                <a:latin typeface="Consolas" panose="020B0609020204030204" pitchFamily="49" charset="0"/>
              </a:rPr>
              <a:t>self,x,k</a:t>
            </a:r>
            <a:r>
              <a:rPr lang="en-US" altLang="zh-CN" dirty="0">
                <a:latin typeface="Consolas" panose="020B0609020204030204" pitchFamily="49" charset="0"/>
              </a:rPr>
              <a:t>=2):</a:t>
            </a:r>
            <a:r>
              <a:rPr lang="en-US" altLang="zh-CN" dirty="0">
                <a:solidFill>
                  <a:srgbClr val="6A9955"/>
                </a:solidFill>
                <a:latin typeface="Consolas" panose="020B0609020204030204" pitchFamily="49" charset="0"/>
              </a:rPr>
              <a:t>#(</a:t>
            </a:r>
            <a:r>
              <a:rPr lang="zh-CN" altLang="en-US" dirty="0">
                <a:solidFill>
                  <a:srgbClr val="6A9955"/>
                </a:solidFill>
                <a:latin typeface="Consolas" panose="020B0609020204030204" pitchFamily="49" charset="0"/>
              </a:rPr>
              <a:t>最大</a:t>
            </a:r>
            <a:r>
              <a:rPr lang="en-US" altLang="zh-CN" dirty="0">
                <a:solidFill>
                  <a:srgbClr val="6A9955"/>
                </a:solidFill>
                <a:latin typeface="Consolas" panose="020B0609020204030204" pitchFamily="49" charset="0"/>
              </a:rPr>
              <a:t>)</a:t>
            </a:r>
            <a:r>
              <a:rPr lang="zh-CN" altLang="en-US" dirty="0">
                <a:solidFill>
                  <a:srgbClr val="6A9955"/>
                </a:solidFill>
                <a:latin typeface="Consolas" panose="020B0609020204030204" pitchFamily="49" charset="0"/>
              </a:rPr>
              <a:t>池化层包装器</a:t>
            </a:r>
            <a:endParaRPr lang="zh-CN" altLang="en-US" dirty="0">
              <a:solidFill>
                <a:srgbClr val="D4D4D4"/>
              </a:solidFill>
              <a:latin typeface="Consolas" panose="020B0609020204030204" pitchFamily="49" charset="0"/>
            </a:endParaRPr>
          </a:p>
        </p:txBody>
      </p:sp>
      <p:sp>
        <p:nvSpPr>
          <p:cNvPr id="13" name="矩形 12"/>
          <p:cNvSpPr/>
          <p:nvPr/>
        </p:nvSpPr>
        <p:spPr>
          <a:xfrm>
            <a:off x="1131926" y="3810254"/>
            <a:ext cx="4988866" cy="369332"/>
          </a:xfrm>
          <a:prstGeom prst="rect">
            <a:avLst/>
          </a:prstGeom>
        </p:spPr>
        <p:txBody>
          <a:bodyPr wrap="none">
            <a:spAutoFit/>
          </a:bodyPr>
          <a:lstStyle/>
          <a:p>
            <a:r>
              <a:rPr lang="en-US" altLang="zh-CN" dirty="0">
                <a:solidFill>
                  <a:srgbClr val="569CD6"/>
                </a:solidFill>
                <a:latin typeface="Consolas" panose="020B0609020204030204" pitchFamily="49" charset="0"/>
              </a:rPr>
              <a:t>def</a:t>
            </a:r>
            <a:r>
              <a:rPr lang="en-US" altLang="zh-CN" dirty="0">
                <a:solidFill>
                  <a:srgbClr val="D4D4D4"/>
                </a:solidFill>
                <a:latin typeface="Consolas" panose="020B0609020204030204" pitchFamily="49" charset="0"/>
              </a:rPr>
              <a:t> </a:t>
            </a:r>
            <a:r>
              <a:rPr lang="en-US" altLang="zh-CN" dirty="0" err="1">
                <a:latin typeface="Consolas" panose="020B0609020204030204" pitchFamily="49" charset="0"/>
              </a:rPr>
              <a:t>conv_net</a:t>
            </a:r>
            <a:r>
              <a:rPr lang="en-US" altLang="zh-CN" dirty="0">
                <a:latin typeface="Consolas" panose="020B0609020204030204" pitchFamily="49" charset="0"/>
              </a:rPr>
              <a:t>(</a:t>
            </a:r>
            <a:r>
              <a:rPr lang="en-US" altLang="zh-CN" dirty="0" err="1">
                <a:solidFill>
                  <a:srgbClr val="00B0F0"/>
                </a:solidFill>
                <a:latin typeface="Consolas" panose="020B0609020204030204" pitchFamily="49" charset="0"/>
              </a:rPr>
              <a:t>self,x</a:t>
            </a:r>
            <a:r>
              <a:rPr lang="en-US" altLang="zh-CN" dirty="0">
                <a:latin typeface="Consolas" panose="020B0609020204030204" pitchFamily="49" charset="0"/>
              </a:rPr>
              <a:t>):</a:t>
            </a:r>
            <a:r>
              <a:rPr lang="en-US" altLang="zh-CN" dirty="0">
                <a:solidFill>
                  <a:srgbClr val="6A9955"/>
                </a:solidFill>
                <a:latin typeface="Consolas" panose="020B0609020204030204" pitchFamily="49" charset="0"/>
              </a:rPr>
              <a:t>#</a:t>
            </a:r>
            <a:r>
              <a:rPr lang="zh-CN" altLang="en-US" dirty="0">
                <a:solidFill>
                  <a:srgbClr val="6A9955"/>
                </a:solidFill>
                <a:latin typeface="Consolas" panose="020B0609020204030204" pitchFamily="49" charset="0"/>
              </a:rPr>
              <a:t>一次正向传播查询</a:t>
            </a:r>
            <a:endParaRPr lang="en-US" altLang="zh-CN" dirty="0">
              <a:latin typeface="Consolas" panose="020B0609020204030204" pitchFamily="49" charset="0"/>
            </a:endParaRPr>
          </a:p>
        </p:txBody>
      </p:sp>
      <p:sp>
        <p:nvSpPr>
          <p:cNvPr id="15" name="矩形 14"/>
          <p:cNvSpPr/>
          <p:nvPr/>
        </p:nvSpPr>
        <p:spPr>
          <a:xfrm>
            <a:off x="1125518" y="4404782"/>
            <a:ext cx="5778500" cy="646331"/>
          </a:xfrm>
          <a:prstGeom prst="rect">
            <a:avLst/>
          </a:prstGeom>
        </p:spPr>
        <p:txBody>
          <a:bodyPr>
            <a:spAutoFit/>
          </a:bodyPr>
          <a:lstStyle/>
          <a:p>
            <a:r>
              <a:rPr lang="en-US" altLang="zh-CN" dirty="0">
                <a:solidFill>
                  <a:srgbClr val="569CD6"/>
                </a:solidFill>
                <a:latin typeface="Consolas" panose="020B0609020204030204" pitchFamily="49" charset="0"/>
              </a:rPr>
              <a:t>def</a:t>
            </a:r>
            <a:r>
              <a:rPr lang="en-US" altLang="zh-CN" dirty="0">
                <a:solidFill>
                  <a:srgbClr val="D4D4D4"/>
                </a:solidFill>
                <a:latin typeface="Consolas" panose="020B0609020204030204" pitchFamily="49" charset="0"/>
              </a:rPr>
              <a:t> </a:t>
            </a:r>
            <a:r>
              <a:rPr lang="en-US" altLang="zh-CN" dirty="0" err="1">
                <a:latin typeface="Consolas" panose="020B0609020204030204" pitchFamily="49" charset="0"/>
              </a:rPr>
              <a:t>run_optimization</a:t>
            </a:r>
            <a:r>
              <a:rPr lang="en-US" altLang="zh-CN" dirty="0">
                <a:latin typeface="Consolas" panose="020B0609020204030204" pitchFamily="49" charset="0"/>
              </a:rPr>
              <a:t>(</a:t>
            </a:r>
            <a:r>
              <a:rPr lang="en-US" altLang="zh-CN" dirty="0" err="1">
                <a:solidFill>
                  <a:srgbClr val="00B0F0"/>
                </a:solidFill>
                <a:latin typeface="Consolas" panose="020B0609020204030204" pitchFamily="49" charset="0"/>
              </a:rPr>
              <a:t>self,x</a:t>
            </a:r>
            <a:r>
              <a:rPr lang="en-US" altLang="zh-CN" dirty="0">
                <a:solidFill>
                  <a:srgbClr val="00B0F0"/>
                </a:solidFill>
                <a:latin typeface="Consolas" panose="020B0609020204030204" pitchFamily="49" charset="0"/>
              </a:rPr>
              <a:t>, y</a:t>
            </a:r>
            <a:r>
              <a:rPr lang="en-US" altLang="zh-CN" dirty="0">
                <a:latin typeface="Consolas" panose="020B0609020204030204" pitchFamily="49" charset="0"/>
              </a:rPr>
              <a:t>):</a:t>
            </a:r>
          </a:p>
          <a:p>
            <a:r>
              <a:rPr lang="en-US" altLang="zh-CN" dirty="0">
                <a:solidFill>
                  <a:srgbClr val="D4D4D4"/>
                </a:solidFill>
                <a:latin typeface="Consolas" panose="020B0609020204030204" pitchFamily="49" charset="0"/>
              </a:rPr>
              <a:t>        </a:t>
            </a:r>
          </a:p>
        </p:txBody>
      </p:sp>
      <p:sp>
        <p:nvSpPr>
          <p:cNvPr id="16" name="矩形 15"/>
          <p:cNvSpPr/>
          <p:nvPr/>
        </p:nvSpPr>
        <p:spPr>
          <a:xfrm>
            <a:off x="5170754" y="4422496"/>
            <a:ext cx="3610284" cy="369332"/>
          </a:xfrm>
          <a:prstGeom prst="rect">
            <a:avLst/>
          </a:prstGeom>
        </p:spPr>
        <p:txBody>
          <a:bodyPr wrap="none">
            <a:spAutoFit/>
          </a:bodyPr>
          <a:lstStyle/>
          <a:p>
            <a:r>
              <a:rPr lang="en-US" altLang="zh-CN" dirty="0">
                <a:solidFill>
                  <a:srgbClr val="6A9955"/>
                </a:solidFill>
                <a:latin typeface="Consolas" panose="020B0609020204030204" pitchFamily="49" charset="0"/>
              </a:rPr>
              <a:t># ADAM </a:t>
            </a:r>
            <a:r>
              <a:rPr lang="zh-CN" altLang="en-US" dirty="0">
                <a:solidFill>
                  <a:srgbClr val="6A9955"/>
                </a:solidFill>
                <a:latin typeface="Consolas" panose="020B0609020204030204" pitchFamily="49" charset="0"/>
              </a:rPr>
              <a:t>优化器和网络训练的实现</a:t>
            </a:r>
            <a:endParaRPr lang="zh-CN" altLang="en-US"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down)">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8" grpId="0"/>
      <p:bldP spid="10" grpId="0"/>
      <p:bldP spid="12" grpId="0"/>
      <p:bldP spid="13" grpId="0"/>
      <p:bldP spid="15" grpId="0"/>
      <p:bldP spid="1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51228" y="789605"/>
            <a:ext cx="10254545" cy="0"/>
          </a:xfrm>
          <a:prstGeom prst="line">
            <a:avLst/>
          </a:prstGeom>
          <a:noFill/>
          <a:ln w="12700" cap="flat" cmpd="sng" algn="ctr">
            <a:solidFill>
              <a:sysClr val="windowText" lastClr="000000"/>
            </a:solidFill>
            <a:prstDash val="dash"/>
          </a:ln>
          <a:effectLst/>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17584" y="306898"/>
            <a:ext cx="347288" cy="347288"/>
          </a:xfrm>
          <a:prstGeom prst="ellipse">
            <a:avLst/>
          </a:prstGeom>
          <a:solidFill>
            <a:srgbClr val="1A3F6C"/>
          </a:solidFill>
          <a:ln w="25400" cap="flat" cmpd="sng" algn="ctr">
            <a:noFill/>
            <a:prstDash val="solid"/>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26" name="TextBox 25"/>
          <p:cNvSpPr txBox="1"/>
          <p:nvPr/>
        </p:nvSpPr>
        <p:spPr>
          <a:xfrm>
            <a:off x="1148821" y="261572"/>
            <a:ext cx="6171882" cy="481670"/>
          </a:xfrm>
          <a:prstGeom prst="rect">
            <a:avLst/>
          </a:prstGeom>
          <a:noFill/>
        </p:spPr>
        <p:txBody>
          <a:bodyPr wrap="none" rtlCol="0">
            <a:spAutoFit/>
          </a:bodyPr>
          <a:lstStyle/>
          <a:p>
            <a:r>
              <a:rPr lang="en-US" altLang="zh-CN" sz="2530" spc="300" dirty="0">
                <a:latin typeface="方正兰亭细黑_GBK" pitchFamily="2" charset="-122"/>
                <a:ea typeface="方正兰亭细黑_GBK" pitchFamily="2" charset="-122"/>
              </a:rPr>
              <a:t>CNN</a:t>
            </a:r>
            <a:r>
              <a:rPr lang="zh-CN" altLang="en-US" sz="2530" spc="300" dirty="0">
                <a:latin typeface="方正兰亭细黑_GBK" pitchFamily="2" charset="-122"/>
                <a:ea typeface="方正兰亭细黑_GBK" pitchFamily="2" charset="-122"/>
              </a:rPr>
              <a:t>神经网络结构</a:t>
            </a:r>
            <a:r>
              <a:rPr lang="en-US" altLang="zh-CN" sz="2530" spc="300" dirty="0">
                <a:latin typeface="方正兰亭细黑_GBK" pitchFamily="2" charset="-122"/>
                <a:ea typeface="方正兰亭细黑_GBK" pitchFamily="2" charset="-122"/>
              </a:rPr>
              <a:t>——</a:t>
            </a:r>
            <a:r>
              <a:rPr lang="zh-CN" altLang="en-US" sz="2530" spc="300" dirty="0">
                <a:latin typeface="方正兰亭细黑_GBK" pitchFamily="2" charset="-122"/>
                <a:ea typeface="方正兰亭细黑_GBK" pitchFamily="2" charset="-122"/>
              </a:rPr>
              <a:t>训练数据统计</a:t>
            </a:r>
          </a:p>
        </p:txBody>
      </p:sp>
      <p:sp>
        <p:nvSpPr>
          <p:cNvPr id="15" name="矩形 14"/>
          <p:cNvSpPr/>
          <p:nvPr/>
        </p:nvSpPr>
        <p:spPr>
          <a:xfrm>
            <a:off x="1125518" y="4644194"/>
            <a:ext cx="5778500" cy="369332"/>
          </a:xfrm>
          <a:prstGeom prst="rect">
            <a:avLst/>
          </a:prstGeom>
        </p:spPr>
        <p:txBody>
          <a:bodyPr>
            <a:spAutoFit/>
          </a:bodyPr>
          <a:lstStyle/>
          <a:p>
            <a:r>
              <a:rPr lang="en-US" altLang="zh-CN" dirty="0">
                <a:solidFill>
                  <a:srgbClr val="D4D4D4"/>
                </a:solidFill>
                <a:latin typeface="Consolas" panose="020B0609020204030204" pitchFamily="49" charset="0"/>
              </a:rPr>
              <a:t>        </a:t>
            </a:r>
          </a:p>
        </p:txBody>
      </p:sp>
      <p:pic>
        <p:nvPicPr>
          <p:cNvPr id="3" name="图片 2"/>
          <p:cNvPicPr>
            <a:picLocks noChangeAspect="1"/>
          </p:cNvPicPr>
          <p:nvPr/>
        </p:nvPicPr>
        <p:blipFill>
          <a:blip r:embed="rId2"/>
          <a:stretch>
            <a:fillRect/>
          </a:stretch>
        </p:blipFill>
        <p:spPr>
          <a:xfrm>
            <a:off x="9283700" y="3942759"/>
            <a:ext cx="2107121" cy="2408138"/>
          </a:xfrm>
          <a:prstGeom prst="rect">
            <a:avLst/>
          </a:prstGeom>
        </p:spPr>
      </p:pic>
      <p:sp>
        <p:nvSpPr>
          <p:cNvPr id="5" name="文本框 4"/>
          <p:cNvSpPr txBox="1"/>
          <p:nvPr/>
        </p:nvSpPr>
        <p:spPr>
          <a:xfrm>
            <a:off x="991228" y="1041400"/>
            <a:ext cx="8749672" cy="923330"/>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微软雅黑" panose="020B0503020204020204" charset="-122"/>
                <a:ea typeface="微软雅黑" panose="020B0503020204020204" charset="-122"/>
              </a:rPr>
              <a:t>由于卷积神经网络在</a:t>
            </a:r>
            <a:r>
              <a:rPr lang="en-US" altLang="zh-CN" dirty="0">
                <a:latin typeface="微软雅黑" panose="020B0503020204020204" charset="-122"/>
                <a:ea typeface="微软雅黑" panose="020B0503020204020204" charset="-122"/>
              </a:rPr>
              <a:t>BP</a:t>
            </a:r>
            <a:r>
              <a:rPr lang="zh-CN" altLang="en-US" dirty="0">
                <a:latin typeface="微软雅黑" panose="020B0503020204020204" charset="-122"/>
                <a:ea typeface="微软雅黑" panose="020B0503020204020204" charset="-122"/>
              </a:rPr>
              <a:t>神经网络上进一步进行了改进，加上了卷积层与池化层，而且</a:t>
            </a:r>
            <a:r>
              <a:rPr lang="en-US" altLang="zh-CN" dirty="0" err="1">
                <a:latin typeface="微软雅黑" panose="020B0503020204020204" charset="-122"/>
                <a:ea typeface="微软雅黑" panose="020B0503020204020204" charset="-122"/>
              </a:rPr>
              <a:t>Tensorflow</a:t>
            </a:r>
            <a:r>
              <a:rPr lang="zh-CN" altLang="en-US" dirty="0">
                <a:latin typeface="微软雅黑" panose="020B0503020204020204" charset="-122"/>
                <a:ea typeface="微软雅黑" panose="020B0503020204020204" charset="-122"/>
              </a:rPr>
              <a:t>自带的函数方法工具提供了丰富的优化工具，我们的卷积神经网络准确度实现了随着训练次数增加的不断提高。</a:t>
            </a:r>
          </a:p>
        </p:txBody>
      </p:sp>
      <p:graphicFrame>
        <p:nvGraphicFramePr>
          <p:cNvPr id="9" name="图表 8">
            <a:extLst>
              <a:ext uri="{FF2B5EF4-FFF2-40B4-BE49-F238E27FC236}">
                <a16:creationId xmlns:a16="http://schemas.microsoft.com/office/drawing/2014/main" id="{8C86209D-FE9B-4C42-9F46-79414654BA58}"/>
              </a:ext>
            </a:extLst>
          </p:cNvPr>
          <p:cNvGraphicFramePr>
            <a:graphicFrameLocks/>
          </p:cNvGraphicFramePr>
          <p:nvPr>
            <p:extLst>
              <p:ext uri="{D42A27DB-BD31-4B8C-83A1-F6EECF244321}">
                <p14:modId xmlns:p14="http://schemas.microsoft.com/office/powerpoint/2010/main" val="462121296"/>
              </p:ext>
            </p:extLst>
          </p:nvPr>
        </p:nvGraphicFramePr>
        <p:xfrm>
          <a:off x="538903" y="2108200"/>
          <a:ext cx="6781800" cy="439509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graphicEl>
                                              <a:chart seriesIdx="-3" categoryIdx="-3" bldStep="gridLegend"/>
                                            </p:graphicEl>
                                          </p:spTgt>
                                        </p:tgtEl>
                                        <p:attrNameLst>
                                          <p:attrName>style.visibility</p:attrName>
                                        </p:attrNameLst>
                                      </p:cBhvr>
                                      <p:to>
                                        <p:strVal val="visible"/>
                                      </p:to>
                                    </p:set>
                                    <p:animEffect transition="in" filter="wipe(left)">
                                      <p:cBhvr>
                                        <p:cTn id="7" dur="500"/>
                                        <p:tgtEl>
                                          <p:spTgt spid="9">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graphicEl>
                                              <a:chart seriesIdx="0" categoryIdx="-4" bldStep="series"/>
                                            </p:graphicEl>
                                          </p:spTgt>
                                        </p:tgtEl>
                                        <p:attrNameLst>
                                          <p:attrName>style.visibility</p:attrName>
                                        </p:attrNameLst>
                                      </p:cBhvr>
                                      <p:to>
                                        <p:strVal val="visible"/>
                                      </p:to>
                                    </p:set>
                                    <p:animEffect transition="in" filter="wipe(left)">
                                      <p:cBhvr>
                                        <p:cTn id="12" dur="500"/>
                                        <p:tgtEl>
                                          <p:spTgt spid="9">
                                            <p:graphicEl>
                                              <a:chart seriesIdx="0"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graphicEl>
                                              <a:chart seriesIdx="1" categoryIdx="-4" bldStep="series"/>
                                            </p:graphicEl>
                                          </p:spTgt>
                                        </p:tgtEl>
                                        <p:attrNameLst>
                                          <p:attrName>style.visibility</p:attrName>
                                        </p:attrNameLst>
                                      </p:cBhvr>
                                      <p:to>
                                        <p:strVal val="visible"/>
                                      </p:to>
                                    </p:set>
                                    <p:animEffect transition="in" filter="wipe(left)">
                                      <p:cBhvr>
                                        <p:cTn id="17" dur="500"/>
                                        <p:tgtEl>
                                          <p:spTgt spid="9">
                                            <p:graphicEl>
                                              <a:chart seriesIdx="1"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Chart bld="series"/>
        </p:bldSub>
      </p:bldGraphic>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51228" y="789605"/>
            <a:ext cx="10254545" cy="0"/>
          </a:xfrm>
          <a:prstGeom prst="line">
            <a:avLst/>
          </a:prstGeom>
          <a:noFill/>
          <a:ln w="12700" cap="flat" cmpd="sng" algn="ctr">
            <a:solidFill>
              <a:sysClr val="windowText" lastClr="000000"/>
            </a:solidFill>
            <a:prstDash val="dash"/>
          </a:ln>
          <a:effectLst/>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17584" y="306898"/>
            <a:ext cx="347288" cy="347288"/>
          </a:xfrm>
          <a:prstGeom prst="ellipse">
            <a:avLst/>
          </a:prstGeom>
          <a:solidFill>
            <a:srgbClr val="1A3F6C"/>
          </a:solidFill>
          <a:ln w="25400" cap="flat" cmpd="sng" algn="ctr">
            <a:noFill/>
            <a:prstDash val="solid"/>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26" name="TextBox 25"/>
          <p:cNvSpPr txBox="1"/>
          <p:nvPr/>
        </p:nvSpPr>
        <p:spPr>
          <a:xfrm>
            <a:off x="1148821" y="261572"/>
            <a:ext cx="5447325" cy="481670"/>
          </a:xfrm>
          <a:prstGeom prst="rect">
            <a:avLst/>
          </a:prstGeom>
          <a:noFill/>
        </p:spPr>
        <p:txBody>
          <a:bodyPr wrap="none" rtlCol="0">
            <a:spAutoFit/>
          </a:bodyPr>
          <a:lstStyle/>
          <a:p>
            <a:r>
              <a:rPr lang="en-US" altLang="zh-CN" sz="2530" spc="300" dirty="0">
                <a:latin typeface="方正兰亭细黑_GBK" pitchFamily="2" charset="-122"/>
                <a:ea typeface="方正兰亭细黑_GBK" pitchFamily="2" charset="-122"/>
              </a:rPr>
              <a:t>CNN</a:t>
            </a:r>
            <a:r>
              <a:rPr lang="zh-CN" altLang="en-US" sz="2530" spc="300" dirty="0">
                <a:latin typeface="方正兰亭细黑_GBK" pitchFamily="2" charset="-122"/>
                <a:ea typeface="方正兰亭细黑_GBK" pitchFamily="2" charset="-122"/>
              </a:rPr>
              <a:t>神经网络实现</a:t>
            </a:r>
            <a:r>
              <a:rPr lang="en-US" altLang="zh-CN" sz="2530" spc="300" dirty="0">
                <a:latin typeface="方正兰亭细黑_GBK" pitchFamily="2" charset="-122"/>
                <a:ea typeface="方正兰亭细黑_GBK" pitchFamily="2" charset="-122"/>
              </a:rPr>
              <a:t>——</a:t>
            </a:r>
            <a:r>
              <a:rPr lang="zh-CN" altLang="en-US" sz="2530" spc="300" dirty="0">
                <a:latin typeface="方正兰亭细黑_GBK" pitchFamily="2" charset="-122"/>
                <a:ea typeface="方正兰亭细黑_GBK" pitchFamily="2" charset="-122"/>
              </a:rPr>
              <a:t>框架模型</a:t>
            </a:r>
          </a:p>
        </p:txBody>
      </p:sp>
      <p:cxnSp>
        <p:nvCxnSpPr>
          <p:cNvPr id="8" name="连接符: 曲线 7"/>
          <p:cNvCxnSpPr/>
          <p:nvPr/>
        </p:nvCxnSpPr>
        <p:spPr>
          <a:xfrm>
            <a:off x="5245100" y="2717800"/>
            <a:ext cx="3581400" cy="1295400"/>
          </a:xfrm>
          <a:prstGeom prst="curvedConnector3">
            <a:avLst>
              <a:gd name="adj1" fmla="val 102235"/>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2" name="连接符: 曲线 11"/>
          <p:cNvCxnSpPr/>
          <p:nvPr/>
        </p:nvCxnSpPr>
        <p:spPr>
          <a:xfrm>
            <a:off x="3949700" y="2717800"/>
            <a:ext cx="4419600" cy="1600200"/>
          </a:xfrm>
          <a:prstGeom prst="curvedConnector3">
            <a:avLst>
              <a:gd name="adj1" fmla="val 3686"/>
            </a:avLst>
          </a:prstGeom>
          <a:ln>
            <a:tailEnd type="triangle"/>
          </a:ln>
        </p:spPr>
        <p:style>
          <a:lnRef idx="2">
            <a:schemeClr val="accent6"/>
          </a:lnRef>
          <a:fillRef idx="0">
            <a:schemeClr val="accent6"/>
          </a:fillRef>
          <a:effectRef idx="1">
            <a:schemeClr val="accent6"/>
          </a:effectRef>
          <a:fontRef idx="minor">
            <a:schemeClr val="tx1"/>
          </a:fontRef>
        </p:style>
      </p:cxnSp>
      <p:sp>
        <p:nvSpPr>
          <p:cNvPr id="16" name="文本框 15"/>
          <p:cNvSpPr txBox="1"/>
          <p:nvPr/>
        </p:nvSpPr>
        <p:spPr>
          <a:xfrm>
            <a:off x="5615348" y="3676965"/>
            <a:ext cx="4442042" cy="369332"/>
          </a:xfrm>
          <a:prstGeom prst="rect">
            <a:avLst/>
          </a:prstGeom>
          <a:noFill/>
        </p:spPr>
        <p:txBody>
          <a:bodyPr wrap="square" rtlCol="0">
            <a:spAutoFit/>
          </a:bodyPr>
          <a:lstStyle/>
          <a:p>
            <a:r>
              <a:rPr lang="zh-CN" altLang="en-US" dirty="0">
                <a:latin typeface="微软雅黑" panose="020B0503020204020204" charset="-122"/>
                <a:ea typeface="微软雅黑" panose="020B0503020204020204" charset="-122"/>
              </a:rPr>
              <a:t>导出</a:t>
            </a:r>
            <a:r>
              <a:rPr lang="en-US" altLang="zh-CN" dirty="0">
                <a:latin typeface="微软雅黑" panose="020B0503020204020204" charset="-122"/>
                <a:ea typeface="微软雅黑" panose="020B0503020204020204" charset="-122"/>
              </a:rPr>
              <a:t>CNN</a:t>
            </a:r>
            <a:r>
              <a:rPr lang="zh-CN" altLang="en-US" dirty="0">
                <a:latin typeface="微软雅黑" panose="020B0503020204020204" charset="-122"/>
                <a:ea typeface="微软雅黑" panose="020B0503020204020204" charset="-122"/>
              </a:rPr>
              <a:t>网络类的数据</a:t>
            </a:r>
            <a:r>
              <a:rPr lang="en-US" altLang="zh-CN" dirty="0">
                <a:latin typeface="微软雅黑" panose="020B0503020204020204" charset="-122"/>
                <a:ea typeface="微软雅黑" panose="020B0503020204020204" charset="-122"/>
              </a:rPr>
              <a:t>.dump()</a:t>
            </a:r>
            <a:endParaRPr lang="zh-CN" altLang="en-US" dirty="0">
              <a:latin typeface="微软雅黑" panose="020B0503020204020204" charset="-122"/>
              <a:ea typeface="微软雅黑" panose="020B0503020204020204" charset="-122"/>
            </a:endParaRPr>
          </a:p>
        </p:txBody>
      </p:sp>
      <p:pic>
        <p:nvPicPr>
          <p:cNvPr id="18" name="图片 17"/>
          <p:cNvPicPr>
            <a:picLocks noChangeAspect="1"/>
          </p:cNvPicPr>
          <p:nvPr/>
        </p:nvPicPr>
        <p:blipFill>
          <a:blip r:embed="rId3"/>
          <a:stretch>
            <a:fillRect/>
          </a:stretch>
        </p:blipFill>
        <p:spPr>
          <a:xfrm>
            <a:off x="9488096" y="1098707"/>
            <a:ext cx="1266825" cy="1619250"/>
          </a:xfrm>
          <a:prstGeom prst="rect">
            <a:avLst/>
          </a:prstGeom>
        </p:spPr>
      </p:pic>
      <p:cxnSp>
        <p:nvCxnSpPr>
          <p:cNvPr id="21" name="连接符: 曲线 20"/>
          <p:cNvCxnSpPr>
            <a:stCxn id="18" idx="1"/>
          </p:cNvCxnSpPr>
          <p:nvPr/>
        </p:nvCxnSpPr>
        <p:spPr>
          <a:xfrm rot="10800000" flipV="1">
            <a:off x="8217980" y="1908332"/>
            <a:ext cx="1270117" cy="203978"/>
          </a:xfrm>
          <a:prstGeom prst="curvedConnector3">
            <a:avLst/>
          </a:prstGeom>
          <a:ln>
            <a:tailEnd type="triangle"/>
          </a:ln>
        </p:spPr>
        <p:style>
          <a:lnRef idx="2">
            <a:schemeClr val="accent5"/>
          </a:lnRef>
          <a:fillRef idx="0">
            <a:schemeClr val="accent5"/>
          </a:fillRef>
          <a:effectRef idx="1">
            <a:schemeClr val="accent5"/>
          </a:effectRef>
          <a:fontRef idx="minor">
            <a:schemeClr val="tx1"/>
          </a:fontRef>
        </p:style>
      </p:cxnSp>
      <p:sp>
        <p:nvSpPr>
          <p:cNvPr id="22" name="文本框 21"/>
          <p:cNvSpPr txBox="1"/>
          <p:nvPr/>
        </p:nvSpPr>
        <p:spPr>
          <a:xfrm>
            <a:off x="9488096" y="2717800"/>
            <a:ext cx="1622073" cy="369332"/>
          </a:xfrm>
          <a:prstGeom prst="rect">
            <a:avLst/>
          </a:prstGeom>
          <a:noFill/>
        </p:spPr>
        <p:txBody>
          <a:bodyPr wrap="square" rtlCol="0">
            <a:spAutoFit/>
          </a:bodyPr>
          <a:lstStyle/>
          <a:p>
            <a:r>
              <a:rPr lang="zh-CN" altLang="en-US" dirty="0">
                <a:latin typeface="微软雅黑" panose="020B0503020204020204" charset="-122"/>
                <a:ea typeface="微软雅黑" panose="020B0503020204020204" charset="-122"/>
              </a:rPr>
              <a:t>训练集训练</a:t>
            </a:r>
          </a:p>
        </p:txBody>
      </p:sp>
      <p:cxnSp>
        <p:nvCxnSpPr>
          <p:cNvPr id="27" name="连接符: 曲线 26"/>
          <p:cNvCxnSpPr/>
          <p:nvPr/>
        </p:nvCxnSpPr>
        <p:spPr>
          <a:xfrm rot="10800000" flipV="1">
            <a:off x="2136860" y="4974266"/>
            <a:ext cx="6174313" cy="846995"/>
          </a:xfrm>
          <a:prstGeom prst="curvedConnector4">
            <a:avLst>
              <a:gd name="adj1" fmla="val 560"/>
              <a:gd name="adj2" fmla="val 137197"/>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pic>
        <p:nvPicPr>
          <p:cNvPr id="30" name="图片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1104" y="2639759"/>
            <a:ext cx="1095144" cy="1095144"/>
          </a:xfrm>
          <a:prstGeom prst="rect">
            <a:avLst/>
          </a:prstGeom>
        </p:spPr>
      </p:pic>
      <p:pic>
        <p:nvPicPr>
          <p:cNvPr id="31" name="图片 30"/>
          <p:cNvPicPr>
            <a:picLocks noChangeAspect="1"/>
          </p:cNvPicPr>
          <p:nvPr/>
        </p:nvPicPr>
        <p:blipFill>
          <a:blip r:embed="rId5"/>
          <a:stretch>
            <a:fillRect/>
          </a:stretch>
        </p:blipFill>
        <p:spPr>
          <a:xfrm>
            <a:off x="140652" y="2428051"/>
            <a:ext cx="1238250" cy="1571625"/>
          </a:xfrm>
          <a:prstGeom prst="rect">
            <a:avLst/>
          </a:prstGeom>
        </p:spPr>
      </p:pic>
      <p:sp>
        <p:nvSpPr>
          <p:cNvPr id="1024" name="文本框 1023"/>
          <p:cNvSpPr txBox="1"/>
          <p:nvPr/>
        </p:nvSpPr>
        <p:spPr>
          <a:xfrm>
            <a:off x="991228" y="3811399"/>
            <a:ext cx="1469672" cy="369332"/>
          </a:xfrm>
          <a:prstGeom prst="rect">
            <a:avLst/>
          </a:prstGeom>
          <a:noFill/>
        </p:spPr>
        <p:txBody>
          <a:bodyPr wrap="square" rtlCol="0">
            <a:spAutoFit/>
          </a:bodyPr>
          <a:lstStyle/>
          <a:p>
            <a:r>
              <a:rPr lang="zh-CN" altLang="en-US" dirty="0">
                <a:latin typeface="微软雅黑" panose="020B0503020204020204" charset="-122"/>
                <a:ea typeface="微软雅黑" panose="020B0503020204020204" charset="-122"/>
              </a:rPr>
              <a:t>测试数据</a:t>
            </a:r>
          </a:p>
        </p:txBody>
      </p:sp>
      <p:cxnSp>
        <p:nvCxnSpPr>
          <p:cNvPr id="1027" name="连接符: 曲线 1026"/>
          <p:cNvCxnSpPr>
            <a:stCxn id="31" idx="2"/>
          </p:cNvCxnSpPr>
          <p:nvPr/>
        </p:nvCxnSpPr>
        <p:spPr>
          <a:xfrm rot="5400000">
            <a:off x="193328" y="4515535"/>
            <a:ext cx="1082308" cy="50590"/>
          </a:xfrm>
          <a:prstGeom prst="curvedConnector4">
            <a:avLst>
              <a:gd name="adj1" fmla="val 7665"/>
              <a:gd name="adj2" fmla="val 1115665"/>
            </a:avLst>
          </a:prstGeom>
          <a:ln>
            <a:solidFill>
              <a:srgbClr val="FFFF00"/>
            </a:solidFill>
            <a:tailEnd type="triangle"/>
          </a:ln>
        </p:spPr>
        <p:style>
          <a:lnRef idx="2">
            <a:schemeClr val="accent4"/>
          </a:lnRef>
          <a:fillRef idx="0">
            <a:schemeClr val="accent4"/>
          </a:fillRef>
          <a:effectRef idx="1">
            <a:schemeClr val="accent4"/>
          </a:effectRef>
          <a:fontRef idx="minor">
            <a:schemeClr val="tx1"/>
          </a:fontRef>
        </p:style>
      </p:cxnSp>
      <p:sp>
        <p:nvSpPr>
          <p:cNvPr id="1029" name="文本框 1028"/>
          <p:cNvSpPr txBox="1"/>
          <p:nvPr/>
        </p:nvSpPr>
        <p:spPr>
          <a:xfrm>
            <a:off x="4139660" y="5528129"/>
            <a:ext cx="3277679" cy="369332"/>
          </a:xfrm>
          <a:prstGeom prst="rect">
            <a:avLst/>
          </a:prstGeom>
          <a:noFill/>
        </p:spPr>
        <p:txBody>
          <a:bodyPr wrap="square" rtlCol="0">
            <a:spAutoFit/>
          </a:bodyPr>
          <a:lstStyle/>
          <a:p>
            <a:r>
              <a:rPr lang="zh-CN" altLang="en-US" dirty="0">
                <a:latin typeface="微软雅黑" panose="020B0503020204020204" charset="-122"/>
                <a:ea typeface="微软雅黑" panose="020B0503020204020204" charset="-122"/>
              </a:rPr>
              <a:t>调用时导入存储的网络数据</a:t>
            </a:r>
          </a:p>
        </p:txBody>
      </p:sp>
      <p:cxnSp>
        <p:nvCxnSpPr>
          <p:cNvPr id="1031" name="连接符: 曲线 1030"/>
          <p:cNvCxnSpPr/>
          <p:nvPr/>
        </p:nvCxnSpPr>
        <p:spPr>
          <a:xfrm flipV="1">
            <a:off x="3725295" y="4927600"/>
            <a:ext cx="1215005" cy="154384"/>
          </a:xfrm>
          <a:prstGeom prst="curvedConnector3">
            <a:avLst/>
          </a:prstGeom>
          <a:ln>
            <a:solidFill>
              <a:schemeClr val="tx2"/>
            </a:solidFill>
            <a:tailEnd type="triangle"/>
          </a:ln>
        </p:spPr>
        <p:style>
          <a:lnRef idx="2">
            <a:schemeClr val="accent5"/>
          </a:lnRef>
          <a:fillRef idx="0">
            <a:schemeClr val="accent5"/>
          </a:fillRef>
          <a:effectRef idx="1">
            <a:schemeClr val="accent5"/>
          </a:effectRef>
          <a:fontRef idx="minor">
            <a:schemeClr val="tx1"/>
          </a:fontRef>
        </p:style>
      </p:cxnSp>
      <p:sp>
        <p:nvSpPr>
          <p:cNvPr id="1032" name="文本框 1031"/>
          <p:cNvSpPr txBox="1"/>
          <p:nvPr/>
        </p:nvSpPr>
        <p:spPr>
          <a:xfrm>
            <a:off x="5119752" y="4742934"/>
            <a:ext cx="1571061" cy="369332"/>
          </a:xfrm>
          <a:prstGeom prst="rect">
            <a:avLst/>
          </a:prstGeom>
          <a:noFill/>
        </p:spPr>
        <p:txBody>
          <a:bodyPr wrap="square" rtlCol="0">
            <a:spAutoFit/>
          </a:bodyPr>
          <a:lstStyle/>
          <a:p>
            <a:r>
              <a:rPr lang="zh-CN" altLang="en-US" dirty="0">
                <a:latin typeface="微软雅黑" panose="020B0503020204020204" charset="-122"/>
                <a:ea typeface="微软雅黑" panose="020B0503020204020204" charset="-122"/>
              </a:rPr>
              <a:t>模型评估</a:t>
            </a:r>
          </a:p>
        </p:txBody>
      </p:sp>
      <p:pic>
        <p:nvPicPr>
          <p:cNvPr id="23" name="图片 22"/>
          <p:cNvPicPr>
            <a:picLocks noChangeAspect="1"/>
          </p:cNvPicPr>
          <p:nvPr/>
        </p:nvPicPr>
        <p:blipFill>
          <a:blip r:embed="rId6"/>
          <a:stretch>
            <a:fillRect/>
          </a:stretch>
        </p:blipFill>
        <p:spPr>
          <a:xfrm>
            <a:off x="1822722" y="961167"/>
            <a:ext cx="6395258" cy="1652159"/>
          </a:xfrm>
          <a:prstGeom prst="rect">
            <a:avLst/>
          </a:prstGeom>
        </p:spPr>
      </p:pic>
      <p:pic>
        <p:nvPicPr>
          <p:cNvPr id="3" name="图片 2"/>
          <p:cNvPicPr>
            <a:picLocks noChangeAspect="1"/>
          </p:cNvPicPr>
          <p:nvPr/>
        </p:nvPicPr>
        <p:blipFill>
          <a:blip r:embed="rId7"/>
          <a:stretch>
            <a:fillRect/>
          </a:stretch>
        </p:blipFill>
        <p:spPr>
          <a:xfrm>
            <a:off x="8552885" y="4420631"/>
            <a:ext cx="1304925" cy="1400175"/>
          </a:xfrm>
          <a:prstGeom prst="rect">
            <a:avLst/>
          </a:prstGeom>
        </p:spPr>
      </p:pic>
      <p:pic>
        <p:nvPicPr>
          <p:cNvPr id="4" name="图片 3"/>
          <p:cNvPicPr>
            <a:picLocks noChangeAspect="1"/>
          </p:cNvPicPr>
          <p:nvPr/>
        </p:nvPicPr>
        <p:blipFill rotWithShape="1">
          <a:blip r:embed="rId6"/>
          <a:srcRect l="17710" r="1818"/>
          <a:stretch>
            <a:fillRect/>
          </a:stretch>
        </p:blipFill>
        <p:spPr>
          <a:xfrm>
            <a:off x="723977" y="4779900"/>
            <a:ext cx="2941327" cy="9442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randombar(horizontal)">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right)">
                                      <p:cBhvr>
                                        <p:cTn id="15" dur="500"/>
                                        <p:tgtEl>
                                          <p:spTgt spid="21"/>
                                        </p:tgtEl>
                                      </p:cBhvr>
                                    </p:animEffect>
                                  </p:childTnLst>
                                </p:cTn>
                              </p:par>
                              <p:par>
                                <p:cTn id="16" presetID="12" presetClass="entr" presetSubtype="4"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p:tgtEl>
                                          <p:spTgt spid="23"/>
                                        </p:tgtEl>
                                        <p:attrNameLst>
                                          <p:attrName>ppt_y</p:attrName>
                                        </p:attrNameLst>
                                      </p:cBhvr>
                                      <p:tavLst>
                                        <p:tav tm="0">
                                          <p:val>
                                            <p:strVal val="#ppt_y+#ppt_h*1.125000"/>
                                          </p:val>
                                        </p:tav>
                                        <p:tav tm="100000">
                                          <p:val>
                                            <p:strVal val="#ppt_y"/>
                                          </p:val>
                                        </p:tav>
                                      </p:tavLst>
                                    </p:anim>
                                    <p:animEffect transition="in" filter="wipe(up)">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par>
                                <p:cTn id="30" presetID="1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p:tgtEl>
                                          <p:spTgt spid="16"/>
                                        </p:tgtEl>
                                        <p:attrNameLst>
                                          <p:attrName>ppt_y</p:attrName>
                                        </p:attrNameLst>
                                      </p:cBhvr>
                                      <p:tavLst>
                                        <p:tav tm="0">
                                          <p:val>
                                            <p:strVal val="#ppt_y+#ppt_h*1.125000"/>
                                          </p:val>
                                        </p:tav>
                                        <p:tav tm="100000">
                                          <p:val>
                                            <p:strVal val="#ppt_y"/>
                                          </p:val>
                                        </p:tav>
                                      </p:tavLst>
                                    </p:anim>
                                    <p:animEffect transition="in" filter="wipe(up)">
                                      <p:cBhvr>
                                        <p:cTn id="33" dur="500"/>
                                        <p:tgtEl>
                                          <p:spTgt spid="16"/>
                                        </p:tgtEl>
                                      </p:cBhvr>
                                    </p:animEffect>
                                  </p:childTnLst>
                                </p:cTn>
                              </p:par>
                              <p:par>
                                <p:cTn id="34" presetID="12" presetClass="entr" presetSubtype="4" fill="hold" nodeType="withEffect">
                                  <p:stCondLst>
                                    <p:cond delay="0"/>
                                  </p:stCondLst>
                                  <p:childTnLst>
                                    <p:set>
                                      <p:cBhvr>
                                        <p:cTn id="35" dur="1" fill="hold">
                                          <p:stCondLst>
                                            <p:cond delay="0"/>
                                          </p:stCondLst>
                                        </p:cTn>
                                        <p:tgtEl>
                                          <p:spTgt spid="3"/>
                                        </p:tgtEl>
                                        <p:attrNameLst>
                                          <p:attrName>style.visibility</p:attrName>
                                        </p:attrNameLst>
                                      </p:cBhvr>
                                      <p:to>
                                        <p:strVal val="visible"/>
                                      </p:to>
                                    </p:set>
                                    <p:anim calcmode="lin" valueType="num">
                                      <p:cBhvr additive="base">
                                        <p:cTn id="36" dur="500"/>
                                        <p:tgtEl>
                                          <p:spTgt spid="3"/>
                                        </p:tgtEl>
                                        <p:attrNameLst>
                                          <p:attrName>ppt_y</p:attrName>
                                        </p:attrNameLst>
                                      </p:cBhvr>
                                      <p:tavLst>
                                        <p:tav tm="0">
                                          <p:val>
                                            <p:strVal val="#ppt_y+#ppt_h*1.125000"/>
                                          </p:val>
                                        </p:tav>
                                        <p:tav tm="100000">
                                          <p:val>
                                            <p:strVal val="#ppt_y"/>
                                          </p:val>
                                        </p:tav>
                                      </p:tavLst>
                                    </p:anim>
                                    <p:animEffect transition="in" filter="wipe(up)">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right)">
                                      <p:cBhvr>
                                        <p:cTn id="42" dur="500"/>
                                        <p:tgtEl>
                                          <p:spTgt spid="27"/>
                                        </p:tgtEl>
                                      </p:cBhvr>
                                    </p:animEffect>
                                  </p:childTnLst>
                                </p:cTn>
                              </p:par>
                              <p:par>
                                <p:cTn id="43" presetID="12" presetClass="entr" presetSubtype="4" fill="hold" grpId="0" nodeType="withEffect">
                                  <p:stCondLst>
                                    <p:cond delay="0"/>
                                  </p:stCondLst>
                                  <p:childTnLst>
                                    <p:set>
                                      <p:cBhvr>
                                        <p:cTn id="44" dur="1" fill="hold">
                                          <p:stCondLst>
                                            <p:cond delay="0"/>
                                          </p:stCondLst>
                                        </p:cTn>
                                        <p:tgtEl>
                                          <p:spTgt spid="1029"/>
                                        </p:tgtEl>
                                        <p:attrNameLst>
                                          <p:attrName>style.visibility</p:attrName>
                                        </p:attrNameLst>
                                      </p:cBhvr>
                                      <p:to>
                                        <p:strVal val="visible"/>
                                      </p:to>
                                    </p:set>
                                    <p:anim calcmode="lin" valueType="num">
                                      <p:cBhvr additive="base">
                                        <p:cTn id="45" dur="500"/>
                                        <p:tgtEl>
                                          <p:spTgt spid="1029"/>
                                        </p:tgtEl>
                                        <p:attrNameLst>
                                          <p:attrName>ppt_y</p:attrName>
                                        </p:attrNameLst>
                                      </p:cBhvr>
                                      <p:tavLst>
                                        <p:tav tm="0">
                                          <p:val>
                                            <p:strVal val="#ppt_y+#ppt_h*1.125000"/>
                                          </p:val>
                                        </p:tav>
                                        <p:tav tm="100000">
                                          <p:val>
                                            <p:strVal val="#ppt_y"/>
                                          </p:val>
                                        </p:tav>
                                      </p:tavLst>
                                    </p:anim>
                                    <p:animEffect transition="in" filter="wipe(up)">
                                      <p:cBhvr>
                                        <p:cTn id="46" dur="500"/>
                                        <p:tgtEl>
                                          <p:spTgt spid="1029"/>
                                        </p:tgtEl>
                                      </p:cBhvr>
                                    </p:animEffect>
                                  </p:childTnLst>
                                </p:cTn>
                              </p:par>
                              <p:par>
                                <p:cTn id="47" presetID="12" presetClass="entr" presetSubtype="4" fill="hold" nodeType="with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additive="base">
                                        <p:cTn id="49" dur="500"/>
                                        <p:tgtEl>
                                          <p:spTgt spid="4"/>
                                        </p:tgtEl>
                                        <p:attrNameLst>
                                          <p:attrName>ppt_y</p:attrName>
                                        </p:attrNameLst>
                                      </p:cBhvr>
                                      <p:tavLst>
                                        <p:tav tm="0">
                                          <p:val>
                                            <p:strVal val="#ppt_y+#ppt_h*1.125000"/>
                                          </p:val>
                                        </p:tav>
                                        <p:tav tm="100000">
                                          <p:val>
                                            <p:strVal val="#ppt_y"/>
                                          </p:val>
                                        </p:tav>
                                      </p:tavLst>
                                    </p:anim>
                                    <p:animEffect transition="in" filter="wipe(up)">
                                      <p:cBhvr>
                                        <p:cTn id="50" dur="500"/>
                                        <p:tgtEl>
                                          <p:spTgt spid="4"/>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nodeType="click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p:tgtEl>
                                          <p:spTgt spid="30"/>
                                        </p:tgtEl>
                                        <p:attrNameLst>
                                          <p:attrName>ppt_y</p:attrName>
                                        </p:attrNameLst>
                                      </p:cBhvr>
                                      <p:tavLst>
                                        <p:tav tm="0">
                                          <p:val>
                                            <p:strVal val="#ppt_y+#ppt_h*1.125000"/>
                                          </p:val>
                                        </p:tav>
                                        <p:tav tm="100000">
                                          <p:val>
                                            <p:strVal val="#ppt_y"/>
                                          </p:val>
                                        </p:tav>
                                      </p:tavLst>
                                    </p:anim>
                                    <p:animEffect transition="in" filter="wipe(up)">
                                      <p:cBhvr>
                                        <p:cTn id="56" dur="500"/>
                                        <p:tgtEl>
                                          <p:spTgt spid="30"/>
                                        </p:tgtEl>
                                      </p:cBhvr>
                                    </p:animEffect>
                                  </p:childTnLst>
                                </p:cTn>
                              </p:par>
                              <p:par>
                                <p:cTn id="57" presetID="12" presetClass="entr" presetSubtype="4" fill="hold" nodeType="withEffect">
                                  <p:stCondLst>
                                    <p:cond delay="0"/>
                                  </p:stCondLst>
                                  <p:childTnLst>
                                    <p:set>
                                      <p:cBhvr>
                                        <p:cTn id="58" dur="1" fill="hold">
                                          <p:stCondLst>
                                            <p:cond delay="0"/>
                                          </p:stCondLst>
                                        </p:cTn>
                                        <p:tgtEl>
                                          <p:spTgt spid="31"/>
                                        </p:tgtEl>
                                        <p:attrNameLst>
                                          <p:attrName>style.visibility</p:attrName>
                                        </p:attrNameLst>
                                      </p:cBhvr>
                                      <p:to>
                                        <p:strVal val="visible"/>
                                      </p:to>
                                    </p:set>
                                    <p:anim calcmode="lin" valueType="num">
                                      <p:cBhvr additive="base">
                                        <p:cTn id="59" dur="500"/>
                                        <p:tgtEl>
                                          <p:spTgt spid="31"/>
                                        </p:tgtEl>
                                        <p:attrNameLst>
                                          <p:attrName>ppt_y</p:attrName>
                                        </p:attrNameLst>
                                      </p:cBhvr>
                                      <p:tavLst>
                                        <p:tav tm="0">
                                          <p:val>
                                            <p:strVal val="#ppt_y+#ppt_h*1.125000"/>
                                          </p:val>
                                        </p:tav>
                                        <p:tav tm="100000">
                                          <p:val>
                                            <p:strVal val="#ppt_y"/>
                                          </p:val>
                                        </p:tav>
                                      </p:tavLst>
                                    </p:anim>
                                    <p:animEffect transition="in" filter="wipe(up)">
                                      <p:cBhvr>
                                        <p:cTn id="60" dur="500"/>
                                        <p:tgtEl>
                                          <p:spTgt spid="31"/>
                                        </p:tgtEl>
                                      </p:cBhvr>
                                    </p:animEffect>
                                  </p:childTnLst>
                                </p:cTn>
                              </p:par>
                              <p:par>
                                <p:cTn id="61" presetID="12" presetClass="entr" presetSubtype="4" fill="hold" grpId="0" nodeType="withEffect">
                                  <p:stCondLst>
                                    <p:cond delay="0"/>
                                  </p:stCondLst>
                                  <p:childTnLst>
                                    <p:set>
                                      <p:cBhvr>
                                        <p:cTn id="62" dur="1" fill="hold">
                                          <p:stCondLst>
                                            <p:cond delay="0"/>
                                          </p:stCondLst>
                                        </p:cTn>
                                        <p:tgtEl>
                                          <p:spTgt spid="1024"/>
                                        </p:tgtEl>
                                        <p:attrNameLst>
                                          <p:attrName>style.visibility</p:attrName>
                                        </p:attrNameLst>
                                      </p:cBhvr>
                                      <p:to>
                                        <p:strVal val="visible"/>
                                      </p:to>
                                    </p:set>
                                    <p:anim calcmode="lin" valueType="num">
                                      <p:cBhvr additive="base">
                                        <p:cTn id="63" dur="500"/>
                                        <p:tgtEl>
                                          <p:spTgt spid="1024"/>
                                        </p:tgtEl>
                                        <p:attrNameLst>
                                          <p:attrName>ppt_y</p:attrName>
                                        </p:attrNameLst>
                                      </p:cBhvr>
                                      <p:tavLst>
                                        <p:tav tm="0">
                                          <p:val>
                                            <p:strVal val="#ppt_y+#ppt_h*1.125000"/>
                                          </p:val>
                                        </p:tav>
                                        <p:tav tm="100000">
                                          <p:val>
                                            <p:strVal val="#ppt_y"/>
                                          </p:val>
                                        </p:tav>
                                      </p:tavLst>
                                    </p:anim>
                                    <p:animEffect transition="in" filter="wipe(up)">
                                      <p:cBhvr>
                                        <p:cTn id="64" dur="500"/>
                                        <p:tgtEl>
                                          <p:spTgt spid="1024"/>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1027"/>
                                        </p:tgtEl>
                                        <p:attrNameLst>
                                          <p:attrName>style.visibility</p:attrName>
                                        </p:attrNameLst>
                                      </p:cBhvr>
                                      <p:to>
                                        <p:strVal val="visible"/>
                                      </p:to>
                                    </p:set>
                                    <p:animEffect transition="in" filter="wipe(up)">
                                      <p:cBhvr>
                                        <p:cTn id="69" dur="500"/>
                                        <p:tgtEl>
                                          <p:spTgt spid="1027"/>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1031"/>
                                        </p:tgtEl>
                                        <p:attrNameLst>
                                          <p:attrName>style.visibility</p:attrName>
                                        </p:attrNameLst>
                                      </p:cBhvr>
                                      <p:to>
                                        <p:strVal val="visible"/>
                                      </p:to>
                                    </p:set>
                                    <p:animEffect transition="in" filter="wipe(left)">
                                      <p:cBhvr>
                                        <p:cTn id="74" dur="500"/>
                                        <p:tgtEl>
                                          <p:spTgt spid="1031"/>
                                        </p:tgtEl>
                                      </p:cBhvr>
                                    </p:animEffect>
                                  </p:childTnLst>
                                </p:cTn>
                              </p:par>
                              <p:par>
                                <p:cTn id="75" presetID="12" presetClass="entr" presetSubtype="4" fill="hold" grpId="0" nodeType="withEffect">
                                  <p:stCondLst>
                                    <p:cond delay="0"/>
                                  </p:stCondLst>
                                  <p:childTnLst>
                                    <p:set>
                                      <p:cBhvr>
                                        <p:cTn id="76" dur="1" fill="hold">
                                          <p:stCondLst>
                                            <p:cond delay="0"/>
                                          </p:stCondLst>
                                        </p:cTn>
                                        <p:tgtEl>
                                          <p:spTgt spid="1032"/>
                                        </p:tgtEl>
                                        <p:attrNameLst>
                                          <p:attrName>style.visibility</p:attrName>
                                        </p:attrNameLst>
                                      </p:cBhvr>
                                      <p:to>
                                        <p:strVal val="visible"/>
                                      </p:to>
                                    </p:set>
                                    <p:anim calcmode="lin" valueType="num">
                                      <p:cBhvr additive="base">
                                        <p:cTn id="77" dur="500"/>
                                        <p:tgtEl>
                                          <p:spTgt spid="1032"/>
                                        </p:tgtEl>
                                        <p:attrNameLst>
                                          <p:attrName>ppt_y</p:attrName>
                                        </p:attrNameLst>
                                      </p:cBhvr>
                                      <p:tavLst>
                                        <p:tav tm="0">
                                          <p:val>
                                            <p:strVal val="#ppt_y+#ppt_h*1.125000"/>
                                          </p:val>
                                        </p:tav>
                                        <p:tav tm="100000">
                                          <p:val>
                                            <p:strVal val="#ppt_y"/>
                                          </p:val>
                                        </p:tav>
                                      </p:tavLst>
                                    </p:anim>
                                    <p:animEffect transition="in" filter="wipe(up)">
                                      <p:cBhvr>
                                        <p:cTn id="78"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2" grpId="0"/>
      <p:bldP spid="1024" grpId="0"/>
      <p:bldP spid="1029" grpId="0"/>
      <p:bldP spid="103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stretch>
            <a:fillRect/>
          </a:stretch>
        </p:blipFill>
        <p:spPr>
          <a:xfrm>
            <a:off x="1435100" y="3160346"/>
            <a:ext cx="1752600" cy="2224454"/>
          </a:xfrm>
          <a:prstGeom prst="rect">
            <a:avLst/>
          </a:prstGeom>
        </p:spPr>
      </p:pic>
      <p:cxnSp>
        <p:nvCxnSpPr>
          <p:cNvPr id="24" name="直接连接符 23"/>
          <p:cNvCxnSpPr/>
          <p:nvPr/>
        </p:nvCxnSpPr>
        <p:spPr>
          <a:xfrm>
            <a:off x="651228" y="789605"/>
            <a:ext cx="10254545" cy="0"/>
          </a:xfrm>
          <a:prstGeom prst="line">
            <a:avLst/>
          </a:prstGeom>
          <a:noFill/>
          <a:ln w="12700" cap="flat" cmpd="sng" algn="ctr">
            <a:solidFill>
              <a:sysClr val="windowText" lastClr="000000"/>
            </a:solidFill>
            <a:prstDash val="dash"/>
          </a:ln>
          <a:effectLst/>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17584" y="306898"/>
            <a:ext cx="347288" cy="347288"/>
          </a:xfrm>
          <a:prstGeom prst="ellipse">
            <a:avLst/>
          </a:prstGeom>
          <a:solidFill>
            <a:srgbClr val="1A3F6C"/>
          </a:solidFill>
          <a:ln w="25400" cap="flat" cmpd="sng" algn="ctr">
            <a:noFill/>
            <a:prstDash val="solid"/>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26" name="TextBox 25"/>
          <p:cNvSpPr txBox="1"/>
          <p:nvPr/>
        </p:nvSpPr>
        <p:spPr>
          <a:xfrm>
            <a:off x="1148821" y="261572"/>
            <a:ext cx="3943708" cy="481670"/>
          </a:xfrm>
          <a:prstGeom prst="rect">
            <a:avLst/>
          </a:prstGeom>
          <a:noFill/>
        </p:spPr>
        <p:txBody>
          <a:bodyPr wrap="none" rtlCol="0">
            <a:spAutoFit/>
          </a:bodyPr>
          <a:lstStyle/>
          <a:p>
            <a:r>
              <a:rPr lang="en-US" altLang="zh-CN" sz="2530" spc="300" dirty="0">
                <a:latin typeface="方正兰亭细黑_GBK" pitchFamily="2" charset="-122"/>
                <a:ea typeface="方正兰亭细黑_GBK" pitchFamily="2" charset="-122"/>
              </a:rPr>
              <a:t>CNN</a:t>
            </a:r>
            <a:r>
              <a:rPr lang="zh-CN" altLang="en-US" sz="2530" spc="300" dirty="0">
                <a:latin typeface="方正兰亭细黑_GBK" pitchFamily="2" charset="-122"/>
                <a:ea typeface="方正兰亭细黑_GBK" pitchFamily="2" charset="-122"/>
              </a:rPr>
              <a:t>神经网络输出结果</a:t>
            </a:r>
          </a:p>
        </p:txBody>
      </p:sp>
      <p:sp>
        <p:nvSpPr>
          <p:cNvPr id="4" name="文本框 3"/>
          <p:cNvSpPr txBox="1"/>
          <p:nvPr/>
        </p:nvSpPr>
        <p:spPr>
          <a:xfrm>
            <a:off x="1148821" y="1117600"/>
            <a:ext cx="5010679" cy="286232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微软雅黑" panose="020B0503020204020204" charset="-122"/>
                <a:ea typeface="微软雅黑" panose="020B0503020204020204" charset="-122"/>
              </a:rPr>
              <a:t>考虑到实验项目的应用性，我们在各种训练和调整中确立的目标是以提升自己触控笔手写的图片准确率为首要目标的前提下，保证</a:t>
            </a:r>
            <a:r>
              <a:rPr lang="en-US" altLang="zh-CN" dirty="0">
                <a:latin typeface="微软雅黑" panose="020B0503020204020204" charset="-122"/>
                <a:ea typeface="微软雅黑" panose="020B0503020204020204" charset="-122"/>
              </a:rPr>
              <a:t>MNIST</a:t>
            </a:r>
            <a:r>
              <a:rPr lang="zh-CN" altLang="en-US" dirty="0">
                <a:latin typeface="微软雅黑" panose="020B0503020204020204" charset="-122"/>
                <a:ea typeface="微软雅黑" panose="020B0503020204020204" charset="-122"/>
              </a:rPr>
              <a:t>测试集的准确率。</a:t>
            </a:r>
            <a:endParaRPr lang="en-US" altLang="zh-CN" dirty="0">
              <a:latin typeface="微软雅黑" panose="020B0503020204020204" charset="-122"/>
              <a:ea typeface="微软雅黑" panose="020B0503020204020204" charset="-122"/>
            </a:endParaRPr>
          </a:p>
          <a:p>
            <a:pPr marL="285750" indent="-285750">
              <a:buFont typeface="Wingdings" panose="05000000000000000000" pitchFamily="2" charset="2"/>
              <a:buChar char="Ø"/>
            </a:pPr>
            <a:endParaRPr lang="en-US" altLang="zh-CN" dirty="0">
              <a:latin typeface="微软雅黑" panose="020B0503020204020204" charset="-122"/>
              <a:ea typeface="微软雅黑" panose="020B0503020204020204" charset="-122"/>
            </a:endParaRPr>
          </a:p>
          <a:p>
            <a:pPr marL="285750" indent="-285750">
              <a:buFont typeface="Wingdings" panose="05000000000000000000" pitchFamily="2" charset="2"/>
              <a:buChar char="Ø"/>
            </a:pPr>
            <a:r>
              <a:rPr lang="zh-CN" altLang="en-US" dirty="0">
                <a:latin typeface="微软雅黑" panose="020B0503020204020204" charset="-122"/>
                <a:ea typeface="微软雅黑" panose="020B0503020204020204" charset="-122"/>
              </a:rPr>
              <a:t>基于</a:t>
            </a:r>
            <a:r>
              <a:rPr lang="en-US" altLang="zh-CN" dirty="0">
                <a:latin typeface="微软雅黑" panose="020B0503020204020204" charset="-122"/>
                <a:ea typeface="微软雅黑" panose="020B0503020204020204" charset="-122"/>
              </a:rPr>
              <a:t>Google Tensorflow2.0</a:t>
            </a:r>
            <a:r>
              <a:rPr lang="zh-CN" altLang="en-US" dirty="0">
                <a:latin typeface="微软雅黑" panose="020B0503020204020204" charset="-122"/>
                <a:ea typeface="微软雅黑" panose="020B0503020204020204" charset="-122"/>
              </a:rPr>
              <a:t>深度学习库设计实现的卷积神经网络最终成绩</a:t>
            </a:r>
            <a:r>
              <a:rPr lang="en-US" altLang="zh-CN" dirty="0">
                <a:latin typeface="微软雅黑" panose="020B0503020204020204" charset="-122"/>
                <a:ea typeface="微软雅黑" panose="020B0503020204020204" charset="-122"/>
              </a:rPr>
              <a:t>:</a:t>
            </a:r>
          </a:p>
          <a:p>
            <a:endParaRPr lang="en-US" altLang="zh-CN" dirty="0">
              <a:latin typeface="微软雅黑" panose="020B0503020204020204" charset="-122"/>
              <a:ea typeface="微软雅黑" panose="020B0503020204020204" charset="-122"/>
            </a:endParaRPr>
          </a:p>
          <a:p>
            <a:endParaRPr lang="en-US" altLang="zh-CN" dirty="0">
              <a:latin typeface="微软雅黑" panose="020B0503020204020204" charset="-122"/>
              <a:ea typeface="微软雅黑" panose="020B0503020204020204" charset="-122"/>
            </a:endParaRPr>
          </a:p>
          <a:p>
            <a:endParaRPr lang="en-US" altLang="zh-CN" dirty="0">
              <a:latin typeface="微软雅黑" panose="020B0503020204020204" charset="-122"/>
              <a:ea typeface="微软雅黑" panose="020B0503020204020204" charset="-122"/>
            </a:endParaRPr>
          </a:p>
        </p:txBody>
      </p:sp>
      <p:pic>
        <p:nvPicPr>
          <p:cNvPr id="9" name="图片 8"/>
          <p:cNvPicPr>
            <a:picLocks noChangeAspect="1"/>
          </p:cNvPicPr>
          <p:nvPr/>
        </p:nvPicPr>
        <p:blipFill>
          <a:blip r:embed="rId3"/>
          <a:stretch>
            <a:fillRect/>
          </a:stretch>
        </p:blipFill>
        <p:spPr>
          <a:xfrm>
            <a:off x="6845300" y="3016670"/>
            <a:ext cx="2438611" cy="1926503"/>
          </a:xfrm>
          <a:prstGeom prst="rect">
            <a:avLst/>
          </a:prstGeom>
        </p:spPr>
      </p:pic>
      <p:sp>
        <p:nvSpPr>
          <p:cNvPr id="15" name="文本框 14"/>
          <p:cNvSpPr txBox="1"/>
          <p:nvPr/>
        </p:nvSpPr>
        <p:spPr>
          <a:xfrm>
            <a:off x="1493915" y="5384800"/>
            <a:ext cx="4910783" cy="369332"/>
          </a:xfrm>
          <a:prstGeom prst="rect">
            <a:avLst/>
          </a:prstGeom>
          <a:noFill/>
        </p:spPr>
        <p:txBody>
          <a:bodyPr wrap="square" rtlCol="0">
            <a:spAutoFit/>
          </a:bodyPr>
          <a:lstStyle/>
          <a:p>
            <a:r>
              <a:rPr lang="zh-CN" altLang="en-US" dirty="0">
                <a:latin typeface="微软雅黑" panose="020B0503020204020204" charset="-122"/>
                <a:ea typeface="微软雅黑" panose="020B0503020204020204" charset="-122"/>
              </a:rPr>
              <a:t>标准测试集：</a:t>
            </a:r>
            <a:r>
              <a:rPr lang="en-US" altLang="zh-CN" dirty="0">
                <a:latin typeface="微软雅黑" panose="020B0503020204020204" charset="-122"/>
                <a:ea typeface="微软雅黑" panose="020B0503020204020204" charset="-122"/>
              </a:rPr>
              <a:t>96.20%</a:t>
            </a:r>
            <a:endParaRPr lang="zh-CN" altLang="en-US" dirty="0">
              <a:latin typeface="微软雅黑" panose="020B0503020204020204" charset="-122"/>
              <a:ea typeface="微软雅黑" panose="020B0503020204020204" charset="-122"/>
            </a:endParaRPr>
          </a:p>
        </p:txBody>
      </p:sp>
      <p:sp>
        <p:nvSpPr>
          <p:cNvPr id="5" name="文本框 4"/>
          <p:cNvSpPr txBox="1"/>
          <p:nvPr/>
        </p:nvSpPr>
        <p:spPr>
          <a:xfrm>
            <a:off x="6997305" y="5343463"/>
            <a:ext cx="3048000" cy="369332"/>
          </a:xfrm>
          <a:prstGeom prst="rect">
            <a:avLst/>
          </a:prstGeom>
          <a:noFill/>
        </p:spPr>
        <p:txBody>
          <a:bodyPr wrap="square" rtlCol="0">
            <a:spAutoFit/>
          </a:bodyPr>
          <a:lstStyle/>
          <a:p>
            <a:r>
              <a:rPr lang="zh-CN" altLang="en-US" dirty="0">
                <a:latin typeface="微软雅黑" panose="020B0503020204020204" charset="-122"/>
                <a:ea typeface="微软雅黑" panose="020B0503020204020204" charset="-122"/>
              </a:rPr>
              <a:t>个人数据</a:t>
            </a:r>
            <a:r>
              <a:rPr lang="en-US" altLang="zh-CN" dirty="0">
                <a:latin typeface="微软雅黑" panose="020B0503020204020204" charset="-122"/>
                <a:ea typeface="微软雅黑" panose="020B0503020204020204" charset="-122"/>
              </a:rPr>
              <a:t>:    94.82%</a:t>
            </a:r>
            <a:endParaRPr lang="zh-CN" altLang="en-US" dirty="0">
              <a:latin typeface="微软雅黑" panose="020B0503020204020204" charset="-122"/>
              <a:ea typeface="微软雅黑" panose="020B0503020204020204" charset="-122"/>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left)">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par>
                                <p:cTn id="26" presetID="22" presetClass="entr" presetSubtype="4" fill="hold" nodeType="withEffect">
                                  <p:stCondLst>
                                    <p:cond delay="0"/>
                                  </p:stCondLst>
                                  <p:childTnLst>
                                    <p:set>
                                      <p:cBhvr>
                                        <p:cTn id="27" dur="1" fill="hold">
                                          <p:stCondLst>
                                            <p:cond delay="0"/>
                                          </p:stCondLst>
                                        </p:cTn>
                                        <p:tgtEl>
                                          <p:spTgt spid="5">
                                            <p:txEl>
                                              <p:pRg st="0" end="0"/>
                                            </p:txEl>
                                          </p:spTgt>
                                        </p:tgtEl>
                                        <p:attrNameLst>
                                          <p:attrName>style.visibility</p:attrName>
                                        </p:attrNameLst>
                                      </p:cBhvr>
                                      <p:to>
                                        <p:strVal val="visible"/>
                                      </p:to>
                                    </p:set>
                                    <p:animEffect transition="in" filter="wipe(down)">
                                      <p:cBhvr>
                                        <p:cTn id="28"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181090" y="1892935"/>
            <a:ext cx="4323080" cy="673100"/>
          </a:xfrm>
          <a:prstGeom prst="rect">
            <a:avLst/>
          </a:prstGeom>
          <a:solidFill>
            <a:srgbClr val="E8E8E6"/>
          </a:solidFill>
          <a:ln w="12700" cap="flat" cmpd="sng" algn="ctr">
            <a:solidFill>
              <a:srgbClr val="FFFFFF"/>
            </a:solidFill>
            <a:prstDash val="solid"/>
            <a:miter lim="800000"/>
          </a:ln>
          <a:effectLst/>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lang="zh-CN" altLang="en-US" sz="1015"/>
          </a:p>
        </p:txBody>
      </p:sp>
      <p:sp>
        <p:nvSpPr>
          <p:cNvPr id="17" name="矩形 16"/>
          <p:cNvSpPr/>
          <p:nvPr/>
        </p:nvSpPr>
        <p:spPr>
          <a:xfrm>
            <a:off x="6749415" y="1467485"/>
            <a:ext cx="3143250" cy="337820"/>
          </a:xfrm>
          <a:prstGeom prst="rect">
            <a:avLst/>
          </a:prstGeom>
          <a:solidFill>
            <a:srgbClr val="414455"/>
          </a:solidFill>
          <a:ln w="12700" cap="flat" cmpd="sng" algn="ctr">
            <a:noFill/>
            <a:prstDash val="solid"/>
            <a:miter lim="800000"/>
          </a:ln>
          <a:effectLst/>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r>
              <a:rPr lang="en-US" altLang="zh-CN" sz="32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基于课外兴趣项目</a:t>
            </a:r>
          </a:p>
        </p:txBody>
      </p:sp>
      <p:sp>
        <p:nvSpPr>
          <p:cNvPr id="20" name="六边形 19"/>
          <p:cNvSpPr/>
          <p:nvPr/>
        </p:nvSpPr>
        <p:spPr>
          <a:xfrm>
            <a:off x="880110" y="3267710"/>
            <a:ext cx="2948305" cy="1026160"/>
          </a:xfrm>
          <a:prstGeom prst="hexagon">
            <a:avLst/>
          </a:prstGeom>
          <a:solidFill>
            <a:srgbClr val="414455"/>
          </a:solidFill>
          <a:ln w="12700" cap="flat" cmpd="sng" algn="ctr">
            <a:noFill/>
            <a:prstDash val="solid"/>
            <a:miter lim="800000"/>
          </a:ln>
          <a:effectLst/>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r>
              <a:rPr lang="en-US" altLang="zh-CN" sz="2400" b="1" dirty="0">
                <a:solidFill>
                  <a:sysClr val="window" lastClr="FFFFFF"/>
                </a:solidFill>
                <a:latin typeface="微软雅黑" panose="020B0503020204020204" charset="-122"/>
                <a:ea typeface="微软雅黑" panose="020B0503020204020204" charset="-122"/>
                <a:sym typeface="宋体" panose="02010600030101010101" pitchFamily="2" charset="-122"/>
              </a:rPr>
              <a:t>·</a:t>
            </a:r>
            <a:r>
              <a:rPr lang="zh-CN" altLang="en-US" sz="2400" b="1" dirty="0">
                <a:latin typeface="微软雅黑" panose="020B0503020204020204" charset="-122"/>
                <a:ea typeface="微软雅黑" panose="020B0503020204020204" charset="-122"/>
                <a:sym typeface="宋体" panose="02010600030101010101" pitchFamily="2" charset="-122"/>
              </a:rPr>
              <a:t>手写数字识别</a:t>
            </a:r>
            <a:endParaRPr lang="zh-CN" altLang="en-US" sz="2400" b="1" dirty="0">
              <a:solidFill>
                <a:sysClr val="window" lastClr="FFFFFF"/>
              </a:solidFill>
              <a:latin typeface="微软雅黑" panose="020B0503020204020204" charset="-122"/>
              <a:ea typeface="微软雅黑" panose="020B0503020204020204" charset="-122"/>
              <a:sym typeface="宋体" panose="02010600030101010101" pitchFamily="2" charset="-122"/>
            </a:endParaRPr>
          </a:p>
        </p:txBody>
      </p:sp>
      <p:cxnSp>
        <p:nvCxnSpPr>
          <p:cNvPr id="21" name="直接箭头连接符 20"/>
          <p:cNvCxnSpPr>
            <a:stCxn id="20" idx="5"/>
            <a:endCxn id="24" idx="1"/>
          </p:cNvCxnSpPr>
          <p:nvPr/>
        </p:nvCxnSpPr>
        <p:spPr>
          <a:xfrm flipV="1">
            <a:off x="3571875" y="2185968"/>
            <a:ext cx="2582365" cy="1081742"/>
          </a:xfrm>
          <a:prstGeom prst="straightConnector1">
            <a:avLst/>
          </a:prstGeom>
          <a:noFill/>
          <a:ln w="6350" cap="flat" cmpd="sng" algn="ctr">
            <a:solidFill>
              <a:srgbClr val="414455"/>
            </a:solidFill>
            <a:prstDash val="solid"/>
            <a:miter lim="800000"/>
            <a:tailEnd type="arrow"/>
          </a:ln>
          <a:effectLst/>
        </p:spPr>
        <p:style>
          <a:lnRef idx="1">
            <a:srgbClr val="4472C4"/>
          </a:lnRef>
          <a:fillRef idx="0">
            <a:srgbClr val="4472C4"/>
          </a:fillRef>
          <a:effectRef idx="0">
            <a:srgbClr val="4472C4"/>
          </a:effectRef>
          <a:fontRef idx="minor">
            <a:sysClr val="windowText" lastClr="000000"/>
          </a:fontRef>
        </p:style>
      </p:cxnSp>
      <p:cxnSp>
        <p:nvCxnSpPr>
          <p:cNvPr id="22" name="直接箭头连接符 21"/>
          <p:cNvCxnSpPr>
            <a:stCxn id="20" idx="0"/>
            <a:endCxn id="34" idx="1"/>
          </p:cNvCxnSpPr>
          <p:nvPr/>
        </p:nvCxnSpPr>
        <p:spPr>
          <a:xfrm flipV="1">
            <a:off x="3828415" y="3779818"/>
            <a:ext cx="2282645" cy="972"/>
          </a:xfrm>
          <a:prstGeom prst="straightConnector1">
            <a:avLst/>
          </a:prstGeom>
          <a:noFill/>
          <a:ln w="6350" cap="flat" cmpd="sng" algn="ctr">
            <a:solidFill>
              <a:srgbClr val="414455"/>
            </a:solidFill>
            <a:prstDash val="solid"/>
            <a:miter lim="800000"/>
            <a:tailEnd type="arrow"/>
          </a:ln>
          <a:effectLst/>
        </p:spPr>
        <p:style>
          <a:lnRef idx="1">
            <a:srgbClr val="4472C4"/>
          </a:lnRef>
          <a:fillRef idx="0">
            <a:srgbClr val="4472C4"/>
          </a:fillRef>
          <a:effectRef idx="0">
            <a:srgbClr val="4472C4"/>
          </a:effectRef>
          <a:fontRef idx="minor">
            <a:sysClr val="windowText" lastClr="000000"/>
          </a:fontRef>
        </p:style>
      </p:cxnSp>
      <p:cxnSp>
        <p:nvCxnSpPr>
          <p:cNvPr id="23" name="直接箭头连接符 22"/>
          <p:cNvCxnSpPr>
            <a:stCxn id="20" idx="1"/>
            <a:endCxn id="37" idx="1"/>
          </p:cNvCxnSpPr>
          <p:nvPr/>
        </p:nvCxnSpPr>
        <p:spPr>
          <a:xfrm>
            <a:off x="3571875" y="4293870"/>
            <a:ext cx="2539185" cy="1142663"/>
          </a:xfrm>
          <a:prstGeom prst="straightConnector1">
            <a:avLst/>
          </a:prstGeom>
          <a:noFill/>
          <a:ln w="6350" cap="flat" cmpd="sng" algn="ctr">
            <a:solidFill>
              <a:srgbClr val="414455"/>
            </a:solidFill>
            <a:prstDash val="solid"/>
            <a:miter lim="800000"/>
            <a:tailEnd type="arrow"/>
          </a:ln>
          <a:effectLst/>
        </p:spPr>
        <p:style>
          <a:lnRef idx="1">
            <a:srgbClr val="4472C4"/>
          </a:lnRef>
          <a:fillRef idx="0">
            <a:srgbClr val="4472C4"/>
          </a:fillRef>
          <a:effectRef idx="0">
            <a:srgbClr val="4472C4"/>
          </a:effectRef>
          <a:fontRef idx="minor">
            <a:sysClr val="windowText" lastClr="000000"/>
          </a:fontRef>
        </p:style>
      </p:cxnSp>
      <p:sp>
        <p:nvSpPr>
          <p:cNvPr id="24" name="TextBox 83"/>
          <p:cNvSpPr txBox="1"/>
          <p:nvPr/>
        </p:nvSpPr>
        <p:spPr>
          <a:xfrm>
            <a:off x="6154240" y="1835295"/>
            <a:ext cx="4536504" cy="701346"/>
          </a:xfrm>
          <a:prstGeom prst="rect">
            <a:avLst/>
          </a:prstGeom>
          <a:noFill/>
        </p:spPr>
        <p:txBody>
          <a:bodyPr wrap="square" rtlCol="0">
            <a:spAutoFit/>
          </a:bodyPr>
          <a:lstStyle/>
          <a:p>
            <a:pPr>
              <a:lnSpc>
                <a:spcPct val="130000"/>
              </a:lnSpc>
            </a:pPr>
            <a:r>
              <a:rPr lang="zh-CN" altLang="en-US" sz="1600" dirty="0">
                <a:solidFill>
                  <a:sysClr val="windowText" lastClr="000000"/>
                </a:solidFill>
                <a:latin typeface="微软雅黑" panose="020B0503020204020204" charset="-122"/>
                <a:ea typeface="微软雅黑" panose="020B0503020204020204" charset="-122"/>
              </a:rPr>
              <a:t>之前课外曾经自主学习实现过简单的数字识别小项目，已有基本的框架和数据集。</a:t>
            </a:r>
          </a:p>
        </p:txBody>
      </p:sp>
      <p:sp>
        <p:nvSpPr>
          <p:cNvPr id="32" name="矩形 31"/>
          <p:cNvSpPr/>
          <p:nvPr/>
        </p:nvSpPr>
        <p:spPr>
          <a:xfrm>
            <a:off x="6137910" y="3486785"/>
            <a:ext cx="4323080" cy="673100"/>
          </a:xfrm>
          <a:prstGeom prst="rect">
            <a:avLst/>
          </a:prstGeom>
          <a:solidFill>
            <a:srgbClr val="E8E8E6"/>
          </a:solidFill>
          <a:ln w="12700" cap="flat" cmpd="sng" algn="ctr">
            <a:solidFill>
              <a:srgbClr val="FFFFFF"/>
            </a:solidFill>
            <a:prstDash val="solid"/>
            <a:miter lim="800000"/>
          </a:ln>
          <a:effectLst/>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lang="zh-CN" altLang="en-US" sz="1015"/>
          </a:p>
        </p:txBody>
      </p:sp>
      <p:sp>
        <p:nvSpPr>
          <p:cNvPr id="33" name="矩形 32"/>
          <p:cNvSpPr/>
          <p:nvPr/>
        </p:nvSpPr>
        <p:spPr>
          <a:xfrm>
            <a:off x="6706235" y="3061335"/>
            <a:ext cx="3143250" cy="337820"/>
          </a:xfrm>
          <a:prstGeom prst="rect">
            <a:avLst/>
          </a:prstGeom>
          <a:solidFill>
            <a:srgbClr val="414455"/>
          </a:solidFill>
          <a:ln w="12700" cap="flat" cmpd="sng" algn="ctr">
            <a:noFill/>
            <a:prstDash val="solid"/>
            <a:miter lim="800000"/>
          </a:ln>
          <a:effectLst/>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r>
              <a:rPr lang="en-US" altLang="zh-CN" sz="32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算力压力小</a:t>
            </a:r>
          </a:p>
        </p:txBody>
      </p:sp>
      <p:sp>
        <p:nvSpPr>
          <p:cNvPr id="34" name="TextBox 83"/>
          <p:cNvSpPr txBox="1"/>
          <p:nvPr/>
        </p:nvSpPr>
        <p:spPr>
          <a:xfrm>
            <a:off x="6111060" y="3429145"/>
            <a:ext cx="4536504" cy="701346"/>
          </a:xfrm>
          <a:prstGeom prst="rect">
            <a:avLst/>
          </a:prstGeom>
          <a:noFill/>
        </p:spPr>
        <p:txBody>
          <a:bodyPr wrap="square" rtlCol="0">
            <a:spAutoFit/>
          </a:bodyPr>
          <a:lstStyle/>
          <a:p>
            <a:pPr>
              <a:lnSpc>
                <a:spcPct val="130000"/>
              </a:lnSpc>
            </a:pPr>
            <a:r>
              <a:rPr lang="zh-CN" altLang="en-US" sz="1600" dirty="0">
                <a:solidFill>
                  <a:sysClr val="windowText" lastClr="000000"/>
                </a:solidFill>
                <a:latin typeface="微软雅黑" panose="020B0503020204020204" charset="-122"/>
                <a:ea typeface="微软雅黑" panose="020B0503020204020204" charset="-122"/>
              </a:rPr>
              <a:t>数字识别仅有黑白二色，无需对</a:t>
            </a:r>
            <a:r>
              <a:rPr lang="en-US" altLang="zh-CN" sz="1600" dirty="0">
                <a:solidFill>
                  <a:sysClr val="windowText" lastClr="000000"/>
                </a:solidFill>
                <a:latin typeface="微软雅黑" panose="020B0503020204020204" charset="-122"/>
                <a:ea typeface="微软雅黑" panose="020B0503020204020204" charset="-122"/>
              </a:rPr>
              <a:t>RGB</a:t>
            </a:r>
            <a:r>
              <a:rPr lang="zh-CN" altLang="en-US" sz="1600" dirty="0">
                <a:solidFill>
                  <a:sysClr val="windowText" lastClr="000000"/>
                </a:solidFill>
                <a:latin typeface="微软雅黑" panose="020B0503020204020204" charset="-122"/>
                <a:ea typeface="微软雅黑" panose="020B0503020204020204" charset="-122"/>
              </a:rPr>
              <a:t>三层通道数据均进行采集和训练，且识别原理基本相同</a:t>
            </a:r>
          </a:p>
        </p:txBody>
      </p:sp>
      <p:sp>
        <p:nvSpPr>
          <p:cNvPr id="35" name="矩形 34"/>
          <p:cNvSpPr/>
          <p:nvPr/>
        </p:nvSpPr>
        <p:spPr>
          <a:xfrm>
            <a:off x="6137910" y="5143500"/>
            <a:ext cx="4323080" cy="673100"/>
          </a:xfrm>
          <a:prstGeom prst="rect">
            <a:avLst/>
          </a:prstGeom>
          <a:solidFill>
            <a:srgbClr val="E8E8E6"/>
          </a:solidFill>
          <a:ln w="12700" cap="flat" cmpd="sng" algn="ctr">
            <a:solidFill>
              <a:srgbClr val="FFFFFF"/>
            </a:solidFill>
            <a:prstDash val="solid"/>
            <a:miter lim="800000"/>
          </a:ln>
          <a:effectLst/>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lang="zh-CN" altLang="en-US" sz="1015"/>
          </a:p>
        </p:txBody>
      </p:sp>
      <p:sp>
        <p:nvSpPr>
          <p:cNvPr id="36" name="矩形 35"/>
          <p:cNvSpPr/>
          <p:nvPr/>
        </p:nvSpPr>
        <p:spPr>
          <a:xfrm>
            <a:off x="6706235" y="4718050"/>
            <a:ext cx="3143250" cy="337820"/>
          </a:xfrm>
          <a:prstGeom prst="rect">
            <a:avLst/>
          </a:prstGeom>
          <a:solidFill>
            <a:srgbClr val="414455"/>
          </a:solidFill>
          <a:ln w="12700" cap="flat" cmpd="sng" algn="ctr">
            <a:noFill/>
            <a:prstDash val="solid"/>
            <a:miter lim="800000"/>
          </a:ln>
          <a:effectLst/>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r>
              <a:rPr lang="en-US" altLang="zh-CN" sz="32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应用性强</a:t>
            </a:r>
            <a:endParaRPr lang="en-US" altLang="zh-CN" sz="2400" dirty="0">
              <a:latin typeface="微软雅黑" panose="020B0503020204020204" charset="-122"/>
              <a:ea typeface="微软雅黑" panose="020B0503020204020204" charset="-122"/>
            </a:endParaRPr>
          </a:p>
        </p:txBody>
      </p:sp>
      <p:sp>
        <p:nvSpPr>
          <p:cNvPr id="37" name="TextBox 83"/>
          <p:cNvSpPr txBox="1"/>
          <p:nvPr/>
        </p:nvSpPr>
        <p:spPr>
          <a:xfrm>
            <a:off x="6111060" y="5085860"/>
            <a:ext cx="4536504" cy="701346"/>
          </a:xfrm>
          <a:prstGeom prst="rect">
            <a:avLst/>
          </a:prstGeom>
          <a:noFill/>
        </p:spPr>
        <p:txBody>
          <a:bodyPr wrap="square" rtlCol="0">
            <a:spAutoFit/>
          </a:bodyPr>
          <a:lstStyle/>
          <a:p>
            <a:pPr>
              <a:lnSpc>
                <a:spcPct val="130000"/>
              </a:lnSpc>
            </a:pPr>
            <a:r>
              <a:rPr lang="zh-CN" altLang="en-US" sz="1600" dirty="0">
                <a:solidFill>
                  <a:sysClr val="windowText" lastClr="000000"/>
                </a:solidFill>
                <a:latin typeface="微软雅黑" panose="020B0503020204020204" charset="-122"/>
                <a:ea typeface="微软雅黑" panose="020B0503020204020204" charset="-122"/>
              </a:rPr>
              <a:t>可以实现对个人的实际应用，可以实现丰富的对自己神经网络的调用功能</a:t>
            </a:r>
          </a:p>
        </p:txBody>
      </p:sp>
      <p:cxnSp>
        <p:nvCxnSpPr>
          <p:cNvPr id="42" name="直接连接符 41"/>
          <p:cNvCxnSpPr/>
          <p:nvPr/>
        </p:nvCxnSpPr>
        <p:spPr>
          <a:xfrm>
            <a:off x="651228" y="789605"/>
            <a:ext cx="10254545" cy="0"/>
          </a:xfrm>
          <a:prstGeom prst="line">
            <a:avLst/>
          </a:prstGeom>
          <a:noFill/>
          <a:ln w="12700" cap="flat" cmpd="sng" algn="ctr">
            <a:solidFill>
              <a:sysClr val="windowText" lastClr="000000"/>
            </a:solidFill>
            <a:prstDash val="dash"/>
          </a:ln>
          <a:effectLst/>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a:off x="817584" y="306898"/>
            <a:ext cx="347288" cy="347288"/>
          </a:xfrm>
          <a:prstGeom prst="ellipse">
            <a:avLst/>
          </a:prstGeom>
          <a:solidFill>
            <a:srgbClr val="1A3F6C"/>
          </a:solidFill>
          <a:ln w="25400" cap="flat" cmpd="sng" algn="ctr">
            <a:noFill/>
            <a:prstDash val="solid"/>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44" name="TextBox 28"/>
          <p:cNvSpPr txBox="1"/>
          <p:nvPr/>
        </p:nvSpPr>
        <p:spPr>
          <a:xfrm>
            <a:off x="1148821" y="261572"/>
            <a:ext cx="10197022" cy="481670"/>
          </a:xfrm>
          <a:prstGeom prst="rect">
            <a:avLst/>
          </a:prstGeom>
          <a:noFill/>
        </p:spPr>
        <p:txBody>
          <a:bodyPr wrap="none" rtlCol="0">
            <a:spAutoFit/>
          </a:bodyPr>
          <a:lstStyle/>
          <a:p>
            <a:r>
              <a:rPr lang="zh-CN" altLang="en-US" sz="2530" spc="300" dirty="0">
                <a:latin typeface="方正兰亭细黑_GBK" pitchFamily="2" charset="-122"/>
                <a:ea typeface="方正兰亭细黑_GBK" pitchFamily="2" charset="-122"/>
              </a:rPr>
              <a:t>实验简介                                选择手写数字识别的原因</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p:tgtEl>
                                          <p:spTgt spid="16"/>
                                        </p:tgtEl>
                                        <p:attrNameLst>
                                          <p:attrName>ppt_y</p:attrName>
                                        </p:attrNameLst>
                                      </p:cBhvr>
                                      <p:tavLst>
                                        <p:tav tm="0">
                                          <p:val>
                                            <p:strVal val="#ppt_y+#ppt_h*1.125000"/>
                                          </p:val>
                                        </p:tav>
                                        <p:tav tm="100000">
                                          <p:val>
                                            <p:strVal val="#ppt_y"/>
                                          </p:val>
                                        </p:tav>
                                      </p:tavLst>
                                    </p:anim>
                                    <p:animEffect transition="in" filter="wipe(up)">
                                      <p:cBhvr>
                                        <p:cTn id="8" dur="500"/>
                                        <p:tgtEl>
                                          <p:spTgt spid="16"/>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p:tgtEl>
                                          <p:spTgt spid="17"/>
                                        </p:tgtEl>
                                        <p:attrNameLst>
                                          <p:attrName>ppt_y</p:attrName>
                                        </p:attrNameLst>
                                      </p:cBhvr>
                                      <p:tavLst>
                                        <p:tav tm="0">
                                          <p:val>
                                            <p:strVal val="#ppt_y+#ppt_h*1.125000"/>
                                          </p:val>
                                        </p:tav>
                                        <p:tav tm="100000">
                                          <p:val>
                                            <p:strVal val="#ppt_y"/>
                                          </p:val>
                                        </p:tav>
                                      </p:tavLst>
                                    </p:anim>
                                    <p:animEffect transition="in" filter="wipe(up)">
                                      <p:cBhvr>
                                        <p:cTn id="12" dur="500"/>
                                        <p:tgtEl>
                                          <p:spTgt spid="17"/>
                                        </p:tgtEl>
                                      </p:cBhvr>
                                    </p:animEffect>
                                  </p:childTnLst>
                                </p:cTn>
                              </p:par>
                              <p:par>
                                <p:cTn id="13" presetID="12" presetClass="entr" presetSubtype="4"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p:tgtEl>
                                          <p:spTgt spid="21"/>
                                        </p:tgtEl>
                                        <p:attrNameLst>
                                          <p:attrName>ppt_y</p:attrName>
                                        </p:attrNameLst>
                                      </p:cBhvr>
                                      <p:tavLst>
                                        <p:tav tm="0">
                                          <p:val>
                                            <p:strVal val="#ppt_y+#ppt_h*1.125000"/>
                                          </p:val>
                                        </p:tav>
                                        <p:tav tm="100000">
                                          <p:val>
                                            <p:strVal val="#ppt_y"/>
                                          </p:val>
                                        </p:tav>
                                      </p:tavLst>
                                    </p:anim>
                                    <p:animEffect transition="in" filter="wipe(up)">
                                      <p:cBhvr>
                                        <p:cTn id="16" dur="500"/>
                                        <p:tgtEl>
                                          <p:spTgt spid="21"/>
                                        </p:tgtEl>
                                      </p:cBhvr>
                                    </p:animEffect>
                                  </p:childTnLst>
                                </p:cTn>
                              </p:par>
                              <p:par>
                                <p:cTn id="17" presetID="12" presetClass="entr" presetSubtype="4"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p:tgtEl>
                                          <p:spTgt spid="22"/>
                                        </p:tgtEl>
                                        <p:attrNameLst>
                                          <p:attrName>ppt_y</p:attrName>
                                        </p:attrNameLst>
                                      </p:cBhvr>
                                      <p:tavLst>
                                        <p:tav tm="0">
                                          <p:val>
                                            <p:strVal val="#ppt_y+#ppt_h*1.125000"/>
                                          </p:val>
                                        </p:tav>
                                        <p:tav tm="100000">
                                          <p:val>
                                            <p:strVal val="#ppt_y"/>
                                          </p:val>
                                        </p:tav>
                                      </p:tavLst>
                                    </p:anim>
                                    <p:animEffect transition="in" filter="wipe(up)">
                                      <p:cBhvr>
                                        <p:cTn id="20" dur="500"/>
                                        <p:tgtEl>
                                          <p:spTgt spid="22"/>
                                        </p:tgtEl>
                                      </p:cBhvr>
                                    </p:animEffect>
                                  </p:childTnLst>
                                </p:cTn>
                              </p:par>
                              <p:par>
                                <p:cTn id="21" presetID="12" presetClass="entr" presetSubtype="4"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p:tgtEl>
                                          <p:spTgt spid="23"/>
                                        </p:tgtEl>
                                        <p:attrNameLst>
                                          <p:attrName>ppt_y</p:attrName>
                                        </p:attrNameLst>
                                      </p:cBhvr>
                                      <p:tavLst>
                                        <p:tav tm="0">
                                          <p:val>
                                            <p:strVal val="#ppt_y+#ppt_h*1.125000"/>
                                          </p:val>
                                        </p:tav>
                                        <p:tav tm="100000">
                                          <p:val>
                                            <p:strVal val="#ppt_y"/>
                                          </p:val>
                                        </p:tav>
                                      </p:tavLst>
                                    </p:anim>
                                    <p:animEffect transition="in" filter="wipe(up)">
                                      <p:cBhvr>
                                        <p:cTn id="24" dur="500"/>
                                        <p:tgtEl>
                                          <p:spTgt spid="23"/>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p:tgtEl>
                                          <p:spTgt spid="24"/>
                                        </p:tgtEl>
                                        <p:attrNameLst>
                                          <p:attrName>ppt_y</p:attrName>
                                        </p:attrNameLst>
                                      </p:cBhvr>
                                      <p:tavLst>
                                        <p:tav tm="0">
                                          <p:val>
                                            <p:strVal val="#ppt_y+#ppt_h*1.125000"/>
                                          </p:val>
                                        </p:tav>
                                        <p:tav tm="100000">
                                          <p:val>
                                            <p:strVal val="#ppt_y"/>
                                          </p:val>
                                        </p:tav>
                                      </p:tavLst>
                                    </p:anim>
                                    <p:animEffect transition="in" filter="wipe(up)">
                                      <p:cBhvr>
                                        <p:cTn id="28" dur="500"/>
                                        <p:tgtEl>
                                          <p:spTgt spid="24"/>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p:tgtEl>
                                          <p:spTgt spid="32"/>
                                        </p:tgtEl>
                                        <p:attrNameLst>
                                          <p:attrName>ppt_y</p:attrName>
                                        </p:attrNameLst>
                                      </p:cBhvr>
                                      <p:tavLst>
                                        <p:tav tm="0">
                                          <p:val>
                                            <p:strVal val="#ppt_y+#ppt_h*1.125000"/>
                                          </p:val>
                                        </p:tav>
                                        <p:tav tm="100000">
                                          <p:val>
                                            <p:strVal val="#ppt_y"/>
                                          </p:val>
                                        </p:tav>
                                      </p:tavLst>
                                    </p:anim>
                                    <p:animEffect transition="in" filter="wipe(up)">
                                      <p:cBhvr>
                                        <p:cTn id="32" dur="500"/>
                                        <p:tgtEl>
                                          <p:spTgt spid="32"/>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p:tgtEl>
                                          <p:spTgt spid="33"/>
                                        </p:tgtEl>
                                        <p:attrNameLst>
                                          <p:attrName>ppt_y</p:attrName>
                                        </p:attrNameLst>
                                      </p:cBhvr>
                                      <p:tavLst>
                                        <p:tav tm="0">
                                          <p:val>
                                            <p:strVal val="#ppt_y+#ppt_h*1.125000"/>
                                          </p:val>
                                        </p:tav>
                                        <p:tav tm="100000">
                                          <p:val>
                                            <p:strVal val="#ppt_y"/>
                                          </p:val>
                                        </p:tav>
                                      </p:tavLst>
                                    </p:anim>
                                    <p:animEffect transition="in" filter="wipe(up)">
                                      <p:cBhvr>
                                        <p:cTn id="36" dur="500"/>
                                        <p:tgtEl>
                                          <p:spTgt spid="33"/>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p:tgtEl>
                                          <p:spTgt spid="34"/>
                                        </p:tgtEl>
                                        <p:attrNameLst>
                                          <p:attrName>ppt_y</p:attrName>
                                        </p:attrNameLst>
                                      </p:cBhvr>
                                      <p:tavLst>
                                        <p:tav tm="0">
                                          <p:val>
                                            <p:strVal val="#ppt_y+#ppt_h*1.125000"/>
                                          </p:val>
                                        </p:tav>
                                        <p:tav tm="100000">
                                          <p:val>
                                            <p:strVal val="#ppt_y"/>
                                          </p:val>
                                        </p:tav>
                                      </p:tavLst>
                                    </p:anim>
                                    <p:animEffect transition="in" filter="wipe(up)">
                                      <p:cBhvr>
                                        <p:cTn id="40" dur="500"/>
                                        <p:tgtEl>
                                          <p:spTgt spid="34"/>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cBhvr additive="base">
                                        <p:cTn id="43" dur="500"/>
                                        <p:tgtEl>
                                          <p:spTgt spid="35"/>
                                        </p:tgtEl>
                                        <p:attrNameLst>
                                          <p:attrName>ppt_y</p:attrName>
                                        </p:attrNameLst>
                                      </p:cBhvr>
                                      <p:tavLst>
                                        <p:tav tm="0">
                                          <p:val>
                                            <p:strVal val="#ppt_y+#ppt_h*1.125000"/>
                                          </p:val>
                                        </p:tav>
                                        <p:tav tm="100000">
                                          <p:val>
                                            <p:strVal val="#ppt_y"/>
                                          </p:val>
                                        </p:tav>
                                      </p:tavLst>
                                    </p:anim>
                                    <p:animEffect transition="in" filter="wipe(up)">
                                      <p:cBhvr>
                                        <p:cTn id="44" dur="500"/>
                                        <p:tgtEl>
                                          <p:spTgt spid="35"/>
                                        </p:tgtEl>
                                      </p:cBhvr>
                                    </p:animEffect>
                                  </p:childTnLst>
                                </p:cTn>
                              </p:par>
                              <p:par>
                                <p:cTn id="45" presetID="12" presetClass="entr" presetSubtype="4"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 calcmode="lin" valueType="num">
                                      <p:cBhvr additive="base">
                                        <p:cTn id="47" dur="500"/>
                                        <p:tgtEl>
                                          <p:spTgt spid="36"/>
                                        </p:tgtEl>
                                        <p:attrNameLst>
                                          <p:attrName>ppt_y</p:attrName>
                                        </p:attrNameLst>
                                      </p:cBhvr>
                                      <p:tavLst>
                                        <p:tav tm="0">
                                          <p:val>
                                            <p:strVal val="#ppt_y+#ppt_h*1.125000"/>
                                          </p:val>
                                        </p:tav>
                                        <p:tav tm="100000">
                                          <p:val>
                                            <p:strVal val="#ppt_y"/>
                                          </p:val>
                                        </p:tav>
                                      </p:tavLst>
                                    </p:anim>
                                    <p:animEffect transition="in" filter="wipe(up)">
                                      <p:cBhvr>
                                        <p:cTn id="48" dur="500"/>
                                        <p:tgtEl>
                                          <p:spTgt spid="36"/>
                                        </p:tgtEl>
                                      </p:cBhvr>
                                    </p:animEffect>
                                  </p:childTnLst>
                                </p:cTn>
                              </p:par>
                              <p:par>
                                <p:cTn id="49" presetID="12" presetClass="entr" presetSubtype="4"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 calcmode="lin" valueType="num">
                                      <p:cBhvr additive="base">
                                        <p:cTn id="51" dur="500"/>
                                        <p:tgtEl>
                                          <p:spTgt spid="37"/>
                                        </p:tgtEl>
                                        <p:attrNameLst>
                                          <p:attrName>ppt_y</p:attrName>
                                        </p:attrNameLst>
                                      </p:cBhvr>
                                      <p:tavLst>
                                        <p:tav tm="0">
                                          <p:val>
                                            <p:strVal val="#ppt_y+#ppt_h*1.125000"/>
                                          </p:val>
                                        </p:tav>
                                        <p:tav tm="100000">
                                          <p:val>
                                            <p:strVal val="#ppt_y"/>
                                          </p:val>
                                        </p:tav>
                                      </p:tavLst>
                                    </p:anim>
                                    <p:animEffect transition="in" filter="wipe(up)">
                                      <p:cBhvr>
                                        <p:cTn id="5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4" grpId="0"/>
      <p:bldP spid="32" grpId="0" animBg="1"/>
      <p:bldP spid="33" grpId="0" animBg="1"/>
      <p:bldP spid="34" grpId="0"/>
      <p:bldP spid="35" grpId="0" animBg="1"/>
      <p:bldP spid="36" grpId="0" animBg="1"/>
      <p:bldP spid="37"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30040" y="2767584"/>
            <a:ext cx="3472786" cy="820414"/>
          </a:xfrm>
          <a:prstGeom prst="rect">
            <a:avLst/>
          </a:prstGeom>
        </p:spPr>
      </p:pic>
      <p:sp>
        <p:nvSpPr>
          <p:cNvPr id="3" name="TextBox 2"/>
          <p:cNvSpPr txBox="1"/>
          <p:nvPr/>
        </p:nvSpPr>
        <p:spPr>
          <a:xfrm>
            <a:off x="4507103" y="3048000"/>
            <a:ext cx="2865564" cy="399415"/>
          </a:xfrm>
          <a:prstGeom prst="rect">
            <a:avLst/>
          </a:prstGeom>
        </p:spPr>
        <p:txBody>
          <a:bodyPr lIns="0" tIns="0" rIns="63500" rtlCol="0" anchor="t">
            <a:spAutoFit/>
          </a:bodyPr>
          <a:lstStyle/>
          <a:p>
            <a:pPr algn="ctr" latinLnBrk="1"/>
            <a:r>
              <a:rPr lang="zh-CN" altLang="en-US" sz="2300">
                <a:solidFill>
                  <a:srgbClr val="000000"/>
                </a:solidFill>
                <a:latin typeface="微软雅黑" panose="020B0503020204020204" charset="-122"/>
                <a:ea typeface="微软雅黑" panose="020B0503020204020204" charset="-122"/>
              </a:rPr>
              <a:t>实验步骤概述</a:t>
            </a:r>
          </a:p>
        </p:txBody>
      </p:sp>
      <p:pic>
        <p:nvPicPr>
          <p:cNvPr id="4" name="Picture 3"/>
          <p:cNvPicPr>
            <a:picLocks noChangeAspect="1"/>
          </p:cNvPicPr>
          <p:nvPr/>
        </p:nvPicPr>
        <p:blipFill>
          <a:blip r:embed="rId3"/>
          <a:stretch>
            <a:fillRect/>
          </a:stretch>
        </p:blipFill>
        <p:spPr>
          <a:xfrm>
            <a:off x="5248783" y="1564259"/>
            <a:ext cx="1056390" cy="1203518"/>
          </a:xfrm>
          <a:prstGeom prst="rect">
            <a:avLst/>
          </a:prstGeom>
        </p:spPr>
      </p:pic>
      <p:sp>
        <p:nvSpPr>
          <p:cNvPr id="5" name="TextBox 4"/>
          <p:cNvSpPr txBox="1"/>
          <p:nvPr/>
        </p:nvSpPr>
        <p:spPr>
          <a:xfrm>
            <a:off x="2999232" y="3837432"/>
            <a:ext cx="5680329" cy="353060"/>
          </a:xfrm>
          <a:prstGeom prst="rect">
            <a:avLst/>
          </a:prstGeom>
        </p:spPr>
        <p:txBody>
          <a:bodyPr lIns="0" tIns="0" rIns="63500" rtlCol="0" anchor="t">
            <a:spAutoFit/>
          </a:bodyPr>
          <a:lstStyle/>
          <a:p>
            <a:pPr algn="ctr" latinLnBrk="1"/>
            <a:r>
              <a:rPr lang="zh-CN" altLang="en-US" sz="2000">
                <a:solidFill>
                  <a:srgbClr val="000000"/>
                </a:solidFill>
                <a:latin typeface="微软雅黑" panose="020B0503020204020204" charset="-122"/>
                <a:ea typeface="微软雅黑" panose="020B0503020204020204" charset="-122"/>
              </a:rPr>
              <a:t>基于</a:t>
            </a:r>
            <a:r>
              <a:rPr lang="en-US" altLang="zh-CN" sz="2000">
                <a:solidFill>
                  <a:srgbClr val="000000"/>
                </a:solidFill>
                <a:latin typeface="微软雅黑" panose="020B0503020204020204" charset="-122"/>
                <a:ea typeface="微软雅黑" panose="020B0503020204020204" charset="-122"/>
              </a:rPr>
              <a:t>pygame</a:t>
            </a:r>
            <a:r>
              <a:rPr lang="zh-CN" altLang="en-US" sz="2000">
                <a:solidFill>
                  <a:srgbClr val="000000"/>
                </a:solidFill>
                <a:latin typeface="微软雅黑" panose="020B0503020204020204" charset="-122"/>
                <a:ea typeface="微软雅黑" panose="020B0503020204020204" charset="-122"/>
              </a:rPr>
              <a:t>实现画板</a:t>
            </a:r>
          </a:p>
        </p:txBody>
      </p:sp>
    </p:spTree>
  </p:cSld>
  <p:clrMapOvr>
    <a:masterClrMapping/>
  </p:clrMapOvr>
  <p:transition spd="slow">
    <p:randomBar dir="ver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51228" y="789605"/>
            <a:ext cx="10254545" cy="0"/>
          </a:xfrm>
          <a:prstGeom prst="line">
            <a:avLst/>
          </a:prstGeom>
          <a:noFill/>
          <a:ln w="12700" cap="flat" cmpd="sng" algn="ctr">
            <a:solidFill>
              <a:sysClr val="windowText" lastClr="000000"/>
            </a:solidFill>
            <a:prstDash val="dash"/>
          </a:ln>
          <a:effectLst/>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17584" y="306898"/>
            <a:ext cx="347288" cy="347288"/>
          </a:xfrm>
          <a:prstGeom prst="ellipse">
            <a:avLst/>
          </a:prstGeom>
          <a:solidFill>
            <a:srgbClr val="1A3F6C"/>
          </a:solidFill>
          <a:ln w="25400" cap="flat" cmpd="sng" algn="ctr">
            <a:noFill/>
            <a:prstDash val="solid"/>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26" name="TextBox 25"/>
          <p:cNvSpPr txBox="1"/>
          <p:nvPr/>
        </p:nvSpPr>
        <p:spPr>
          <a:xfrm>
            <a:off x="1148821" y="261572"/>
            <a:ext cx="3531870" cy="480060"/>
          </a:xfrm>
          <a:prstGeom prst="rect">
            <a:avLst/>
          </a:prstGeom>
          <a:noFill/>
        </p:spPr>
        <p:txBody>
          <a:bodyPr wrap="none" rtlCol="0">
            <a:spAutoFit/>
          </a:bodyPr>
          <a:lstStyle/>
          <a:p>
            <a:r>
              <a:rPr lang="zh-CN" altLang="en-US" sz="2530" spc="300" dirty="0">
                <a:latin typeface="方正兰亭细黑_GBK" pitchFamily="2" charset="-122"/>
                <a:ea typeface="方正兰亭细黑_GBK" pitchFamily="2" charset="-122"/>
              </a:rPr>
              <a:t>基于</a:t>
            </a:r>
            <a:r>
              <a:rPr lang="en-US" altLang="zh-CN" sz="2530" spc="300" dirty="0">
                <a:latin typeface="方正兰亭细黑_GBK" pitchFamily="2" charset="-122"/>
                <a:ea typeface="方正兰亭细黑_GBK" pitchFamily="2" charset="-122"/>
              </a:rPr>
              <a:t>pygame</a:t>
            </a:r>
            <a:r>
              <a:rPr lang="zh-CN" altLang="en-US" sz="2530" spc="300" dirty="0">
                <a:latin typeface="方正兰亭细黑_GBK" pitchFamily="2" charset="-122"/>
                <a:ea typeface="方正兰亭细黑_GBK" pitchFamily="2" charset="-122"/>
              </a:rPr>
              <a:t>实现画板</a:t>
            </a:r>
          </a:p>
        </p:txBody>
      </p:sp>
      <p:sp>
        <p:nvSpPr>
          <p:cNvPr id="4" name="矩形 3"/>
          <p:cNvSpPr/>
          <p:nvPr/>
        </p:nvSpPr>
        <p:spPr>
          <a:xfrm>
            <a:off x="5799182" y="1843609"/>
            <a:ext cx="4770835" cy="1081843"/>
          </a:xfrm>
          <a:prstGeom prst="rect">
            <a:avLst/>
          </a:prstGeom>
          <a:solidFill>
            <a:srgbClr val="E8E8E6"/>
          </a:solidFill>
          <a:ln w="12700" cap="flat" cmpd="sng" algn="ctr">
            <a:solidFill>
              <a:srgbClr val="FFFFFF"/>
            </a:solidFill>
            <a:prstDash val="solid"/>
            <a:miter lim="800000"/>
          </a:ln>
          <a:effectLst/>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lang="zh-CN" altLang="en-US" sz="1015"/>
          </a:p>
        </p:txBody>
      </p:sp>
      <p:sp>
        <p:nvSpPr>
          <p:cNvPr id="5" name="矩形 4"/>
          <p:cNvSpPr/>
          <p:nvPr/>
        </p:nvSpPr>
        <p:spPr>
          <a:xfrm>
            <a:off x="6279515" y="1588135"/>
            <a:ext cx="3658235" cy="473075"/>
          </a:xfrm>
          <a:prstGeom prst="rect">
            <a:avLst/>
          </a:prstGeom>
          <a:solidFill>
            <a:srgbClr val="414455"/>
          </a:solidFill>
          <a:ln w="12700" cap="flat" cmpd="sng" algn="ctr">
            <a:noFill/>
            <a:prstDash val="solid"/>
            <a:miter lim="800000"/>
          </a:ln>
          <a:effectLst/>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r>
              <a:rPr lang="zh-CN" altLang="en-US" sz="2000" dirty="0">
                <a:latin typeface="微软雅黑" panose="020B0503020204020204" charset="-122"/>
                <a:ea typeface="微软雅黑" panose="020B0503020204020204" charset="-122"/>
              </a:rPr>
              <a:t>键盘实现功能</a:t>
            </a:r>
          </a:p>
        </p:txBody>
      </p:sp>
      <p:sp>
        <p:nvSpPr>
          <p:cNvPr id="6" name="TextBox 83"/>
          <p:cNvSpPr txBox="1"/>
          <p:nvPr/>
        </p:nvSpPr>
        <p:spPr>
          <a:xfrm>
            <a:off x="5961200" y="2061355"/>
            <a:ext cx="4536504" cy="810260"/>
          </a:xfrm>
          <a:prstGeom prst="rect">
            <a:avLst/>
          </a:prstGeom>
          <a:noFill/>
        </p:spPr>
        <p:txBody>
          <a:bodyPr wrap="square" rtlCol="0">
            <a:spAutoFit/>
          </a:bodyPr>
          <a:lstStyle/>
          <a:p>
            <a:pPr>
              <a:lnSpc>
                <a:spcPct val="130000"/>
              </a:lnSpc>
            </a:pPr>
            <a:r>
              <a:rPr lang="en-US" altLang="zh-CN" sz="1200" dirty="0">
                <a:solidFill>
                  <a:sysClr val="windowText" lastClr="000000"/>
                </a:solidFill>
                <a:latin typeface="微软雅黑" panose="020B0503020204020204" charset="-122"/>
                <a:ea typeface="微软雅黑" panose="020B0503020204020204" charset="-122"/>
              </a:rPr>
              <a:t>s</a:t>
            </a:r>
            <a:r>
              <a:rPr lang="zh-CN" altLang="en-US" sz="1200" dirty="0">
                <a:solidFill>
                  <a:sysClr val="windowText" lastClr="000000"/>
                </a:solidFill>
                <a:latin typeface="微软雅黑" panose="020B0503020204020204" charset="-122"/>
                <a:ea typeface="微软雅黑" panose="020B0503020204020204" charset="-122"/>
              </a:rPr>
              <a:t>键</a:t>
            </a:r>
            <a:r>
              <a:rPr lang="en-US" altLang="zh-CN" sz="1200" dirty="0">
                <a:solidFill>
                  <a:sysClr val="windowText" lastClr="000000"/>
                </a:solidFill>
                <a:latin typeface="微软雅黑" panose="020B0503020204020204" charset="-122"/>
                <a:ea typeface="微软雅黑" panose="020B0503020204020204" charset="-122"/>
              </a:rPr>
              <a:t>——save </a:t>
            </a:r>
            <a:r>
              <a:rPr lang="zh-CN" altLang="en-US" sz="1200" dirty="0">
                <a:solidFill>
                  <a:sysClr val="windowText" lastClr="000000"/>
                </a:solidFill>
                <a:latin typeface="微软雅黑" panose="020B0503020204020204" charset="-122"/>
                <a:ea typeface="微软雅黑" panose="020B0503020204020204" charset="-122"/>
              </a:rPr>
              <a:t>保存</a:t>
            </a:r>
          </a:p>
          <a:p>
            <a:pPr>
              <a:lnSpc>
                <a:spcPct val="130000"/>
              </a:lnSpc>
            </a:pPr>
            <a:r>
              <a:rPr lang="en-US" altLang="zh-CN" sz="1200" dirty="0" err="1">
                <a:solidFill>
                  <a:sysClr val="windowText" lastClr="000000"/>
                </a:solidFill>
                <a:latin typeface="微软雅黑" panose="020B0503020204020204" charset="-122"/>
                <a:ea typeface="微软雅黑" panose="020B0503020204020204" charset="-122"/>
              </a:rPr>
              <a:t>i</a:t>
            </a:r>
            <a:r>
              <a:rPr lang="zh-CN" altLang="en-US" sz="1200" dirty="0">
                <a:solidFill>
                  <a:sysClr val="windowText" lastClr="000000"/>
                </a:solidFill>
                <a:latin typeface="微软雅黑" panose="020B0503020204020204" charset="-122"/>
                <a:ea typeface="微软雅黑" panose="020B0503020204020204" charset="-122"/>
              </a:rPr>
              <a:t>键</a:t>
            </a:r>
            <a:r>
              <a:rPr lang="en-US" altLang="zh-CN" sz="1200" dirty="0">
                <a:solidFill>
                  <a:sysClr val="windowText" lastClr="000000"/>
                </a:solidFill>
                <a:latin typeface="微软雅黑" panose="020B0503020204020204" charset="-122"/>
                <a:ea typeface="微软雅黑" panose="020B0503020204020204" charset="-122"/>
              </a:rPr>
              <a:t>——identify </a:t>
            </a:r>
            <a:r>
              <a:rPr lang="zh-CN" altLang="en-US" sz="1200" dirty="0">
                <a:solidFill>
                  <a:sysClr val="windowText" lastClr="000000"/>
                </a:solidFill>
                <a:latin typeface="微软雅黑" panose="020B0503020204020204" charset="-122"/>
                <a:ea typeface="微软雅黑" panose="020B0503020204020204" charset="-122"/>
              </a:rPr>
              <a:t>数字识别</a:t>
            </a:r>
          </a:p>
          <a:p>
            <a:pPr>
              <a:lnSpc>
                <a:spcPct val="130000"/>
              </a:lnSpc>
            </a:pPr>
            <a:r>
              <a:rPr lang="en-US" altLang="zh-CN" sz="1200" dirty="0">
                <a:solidFill>
                  <a:sysClr val="windowText" lastClr="000000"/>
                </a:solidFill>
                <a:latin typeface="微软雅黑" panose="020B0503020204020204" charset="-122"/>
                <a:ea typeface="微软雅黑" panose="020B0503020204020204" charset="-122"/>
              </a:rPr>
              <a:t>esc</a:t>
            </a:r>
            <a:r>
              <a:rPr lang="zh-CN" altLang="en-US" sz="1200" dirty="0">
                <a:solidFill>
                  <a:sysClr val="windowText" lastClr="000000"/>
                </a:solidFill>
                <a:latin typeface="微软雅黑" panose="020B0503020204020204" charset="-122"/>
                <a:ea typeface="微软雅黑" panose="020B0503020204020204" charset="-122"/>
              </a:rPr>
              <a:t>键</a:t>
            </a:r>
            <a:r>
              <a:rPr lang="en-US" altLang="zh-CN" sz="1200" dirty="0">
                <a:solidFill>
                  <a:sysClr val="windowText" lastClr="000000"/>
                </a:solidFill>
                <a:latin typeface="微软雅黑" panose="020B0503020204020204" charset="-122"/>
                <a:ea typeface="微软雅黑" panose="020B0503020204020204" charset="-122"/>
              </a:rPr>
              <a:t>——</a:t>
            </a:r>
            <a:r>
              <a:rPr lang="zh-CN" altLang="en-US" sz="1200" dirty="0">
                <a:solidFill>
                  <a:sysClr val="windowText" lastClr="000000"/>
                </a:solidFill>
                <a:latin typeface="微软雅黑" panose="020B0503020204020204" charset="-122"/>
                <a:ea typeface="微软雅黑" panose="020B0503020204020204" charset="-122"/>
              </a:rPr>
              <a:t>清除画板内容</a:t>
            </a:r>
          </a:p>
        </p:txBody>
      </p:sp>
      <p:sp>
        <p:nvSpPr>
          <p:cNvPr id="23" name="矩形 22"/>
          <p:cNvSpPr/>
          <p:nvPr/>
        </p:nvSpPr>
        <p:spPr>
          <a:xfrm>
            <a:off x="5799182" y="4037534"/>
            <a:ext cx="4770835" cy="1081843"/>
          </a:xfrm>
          <a:prstGeom prst="rect">
            <a:avLst/>
          </a:prstGeom>
          <a:solidFill>
            <a:srgbClr val="E8E8E6"/>
          </a:solidFill>
          <a:ln w="12700" cap="flat" cmpd="sng" algn="ctr">
            <a:solidFill>
              <a:srgbClr val="FFFFFF"/>
            </a:solidFill>
            <a:prstDash val="solid"/>
            <a:miter lim="800000"/>
          </a:ln>
          <a:effectLst/>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lang="zh-CN" altLang="en-US" sz="1015"/>
          </a:p>
        </p:txBody>
      </p:sp>
      <p:sp>
        <p:nvSpPr>
          <p:cNvPr id="27" name="矩形 26"/>
          <p:cNvSpPr/>
          <p:nvPr/>
        </p:nvSpPr>
        <p:spPr>
          <a:xfrm>
            <a:off x="6279515" y="3782060"/>
            <a:ext cx="3658235" cy="473075"/>
          </a:xfrm>
          <a:prstGeom prst="rect">
            <a:avLst/>
          </a:prstGeom>
          <a:solidFill>
            <a:srgbClr val="414455"/>
          </a:solidFill>
          <a:ln w="12700" cap="flat" cmpd="sng" algn="ctr">
            <a:noFill/>
            <a:prstDash val="solid"/>
            <a:miter lim="800000"/>
          </a:ln>
          <a:effectLst/>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r>
              <a:rPr lang="zh-CN" altLang="en-US" sz="2000" dirty="0">
                <a:latin typeface="微软雅黑" panose="020B0503020204020204" charset="-122"/>
                <a:ea typeface="微软雅黑" panose="020B0503020204020204" charset="-122"/>
              </a:rPr>
              <a:t>鼠标实现功能</a:t>
            </a:r>
          </a:p>
        </p:txBody>
      </p:sp>
      <p:sp>
        <p:nvSpPr>
          <p:cNvPr id="28" name="TextBox 83"/>
          <p:cNvSpPr txBox="1"/>
          <p:nvPr/>
        </p:nvSpPr>
        <p:spPr>
          <a:xfrm>
            <a:off x="5961200" y="4255280"/>
            <a:ext cx="4536504" cy="810260"/>
          </a:xfrm>
          <a:prstGeom prst="rect">
            <a:avLst/>
          </a:prstGeom>
          <a:noFill/>
        </p:spPr>
        <p:txBody>
          <a:bodyPr wrap="square" rtlCol="0">
            <a:spAutoFit/>
          </a:bodyPr>
          <a:lstStyle/>
          <a:p>
            <a:pPr>
              <a:lnSpc>
                <a:spcPct val="130000"/>
              </a:lnSpc>
            </a:pPr>
            <a:r>
              <a:rPr lang="zh-CN" altLang="en-US" sz="1200">
                <a:solidFill>
                  <a:sysClr val="windowText" lastClr="000000"/>
                </a:solidFill>
                <a:latin typeface="微软雅黑" panose="020B0503020204020204" charset="-122"/>
                <a:ea typeface="微软雅黑" panose="020B0503020204020204" charset="-122"/>
              </a:rPr>
              <a:t>更改颜色</a:t>
            </a:r>
          </a:p>
          <a:p>
            <a:pPr>
              <a:lnSpc>
                <a:spcPct val="130000"/>
              </a:lnSpc>
            </a:pPr>
            <a:r>
              <a:rPr lang="zh-CN" altLang="en-US" sz="1200">
                <a:solidFill>
                  <a:sysClr val="windowText" lastClr="000000"/>
                </a:solidFill>
                <a:latin typeface="微软雅黑" panose="020B0503020204020204" charset="-122"/>
                <a:ea typeface="微软雅黑" panose="020B0503020204020204" charset="-122"/>
              </a:rPr>
              <a:t>更改画笔粗细</a:t>
            </a:r>
          </a:p>
          <a:p>
            <a:pPr>
              <a:lnSpc>
                <a:spcPct val="130000"/>
              </a:lnSpc>
            </a:pPr>
            <a:r>
              <a:rPr lang="zh-CN" altLang="en-US" sz="1200">
                <a:solidFill>
                  <a:sysClr val="windowText" lastClr="000000"/>
                </a:solidFill>
                <a:latin typeface="微软雅黑" panose="020B0503020204020204" charset="-122"/>
                <a:ea typeface="微软雅黑" panose="020B0503020204020204" charset="-122"/>
              </a:rPr>
              <a:t>更改画笔种类</a:t>
            </a:r>
          </a:p>
        </p:txBody>
      </p:sp>
      <p:pic>
        <p:nvPicPr>
          <p:cNvPr id="29" name="图片 28" descr="捕获"/>
          <p:cNvPicPr>
            <a:picLocks noChangeAspect="1"/>
          </p:cNvPicPr>
          <p:nvPr/>
        </p:nvPicPr>
        <p:blipFill>
          <a:blip r:embed="rId2"/>
          <a:srcRect t="445" r="90000"/>
          <a:stretch>
            <a:fillRect/>
          </a:stretch>
        </p:blipFill>
        <p:spPr>
          <a:xfrm>
            <a:off x="5097145" y="944245"/>
            <a:ext cx="702310" cy="5507355"/>
          </a:xfrm>
          <a:prstGeom prst="rect">
            <a:avLst/>
          </a:prstGeom>
        </p:spPr>
      </p:pic>
      <p:pic>
        <p:nvPicPr>
          <p:cNvPr id="30" name="图片 29" descr="捕获"/>
          <p:cNvPicPr>
            <a:picLocks noChangeAspect="1"/>
          </p:cNvPicPr>
          <p:nvPr/>
        </p:nvPicPr>
        <p:blipFill>
          <a:blip r:embed="rId3"/>
          <a:stretch>
            <a:fillRect/>
          </a:stretch>
        </p:blipFill>
        <p:spPr>
          <a:xfrm>
            <a:off x="232410" y="944245"/>
            <a:ext cx="4761230" cy="5315585"/>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up)">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500"/>
                                        <p:tgtEl>
                                          <p:spTgt spid="6"/>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randombar(horizontal)">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randombar(horizontal)">
                                      <p:cBhvr>
                                        <p:cTn id="28" dur="500"/>
                                        <p:tgtEl>
                                          <p:spTgt spid="27"/>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randombar(horizontal)">
                                      <p:cBhvr>
                                        <p:cTn id="31" dur="500"/>
                                        <p:tgtEl>
                                          <p:spTgt spid="28"/>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randombar(horizontal)">
                                      <p:cBhvr>
                                        <p:cTn id="3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23" grpId="0" animBg="1"/>
      <p:bldP spid="27" grpId="0" animBg="1"/>
      <p:bldP spid="2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51228" y="789605"/>
            <a:ext cx="10254545" cy="0"/>
          </a:xfrm>
          <a:prstGeom prst="line">
            <a:avLst/>
          </a:prstGeom>
          <a:noFill/>
          <a:ln w="12700" cap="flat" cmpd="sng" algn="ctr">
            <a:solidFill>
              <a:sysClr val="windowText" lastClr="000000"/>
            </a:solidFill>
            <a:prstDash val="dash"/>
          </a:ln>
          <a:effectLst/>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17584" y="306898"/>
            <a:ext cx="347288" cy="347288"/>
          </a:xfrm>
          <a:prstGeom prst="ellipse">
            <a:avLst/>
          </a:prstGeom>
          <a:solidFill>
            <a:srgbClr val="1A3F6C"/>
          </a:solidFill>
          <a:ln w="25400" cap="flat" cmpd="sng" algn="ctr">
            <a:noFill/>
            <a:prstDash val="solid"/>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26" name="TextBox 25"/>
          <p:cNvSpPr txBox="1"/>
          <p:nvPr/>
        </p:nvSpPr>
        <p:spPr>
          <a:xfrm>
            <a:off x="1148821" y="261572"/>
            <a:ext cx="5673348" cy="481670"/>
          </a:xfrm>
          <a:prstGeom prst="rect">
            <a:avLst/>
          </a:prstGeom>
          <a:noFill/>
        </p:spPr>
        <p:txBody>
          <a:bodyPr wrap="none" rtlCol="0">
            <a:spAutoFit/>
          </a:bodyPr>
          <a:lstStyle/>
          <a:p>
            <a:r>
              <a:rPr lang="zh-CN" altLang="en-US" sz="2530" spc="300" dirty="0">
                <a:latin typeface="方正兰亭细黑_GBK" pitchFamily="2" charset="-122"/>
                <a:ea typeface="方正兰亭细黑_GBK" pitchFamily="2" charset="-122"/>
              </a:rPr>
              <a:t>画板对神经网络调用</a:t>
            </a:r>
            <a:r>
              <a:rPr lang="en-US" altLang="zh-CN" sz="2530" spc="300" dirty="0">
                <a:latin typeface="方正兰亭细黑_GBK" pitchFamily="2" charset="-122"/>
                <a:ea typeface="方正兰亭细黑_GBK" pitchFamily="2" charset="-122"/>
              </a:rPr>
              <a:t>——</a:t>
            </a:r>
            <a:r>
              <a:rPr lang="zh-CN" altLang="en-US" sz="2530" spc="300" dirty="0">
                <a:latin typeface="方正兰亭细黑_GBK" pitchFamily="2" charset="-122"/>
                <a:ea typeface="方正兰亭细黑_GBK" pitchFamily="2" charset="-122"/>
              </a:rPr>
              <a:t>框架模型</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0700" y="1173939"/>
            <a:ext cx="1936546" cy="1753026"/>
          </a:xfrm>
          <a:prstGeom prst="rect">
            <a:avLst/>
          </a:prstGeom>
        </p:spPr>
      </p:pic>
      <p:sp>
        <p:nvSpPr>
          <p:cNvPr id="8" name="文本框 7"/>
          <p:cNvSpPr txBox="1"/>
          <p:nvPr/>
        </p:nvSpPr>
        <p:spPr>
          <a:xfrm>
            <a:off x="765072" y="2990268"/>
            <a:ext cx="1447800" cy="369332"/>
          </a:xfrm>
          <a:prstGeom prst="rect">
            <a:avLst/>
          </a:prstGeom>
          <a:noFill/>
        </p:spPr>
        <p:txBody>
          <a:bodyPr wrap="square" rtlCol="0">
            <a:spAutoFit/>
          </a:bodyPr>
          <a:lstStyle/>
          <a:p>
            <a:r>
              <a:rPr lang="en-US" altLang="zh-CN" dirty="0" err="1"/>
              <a:t>Draw_Board</a:t>
            </a:r>
            <a:endParaRPr lang="zh-CN" altLang="en-US" dirty="0"/>
          </a:p>
        </p:txBody>
      </p:sp>
      <p:pic>
        <p:nvPicPr>
          <p:cNvPr id="9" name="图片 8"/>
          <p:cNvPicPr>
            <a:picLocks noChangeAspect="1"/>
          </p:cNvPicPr>
          <p:nvPr/>
        </p:nvPicPr>
        <p:blipFill>
          <a:blip r:embed="rId3"/>
          <a:stretch>
            <a:fillRect/>
          </a:stretch>
        </p:blipFill>
        <p:spPr>
          <a:xfrm>
            <a:off x="5317572" y="1296256"/>
            <a:ext cx="1152525" cy="1590675"/>
          </a:xfrm>
          <a:prstGeom prst="rect">
            <a:avLst/>
          </a:prstGeom>
        </p:spPr>
      </p:pic>
      <p:sp>
        <p:nvSpPr>
          <p:cNvPr id="13" name="文本框 12"/>
          <p:cNvSpPr txBox="1"/>
          <p:nvPr/>
        </p:nvSpPr>
        <p:spPr>
          <a:xfrm>
            <a:off x="3259253" y="3010762"/>
            <a:ext cx="1569660" cy="369332"/>
          </a:xfrm>
          <a:prstGeom prst="rect">
            <a:avLst/>
          </a:prstGeom>
          <a:noFill/>
        </p:spPr>
        <p:txBody>
          <a:bodyPr wrap="none" rtlCol="0">
            <a:spAutoFit/>
          </a:bodyPr>
          <a:lstStyle/>
          <a:p>
            <a:r>
              <a:rPr lang="zh-CN" altLang="en-US" dirty="0">
                <a:latin typeface="微软雅黑" panose="020B0503020204020204" charset="-122"/>
                <a:ea typeface="微软雅黑" panose="020B0503020204020204" charset="-122"/>
              </a:rPr>
              <a:t>导出手写图片</a:t>
            </a:r>
          </a:p>
        </p:txBody>
      </p:sp>
      <p:pic>
        <p:nvPicPr>
          <p:cNvPr id="14" name="图片 13"/>
          <p:cNvPicPr>
            <a:picLocks noChangeAspect="1"/>
          </p:cNvPicPr>
          <p:nvPr/>
        </p:nvPicPr>
        <p:blipFill rotWithShape="1">
          <a:blip r:embed="rId4"/>
          <a:srcRect l="19035"/>
          <a:stretch>
            <a:fillRect/>
          </a:stretch>
        </p:blipFill>
        <p:spPr>
          <a:xfrm>
            <a:off x="3364668" y="1192964"/>
            <a:ext cx="1569660" cy="1749704"/>
          </a:xfrm>
          <a:prstGeom prst="rect">
            <a:avLst/>
          </a:prstGeom>
        </p:spPr>
      </p:pic>
      <p:cxnSp>
        <p:nvCxnSpPr>
          <p:cNvPr id="18" name="直接箭头连接符 17"/>
          <p:cNvCxnSpPr>
            <a:stCxn id="14" idx="3"/>
            <a:endCxn id="9" idx="1"/>
          </p:cNvCxnSpPr>
          <p:nvPr/>
        </p:nvCxnSpPr>
        <p:spPr>
          <a:xfrm>
            <a:off x="4934328" y="2067816"/>
            <a:ext cx="383244" cy="237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文本框 18"/>
          <p:cNvSpPr txBox="1"/>
          <p:nvPr/>
        </p:nvSpPr>
        <p:spPr>
          <a:xfrm>
            <a:off x="7267313" y="2699734"/>
            <a:ext cx="914400" cy="369332"/>
          </a:xfrm>
          <a:prstGeom prst="rect">
            <a:avLst/>
          </a:prstGeom>
          <a:noFill/>
        </p:spPr>
        <p:txBody>
          <a:bodyPr wrap="square" rtlCol="0">
            <a:spAutoFit/>
          </a:bodyPr>
          <a:lstStyle/>
          <a:p>
            <a:r>
              <a:rPr lang="zh-CN" altLang="en-US" dirty="0">
                <a:latin typeface="微软雅黑" panose="020B0503020204020204" charset="-122"/>
                <a:ea typeface="微软雅黑" panose="020B0503020204020204" charset="-122"/>
              </a:rPr>
              <a:t>分字</a:t>
            </a:r>
          </a:p>
        </p:txBody>
      </p:sp>
      <p:pic>
        <p:nvPicPr>
          <p:cNvPr id="20" name="图片 19"/>
          <p:cNvPicPr>
            <a:picLocks noChangeAspect="1"/>
          </p:cNvPicPr>
          <p:nvPr/>
        </p:nvPicPr>
        <p:blipFill>
          <a:blip r:embed="rId5"/>
          <a:stretch>
            <a:fillRect/>
          </a:stretch>
        </p:blipFill>
        <p:spPr>
          <a:xfrm>
            <a:off x="6725509" y="1769028"/>
            <a:ext cx="2077472" cy="645130"/>
          </a:xfrm>
          <a:prstGeom prst="rect">
            <a:avLst/>
          </a:prstGeom>
        </p:spPr>
      </p:pic>
      <p:cxnSp>
        <p:nvCxnSpPr>
          <p:cNvPr id="22" name="直接箭头连接符 21"/>
          <p:cNvCxnSpPr>
            <a:stCxn id="9" idx="3"/>
            <a:endCxn id="20" idx="1"/>
          </p:cNvCxnSpPr>
          <p:nvPr/>
        </p:nvCxnSpPr>
        <p:spPr>
          <a:xfrm flipV="1">
            <a:off x="6470097" y="2091593"/>
            <a:ext cx="255412"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1" name="图片 30"/>
          <p:cNvPicPr>
            <a:picLocks noChangeAspect="1"/>
          </p:cNvPicPr>
          <p:nvPr/>
        </p:nvPicPr>
        <p:blipFill>
          <a:blip r:embed="rId6"/>
          <a:stretch>
            <a:fillRect/>
          </a:stretch>
        </p:blipFill>
        <p:spPr>
          <a:xfrm>
            <a:off x="9207500" y="1470025"/>
            <a:ext cx="1276350" cy="1781175"/>
          </a:xfrm>
          <a:prstGeom prst="rect">
            <a:avLst/>
          </a:prstGeom>
        </p:spPr>
      </p:pic>
      <p:cxnSp>
        <p:nvCxnSpPr>
          <p:cNvPr id="38" name="连接符: 曲线 37"/>
          <p:cNvCxnSpPr>
            <a:stCxn id="3" idx="3"/>
            <a:endCxn id="14" idx="1"/>
          </p:cNvCxnSpPr>
          <p:nvPr/>
        </p:nvCxnSpPr>
        <p:spPr>
          <a:xfrm>
            <a:off x="2457246" y="2050452"/>
            <a:ext cx="907422" cy="17364"/>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连接符: 曲线 39"/>
          <p:cNvCxnSpPr>
            <a:stCxn id="20" idx="3"/>
            <a:endCxn id="31" idx="1"/>
          </p:cNvCxnSpPr>
          <p:nvPr/>
        </p:nvCxnSpPr>
        <p:spPr>
          <a:xfrm>
            <a:off x="8802981" y="2091593"/>
            <a:ext cx="404519" cy="269020"/>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连接符: 曲线 41"/>
          <p:cNvCxnSpPr>
            <a:stCxn id="31" idx="2"/>
          </p:cNvCxnSpPr>
          <p:nvPr/>
        </p:nvCxnSpPr>
        <p:spPr>
          <a:xfrm rot="5400000">
            <a:off x="7773988" y="1789113"/>
            <a:ext cx="609600" cy="3533775"/>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pic>
        <p:nvPicPr>
          <p:cNvPr id="43" name="图片 42"/>
          <p:cNvPicPr>
            <a:picLocks noChangeAspect="1"/>
          </p:cNvPicPr>
          <p:nvPr/>
        </p:nvPicPr>
        <p:blipFill>
          <a:blip r:embed="rId7"/>
          <a:stretch>
            <a:fillRect/>
          </a:stretch>
        </p:blipFill>
        <p:spPr>
          <a:xfrm>
            <a:off x="3721100" y="3615470"/>
            <a:ext cx="2481635" cy="928864"/>
          </a:xfrm>
          <a:prstGeom prst="rect">
            <a:avLst/>
          </a:prstGeom>
        </p:spPr>
      </p:pic>
      <p:sp>
        <p:nvSpPr>
          <p:cNvPr id="44" name="文本框 43"/>
          <p:cNvSpPr txBox="1"/>
          <p:nvPr/>
        </p:nvSpPr>
        <p:spPr>
          <a:xfrm>
            <a:off x="9954841" y="3342263"/>
            <a:ext cx="1107996" cy="369332"/>
          </a:xfrm>
          <a:prstGeom prst="rect">
            <a:avLst/>
          </a:prstGeom>
          <a:noFill/>
        </p:spPr>
        <p:txBody>
          <a:bodyPr wrap="none" rtlCol="0">
            <a:spAutoFit/>
          </a:bodyPr>
          <a:lstStyle/>
          <a:p>
            <a:r>
              <a:rPr lang="zh-CN" altLang="en-US" dirty="0">
                <a:latin typeface="微软雅黑" panose="020B0503020204020204" charset="-122"/>
                <a:ea typeface="微软雅黑" panose="020B0503020204020204" charset="-122"/>
              </a:rPr>
              <a:t>网络调用</a:t>
            </a:r>
          </a:p>
        </p:txBody>
      </p:sp>
      <p:cxnSp>
        <p:nvCxnSpPr>
          <p:cNvPr id="46" name="连接符: 曲线 45"/>
          <p:cNvCxnSpPr>
            <a:stCxn id="31" idx="2"/>
          </p:cNvCxnSpPr>
          <p:nvPr/>
        </p:nvCxnSpPr>
        <p:spPr>
          <a:xfrm rot="5400000">
            <a:off x="7164388" y="2474913"/>
            <a:ext cx="1905000" cy="3457575"/>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pic>
        <p:nvPicPr>
          <p:cNvPr id="47" name="图片 46"/>
          <p:cNvPicPr>
            <a:picLocks noChangeAspect="1"/>
          </p:cNvPicPr>
          <p:nvPr/>
        </p:nvPicPr>
        <p:blipFill>
          <a:blip r:embed="rId8"/>
          <a:stretch>
            <a:fillRect/>
          </a:stretch>
        </p:blipFill>
        <p:spPr>
          <a:xfrm>
            <a:off x="3669111" y="4903970"/>
            <a:ext cx="2552702" cy="928863"/>
          </a:xfrm>
          <a:prstGeom prst="rect">
            <a:avLst/>
          </a:prstGeom>
        </p:spPr>
      </p:pic>
      <p:sp>
        <p:nvSpPr>
          <p:cNvPr id="48" name="文本框 47"/>
          <p:cNvSpPr txBox="1"/>
          <p:nvPr/>
        </p:nvSpPr>
        <p:spPr>
          <a:xfrm>
            <a:off x="4276117" y="5885245"/>
            <a:ext cx="1371600" cy="369332"/>
          </a:xfrm>
          <a:prstGeom prst="rect">
            <a:avLst/>
          </a:prstGeom>
          <a:noFill/>
        </p:spPr>
        <p:txBody>
          <a:bodyPr wrap="square" rtlCol="0">
            <a:spAutoFit/>
          </a:bodyPr>
          <a:lstStyle/>
          <a:p>
            <a:r>
              <a:rPr lang="zh-CN" altLang="en-US" dirty="0">
                <a:latin typeface="微软雅黑" panose="020B0503020204020204" charset="-122"/>
                <a:ea typeface="微软雅黑" panose="020B0503020204020204" charset="-122"/>
              </a:rPr>
              <a:t>人工检查</a:t>
            </a:r>
          </a:p>
        </p:txBody>
      </p:sp>
      <p:pic>
        <p:nvPicPr>
          <p:cNvPr id="49" name="图片 48"/>
          <p:cNvPicPr>
            <a:picLocks noChangeAspect="1"/>
          </p:cNvPicPr>
          <p:nvPr/>
        </p:nvPicPr>
        <p:blipFill>
          <a:blip r:embed="rId9"/>
          <a:stretch>
            <a:fillRect/>
          </a:stretch>
        </p:blipFill>
        <p:spPr>
          <a:xfrm>
            <a:off x="1190421" y="3860829"/>
            <a:ext cx="1266825" cy="1733550"/>
          </a:xfrm>
          <a:prstGeom prst="rect">
            <a:avLst/>
          </a:prstGeom>
        </p:spPr>
      </p:pic>
      <p:cxnSp>
        <p:nvCxnSpPr>
          <p:cNvPr id="51" name="连接符: 曲线 50"/>
          <p:cNvCxnSpPr>
            <a:stCxn id="47" idx="1"/>
            <a:endCxn id="49" idx="3"/>
          </p:cNvCxnSpPr>
          <p:nvPr/>
        </p:nvCxnSpPr>
        <p:spPr>
          <a:xfrm rot="10800000">
            <a:off x="2457247" y="4727604"/>
            <a:ext cx="1211865" cy="640798"/>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连接符: 曲线 52"/>
          <p:cNvCxnSpPr>
            <a:stCxn id="49" idx="1"/>
            <a:endCxn id="31" idx="1"/>
          </p:cNvCxnSpPr>
          <p:nvPr/>
        </p:nvCxnSpPr>
        <p:spPr>
          <a:xfrm rot="10800000" flipH="1">
            <a:off x="1190420" y="2360614"/>
            <a:ext cx="8017079" cy="2366991"/>
          </a:xfrm>
          <a:prstGeom prst="curvedConnector3">
            <a:avLst>
              <a:gd name="adj1" fmla="val -285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55" name="矩形 54"/>
          <p:cNvSpPr/>
          <p:nvPr/>
        </p:nvSpPr>
        <p:spPr>
          <a:xfrm>
            <a:off x="1320665" y="5630593"/>
            <a:ext cx="877163" cy="369332"/>
          </a:xfrm>
          <a:prstGeom prst="rect">
            <a:avLst/>
          </a:prstGeom>
        </p:spPr>
        <p:txBody>
          <a:bodyPr wrap="none">
            <a:spAutoFit/>
          </a:bodyPr>
          <a:lstStyle/>
          <a:p>
            <a:r>
              <a:rPr lang="zh-CN" altLang="en-US" dirty="0">
                <a:latin typeface="微软雅黑" panose="020B0503020204020204" charset="-122"/>
                <a:ea typeface="微软雅黑" panose="020B0503020204020204" charset="-122"/>
              </a:rPr>
              <a:t>再训练</a:t>
            </a:r>
          </a:p>
        </p:txBody>
      </p:sp>
      <p:pic>
        <p:nvPicPr>
          <p:cNvPr id="56" name="图片 55"/>
          <p:cNvPicPr>
            <a:picLocks noChangeAspect="1"/>
          </p:cNvPicPr>
          <p:nvPr/>
        </p:nvPicPr>
        <p:blipFill>
          <a:blip r:embed="rId10"/>
          <a:stretch>
            <a:fillRect/>
          </a:stretch>
        </p:blipFill>
        <p:spPr>
          <a:xfrm>
            <a:off x="9965488" y="4127115"/>
            <a:ext cx="1426588" cy="1865538"/>
          </a:xfrm>
          <a:prstGeom prst="rect">
            <a:avLst/>
          </a:prstGeom>
        </p:spPr>
      </p:pic>
      <p:cxnSp>
        <p:nvCxnSpPr>
          <p:cNvPr id="62" name="连接符: 曲线 61"/>
          <p:cNvCxnSpPr>
            <a:stCxn id="56" idx="0"/>
            <a:endCxn id="31" idx="3"/>
          </p:cNvCxnSpPr>
          <p:nvPr/>
        </p:nvCxnSpPr>
        <p:spPr>
          <a:xfrm rot="16200000" flipV="1">
            <a:off x="9698065" y="3146398"/>
            <a:ext cx="1766502" cy="194932"/>
          </a:xfrm>
          <a:prstGeom prst="curvedConnector2">
            <a:avLst/>
          </a:prstGeom>
          <a:ln>
            <a:headEnd type="triangle"/>
            <a:tailEnd type="triangle"/>
          </a:ln>
        </p:spPr>
        <p:style>
          <a:lnRef idx="2">
            <a:schemeClr val="accent6"/>
          </a:lnRef>
          <a:fillRef idx="0">
            <a:schemeClr val="accent6"/>
          </a:fillRef>
          <a:effectRef idx="1">
            <a:schemeClr val="accent6"/>
          </a:effectRef>
          <a:fontRef idx="minor">
            <a:schemeClr val="tx1"/>
          </a:fontRef>
        </p:style>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ppt_y</p:attrName>
                                        </p:attrNameLst>
                                      </p:cBhvr>
                                      <p:tavLst>
                                        <p:tav tm="0">
                                          <p:val>
                                            <p:strVal val="#ppt_y+#ppt_h*1.125000"/>
                                          </p:val>
                                        </p:tav>
                                        <p:tav tm="100000">
                                          <p:val>
                                            <p:strVal val="#ppt_y"/>
                                          </p:val>
                                        </p:tav>
                                      </p:tavLst>
                                    </p:anim>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p:tgtEl>
                                          <p:spTgt spid="13"/>
                                        </p:tgtEl>
                                        <p:attrNameLst>
                                          <p:attrName>ppt_y</p:attrName>
                                        </p:attrNameLst>
                                      </p:cBhvr>
                                      <p:tavLst>
                                        <p:tav tm="0">
                                          <p:val>
                                            <p:strVal val="#ppt_y+#ppt_h*1.125000"/>
                                          </p:val>
                                        </p:tav>
                                        <p:tav tm="100000">
                                          <p:val>
                                            <p:strVal val="#ppt_y"/>
                                          </p:val>
                                        </p:tav>
                                      </p:tavLst>
                                    </p:anim>
                                    <p:animEffect transition="in" filter="wipe(up)">
                                      <p:cBhvr>
                                        <p:cTn id="18" dur="500"/>
                                        <p:tgtEl>
                                          <p:spTgt spid="13"/>
                                        </p:tgtEl>
                                      </p:cBhvr>
                                    </p:animEffect>
                                  </p:childTnLst>
                                </p:cTn>
                              </p:par>
                              <p:par>
                                <p:cTn id="19" presetID="12" presetClass="entr" presetSubtype="4"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p:tgtEl>
                                          <p:spTgt spid="14"/>
                                        </p:tgtEl>
                                        <p:attrNameLst>
                                          <p:attrName>ppt_y</p:attrName>
                                        </p:attrNameLst>
                                      </p:cBhvr>
                                      <p:tavLst>
                                        <p:tav tm="0">
                                          <p:val>
                                            <p:strVal val="#ppt_y+#ppt_h*1.125000"/>
                                          </p:val>
                                        </p:tav>
                                        <p:tav tm="100000">
                                          <p:val>
                                            <p:strVal val="#ppt_y"/>
                                          </p:val>
                                        </p:tav>
                                      </p:tavLst>
                                    </p:anim>
                                    <p:animEffect transition="in" filter="wipe(up)">
                                      <p:cBhvr>
                                        <p:cTn id="22" dur="500"/>
                                        <p:tgtEl>
                                          <p:spTgt spid="14"/>
                                        </p:tgtEl>
                                      </p:cBhvr>
                                    </p:animEffect>
                                  </p:childTnLst>
                                </p:cTn>
                              </p:par>
                              <p:par>
                                <p:cTn id="23" presetID="12" presetClass="entr" presetSubtype="4"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anim calcmode="lin" valueType="num">
                                      <p:cBhvr additive="base">
                                        <p:cTn id="25" dur="500"/>
                                        <p:tgtEl>
                                          <p:spTgt spid="38"/>
                                        </p:tgtEl>
                                        <p:attrNameLst>
                                          <p:attrName>ppt_y</p:attrName>
                                        </p:attrNameLst>
                                      </p:cBhvr>
                                      <p:tavLst>
                                        <p:tav tm="0">
                                          <p:val>
                                            <p:strVal val="#ppt_y+#ppt_h*1.125000"/>
                                          </p:val>
                                        </p:tav>
                                        <p:tav tm="100000">
                                          <p:val>
                                            <p:strVal val="#ppt_y"/>
                                          </p:val>
                                        </p:tav>
                                      </p:tavLst>
                                    </p:anim>
                                    <p:animEffect transition="in" filter="wipe(up)">
                                      <p:cBhvr>
                                        <p:cTn id="26" dur="500"/>
                                        <p:tgtEl>
                                          <p:spTgt spid="38"/>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p:tgtEl>
                                          <p:spTgt spid="9"/>
                                        </p:tgtEl>
                                        <p:attrNameLst>
                                          <p:attrName>ppt_y</p:attrName>
                                        </p:attrNameLst>
                                      </p:cBhvr>
                                      <p:tavLst>
                                        <p:tav tm="0">
                                          <p:val>
                                            <p:strVal val="#ppt_y+#ppt_h*1.125000"/>
                                          </p:val>
                                        </p:tav>
                                        <p:tav tm="100000">
                                          <p:val>
                                            <p:strVal val="#ppt_y"/>
                                          </p:val>
                                        </p:tav>
                                      </p:tavLst>
                                    </p:anim>
                                    <p:animEffect transition="in" filter="wipe(up)">
                                      <p:cBhvr>
                                        <p:cTn id="32" dur="500"/>
                                        <p:tgtEl>
                                          <p:spTgt spid="9"/>
                                        </p:tgtEl>
                                      </p:cBhvr>
                                    </p:animEffect>
                                  </p:childTnLst>
                                </p:cTn>
                              </p:par>
                              <p:par>
                                <p:cTn id="33" presetID="12" presetClass="entr" presetSubtype="4"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p:tgtEl>
                                          <p:spTgt spid="18"/>
                                        </p:tgtEl>
                                        <p:attrNameLst>
                                          <p:attrName>ppt_y</p:attrName>
                                        </p:attrNameLst>
                                      </p:cBhvr>
                                      <p:tavLst>
                                        <p:tav tm="0">
                                          <p:val>
                                            <p:strVal val="#ppt_y+#ppt_h*1.125000"/>
                                          </p:val>
                                        </p:tav>
                                        <p:tav tm="100000">
                                          <p:val>
                                            <p:strVal val="#ppt_y"/>
                                          </p:val>
                                        </p:tav>
                                      </p:tavLst>
                                    </p:anim>
                                    <p:animEffect transition="in" filter="wipe(up)">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p:tgtEl>
                                          <p:spTgt spid="19"/>
                                        </p:tgtEl>
                                        <p:attrNameLst>
                                          <p:attrName>ppt_y</p:attrName>
                                        </p:attrNameLst>
                                      </p:cBhvr>
                                      <p:tavLst>
                                        <p:tav tm="0">
                                          <p:val>
                                            <p:strVal val="#ppt_y+#ppt_h*1.125000"/>
                                          </p:val>
                                        </p:tav>
                                        <p:tav tm="100000">
                                          <p:val>
                                            <p:strVal val="#ppt_y"/>
                                          </p:val>
                                        </p:tav>
                                      </p:tavLst>
                                    </p:anim>
                                    <p:animEffect transition="in" filter="wipe(up)">
                                      <p:cBhvr>
                                        <p:cTn id="42" dur="500"/>
                                        <p:tgtEl>
                                          <p:spTgt spid="19"/>
                                        </p:tgtEl>
                                      </p:cBhvr>
                                    </p:animEffect>
                                  </p:childTnLst>
                                </p:cTn>
                              </p:par>
                              <p:par>
                                <p:cTn id="43" presetID="12" presetClass="entr" presetSubtype="4"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500"/>
                                        <p:tgtEl>
                                          <p:spTgt spid="20"/>
                                        </p:tgtEl>
                                        <p:attrNameLst>
                                          <p:attrName>ppt_y</p:attrName>
                                        </p:attrNameLst>
                                      </p:cBhvr>
                                      <p:tavLst>
                                        <p:tav tm="0">
                                          <p:val>
                                            <p:strVal val="#ppt_y+#ppt_h*1.125000"/>
                                          </p:val>
                                        </p:tav>
                                        <p:tav tm="100000">
                                          <p:val>
                                            <p:strVal val="#ppt_y"/>
                                          </p:val>
                                        </p:tav>
                                      </p:tavLst>
                                    </p:anim>
                                    <p:animEffect transition="in" filter="wipe(up)">
                                      <p:cBhvr>
                                        <p:cTn id="46" dur="500"/>
                                        <p:tgtEl>
                                          <p:spTgt spid="20"/>
                                        </p:tgtEl>
                                      </p:cBhvr>
                                    </p:animEffect>
                                  </p:childTnLst>
                                </p:cTn>
                              </p:par>
                              <p:par>
                                <p:cTn id="47" presetID="12" presetClass="entr" presetSubtype="4"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p:tgtEl>
                                          <p:spTgt spid="22"/>
                                        </p:tgtEl>
                                        <p:attrNameLst>
                                          <p:attrName>ppt_y</p:attrName>
                                        </p:attrNameLst>
                                      </p:cBhvr>
                                      <p:tavLst>
                                        <p:tav tm="0">
                                          <p:val>
                                            <p:strVal val="#ppt_y+#ppt_h*1.125000"/>
                                          </p:val>
                                        </p:tav>
                                        <p:tav tm="100000">
                                          <p:val>
                                            <p:strVal val="#ppt_y"/>
                                          </p:val>
                                        </p:tav>
                                      </p:tavLst>
                                    </p:anim>
                                    <p:animEffect transition="in" filter="wipe(up)">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nodeType="click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additive="base">
                                        <p:cTn id="55" dur="500"/>
                                        <p:tgtEl>
                                          <p:spTgt spid="31"/>
                                        </p:tgtEl>
                                        <p:attrNameLst>
                                          <p:attrName>ppt_y</p:attrName>
                                        </p:attrNameLst>
                                      </p:cBhvr>
                                      <p:tavLst>
                                        <p:tav tm="0">
                                          <p:val>
                                            <p:strVal val="#ppt_y+#ppt_h*1.125000"/>
                                          </p:val>
                                        </p:tav>
                                        <p:tav tm="100000">
                                          <p:val>
                                            <p:strVal val="#ppt_y"/>
                                          </p:val>
                                        </p:tav>
                                      </p:tavLst>
                                    </p:anim>
                                    <p:animEffect transition="in" filter="wipe(up)">
                                      <p:cBhvr>
                                        <p:cTn id="56" dur="500"/>
                                        <p:tgtEl>
                                          <p:spTgt spid="31"/>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4" fill="hold" nodeType="clickEffect">
                                  <p:stCondLst>
                                    <p:cond delay="0"/>
                                  </p:stCondLst>
                                  <p:childTnLst>
                                    <p:set>
                                      <p:cBhvr>
                                        <p:cTn id="60" dur="1" fill="hold">
                                          <p:stCondLst>
                                            <p:cond delay="0"/>
                                          </p:stCondLst>
                                        </p:cTn>
                                        <p:tgtEl>
                                          <p:spTgt spid="42"/>
                                        </p:tgtEl>
                                        <p:attrNameLst>
                                          <p:attrName>style.visibility</p:attrName>
                                        </p:attrNameLst>
                                      </p:cBhvr>
                                      <p:to>
                                        <p:strVal val="visible"/>
                                      </p:to>
                                    </p:set>
                                    <p:anim calcmode="lin" valueType="num">
                                      <p:cBhvr additive="base">
                                        <p:cTn id="61" dur="500"/>
                                        <p:tgtEl>
                                          <p:spTgt spid="42"/>
                                        </p:tgtEl>
                                        <p:attrNameLst>
                                          <p:attrName>ppt_y</p:attrName>
                                        </p:attrNameLst>
                                      </p:cBhvr>
                                      <p:tavLst>
                                        <p:tav tm="0">
                                          <p:val>
                                            <p:strVal val="#ppt_y+#ppt_h*1.125000"/>
                                          </p:val>
                                        </p:tav>
                                        <p:tav tm="100000">
                                          <p:val>
                                            <p:strVal val="#ppt_y"/>
                                          </p:val>
                                        </p:tav>
                                      </p:tavLst>
                                    </p:anim>
                                    <p:animEffect transition="in" filter="wipe(up)">
                                      <p:cBhvr>
                                        <p:cTn id="62" dur="500"/>
                                        <p:tgtEl>
                                          <p:spTgt spid="42"/>
                                        </p:tgtEl>
                                      </p:cBhvr>
                                    </p:animEffect>
                                  </p:childTnLst>
                                </p:cTn>
                              </p:par>
                            </p:childTnLst>
                          </p:cTn>
                        </p:par>
                      </p:childTnLst>
                    </p:cTn>
                  </p:par>
                  <p:par>
                    <p:cTn id="63" fill="hold">
                      <p:stCondLst>
                        <p:cond delay="indefinite"/>
                      </p:stCondLst>
                      <p:childTnLst>
                        <p:par>
                          <p:cTn id="64" fill="hold">
                            <p:stCondLst>
                              <p:cond delay="0"/>
                            </p:stCondLst>
                            <p:childTnLst>
                              <p:par>
                                <p:cTn id="65" presetID="12" presetClass="entr" presetSubtype="4" fill="hold" grpId="0" nodeType="clickEffect">
                                  <p:stCondLst>
                                    <p:cond delay="0"/>
                                  </p:stCondLst>
                                  <p:childTnLst>
                                    <p:set>
                                      <p:cBhvr>
                                        <p:cTn id="66" dur="1" fill="hold">
                                          <p:stCondLst>
                                            <p:cond delay="0"/>
                                          </p:stCondLst>
                                        </p:cTn>
                                        <p:tgtEl>
                                          <p:spTgt spid="44"/>
                                        </p:tgtEl>
                                        <p:attrNameLst>
                                          <p:attrName>style.visibility</p:attrName>
                                        </p:attrNameLst>
                                      </p:cBhvr>
                                      <p:to>
                                        <p:strVal val="visible"/>
                                      </p:to>
                                    </p:set>
                                    <p:anim calcmode="lin" valueType="num">
                                      <p:cBhvr additive="base">
                                        <p:cTn id="67" dur="500"/>
                                        <p:tgtEl>
                                          <p:spTgt spid="44"/>
                                        </p:tgtEl>
                                        <p:attrNameLst>
                                          <p:attrName>ppt_y</p:attrName>
                                        </p:attrNameLst>
                                      </p:cBhvr>
                                      <p:tavLst>
                                        <p:tav tm="0">
                                          <p:val>
                                            <p:strVal val="#ppt_y+#ppt_h*1.125000"/>
                                          </p:val>
                                        </p:tav>
                                        <p:tav tm="100000">
                                          <p:val>
                                            <p:strVal val="#ppt_y"/>
                                          </p:val>
                                        </p:tav>
                                      </p:tavLst>
                                    </p:anim>
                                    <p:animEffect transition="in" filter="wipe(up)">
                                      <p:cBhvr>
                                        <p:cTn id="68" dur="500"/>
                                        <p:tgtEl>
                                          <p:spTgt spid="44"/>
                                        </p:tgtEl>
                                      </p:cBhvr>
                                    </p:animEffect>
                                  </p:childTnLst>
                                </p:cTn>
                              </p:par>
                              <p:par>
                                <p:cTn id="69" presetID="12" presetClass="entr" presetSubtype="4" fill="hold" nodeType="withEffect">
                                  <p:stCondLst>
                                    <p:cond delay="0"/>
                                  </p:stCondLst>
                                  <p:childTnLst>
                                    <p:set>
                                      <p:cBhvr>
                                        <p:cTn id="70" dur="1" fill="hold">
                                          <p:stCondLst>
                                            <p:cond delay="0"/>
                                          </p:stCondLst>
                                        </p:cTn>
                                        <p:tgtEl>
                                          <p:spTgt spid="40"/>
                                        </p:tgtEl>
                                        <p:attrNameLst>
                                          <p:attrName>style.visibility</p:attrName>
                                        </p:attrNameLst>
                                      </p:cBhvr>
                                      <p:to>
                                        <p:strVal val="visible"/>
                                      </p:to>
                                    </p:set>
                                    <p:anim calcmode="lin" valueType="num">
                                      <p:cBhvr additive="base">
                                        <p:cTn id="71" dur="500"/>
                                        <p:tgtEl>
                                          <p:spTgt spid="40"/>
                                        </p:tgtEl>
                                        <p:attrNameLst>
                                          <p:attrName>ppt_y</p:attrName>
                                        </p:attrNameLst>
                                      </p:cBhvr>
                                      <p:tavLst>
                                        <p:tav tm="0">
                                          <p:val>
                                            <p:strVal val="#ppt_y+#ppt_h*1.125000"/>
                                          </p:val>
                                        </p:tav>
                                        <p:tav tm="100000">
                                          <p:val>
                                            <p:strVal val="#ppt_y"/>
                                          </p:val>
                                        </p:tav>
                                      </p:tavLst>
                                    </p:anim>
                                    <p:animEffect transition="in" filter="wipe(up)">
                                      <p:cBhvr>
                                        <p:cTn id="72" dur="500"/>
                                        <p:tgtEl>
                                          <p:spTgt spid="40"/>
                                        </p:tgtEl>
                                      </p:cBhvr>
                                    </p:animEffect>
                                  </p:childTnLst>
                                </p:cTn>
                              </p:par>
                              <p:par>
                                <p:cTn id="73" presetID="12" presetClass="entr" presetSubtype="4" fill="hold" nodeType="withEffect">
                                  <p:stCondLst>
                                    <p:cond delay="0"/>
                                  </p:stCondLst>
                                  <p:childTnLst>
                                    <p:set>
                                      <p:cBhvr>
                                        <p:cTn id="74" dur="1" fill="hold">
                                          <p:stCondLst>
                                            <p:cond delay="0"/>
                                          </p:stCondLst>
                                        </p:cTn>
                                        <p:tgtEl>
                                          <p:spTgt spid="43"/>
                                        </p:tgtEl>
                                        <p:attrNameLst>
                                          <p:attrName>style.visibility</p:attrName>
                                        </p:attrNameLst>
                                      </p:cBhvr>
                                      <p:to>
                                        <p:strVal val="visible"/>
                                      </p:to>
                                    </p:set>
                                    <p:anim calcmode="lin" valueType="num">
                                      <p:cBhvr additive="base">
                                        <p:cTn id="75" dur="500"/>
                                        <p:tgtEl>
                                          <p:spTgt spid="43"/>
                                        </p:tgtEl>
                                        <p:attrNameLst>
                                          <p:attrName>ppt_y</p:attrName>
                                        </p:attrNameLst>
                                      </p:cBhvr>
                                      <p:tavLst>
                                        <p:tav tm="0">
                                          <p:val>
                                            <p:strVal val="#ppt_y+#ppt_h*1.125000"/>
                                          </p:val>
                                        </p:tav>
                                        <p:tav tm="100000">
                                          <p:val>
                                            <p:strVal val="#ppt_y"/>
                                          </p:val>
                                        </p:tav>
                                      </p:tavLst>
                                    </p:anim>
                                    <p:animEffect transition="in" filter="wipe(up)">
                                      <p:cBhvr>
                                        <p:cTn id="76" dur="500"/>
                                        <p:tgtEl>
                                          <p:spTgt spid="43"/>
                                        </p:tgtEl>
                                      </p:cBhvr>
                                    </p:animEffect>
                                  </p:childTnLst>
                                </p:cTn>
                              </p:par>
                            </p:childTnLst>
                          </p:cTn>
                        </p:par>
                      </p:childTnLst>
                    </p:cTn>
                  </p:par>
                  <p:par>
                    <p:cTn id="77" fill="hold">
                      <p:stCondLst>
                        <p:cond delay="indefinite"/>
                      </p:stCondLst>
                      <p:childTnLst>
                        <p:par>
                          <p:cTn id="78" fill="hold">
                            <p:stCondLst>
                              <p:cond delay="0"/>
                            </p:stCondLst>
                            <p:childTnLst>
                              <p:par>
                                <p:cTn id="79" presetID="12" presetClass="entr" presetSubtype="4" fill="hold" nodeType="clickEffect">
                                  <p:stCondLst>
                                    <p:cond delay="0"/>
                                  </p:stCondLst>
                                  <p:childTnLst>
                                    <p:set>
                                      <p:cBhvr>
                                        <p:cTn id="80" dur="1" fill="hold">
                                          <p:stCondLst>
                                            <p:cond delay="0"/>
                                          </p:stCondLst>
                                        </p:cTn>
                                        <p:tgtEl>
                                          <p:spTgt spid="46"/>
                                        </p:tgtEl>
                                        <p:attrNameLst>
                                          <p:attrName>style.visibility</p:attrName>
                                        </p:attrNameLst>
                                      </p:cBhvr>
                                      <p:to>
                                        <p:strVal val="visible"/>
                                      </p:to>
                                    </p:set>
                                    <p:anim calcmode="lin" valueType="num">
                                      <p:cBhvr additive="base">
                                        <p:cTn id="81" dur="500"/>
                                        <p:tgtEl>
                                          <p:spTgt spid="46"/>
                                        </p:tgtEl>
                                        <p:attrNameLst>
                                          <p:attrName>ppt_y</p:attrName>
                                        </p:attrNameLst>
                                      </p:cBhvr>
                                      <p:tavLst>
                                        <p:tav tm="0">
                                          <p:val>
                                            <p:strVal val="#ppt_y+#ppt_h*1.125000"/>
                                          </p:val>
                                        </p:tav>
                                        <p:tav tm="100000">
                                          <p:val>
                                            <p:strVal val="#ppt_y"/>
                                          </p:val>
                                        </p:tav>
                                      </p:tavLst>
                                    </p:anim>
                                    <p:animEffect transition="in" filter="wipe(up)">
                                      <p:cBhvr>
                                        <p:cTn id="82" dur="500"/>
                                        <p:tgtEl>
                                          <p:spTgt spid="46"/>
                                        </p:tgtEl>
                                      </p:cBhvr>
                                    </p:animEffect>
                                  </p:childTnLst>
                                </p:cTn>
                              </p:par>
                              <p:par>
                                <p:cTn id="83" presetID="12" presetClass="entr" presetSubtype="4" fill="hold" nodeType="withEffect">
                                  <p:stCondLst>
                                    <p:cond delay="0"/>
                                  </p:stCondLst>
                                  <p:childTnLst>
                                    <p:set>
                                      <p:cBhvr>
                                        <p:cTn id="84" dur="1" fill="hold">
                                          <p:stCondLst>
                                            <p:cond delay="0"/>
                                          </p:stCondLst>
                                        </p:cTn>
                                        <p:tgtEl>
                                          <p:spTgt spid="47"/>
                                        </p:tgtEl>
                                        <p:attrNameLst>
                                          <p:attrName>style.visibility</p:attrName>
                                        </p:attrNameLst>
                                      </p:cBhvr>
                                      <p:to>
                                        <p:strVal val="visible"/>
                                      </p:to>
                                    </p:set>
                                    <p:anim calcmode="lin" valueType="num">
                                      <p:cBhvr additive="base">
                                        <p:cTn id="85" dur="500"/>
                                        <p:tgtEl>
                                          <p:spTgt spid="47"/>
                                        </p:tgtEl>
                                        <p:attrNameLst>
                                          <p:attrName>ppt_y</p:attrName>
                                        </p:attrNameLst>
                                      </p:cBhvr>
                                      <p:tavLst>
                                        <p:tav tm="0">
                                          <p:val>
                                            <p:strVal val="#ppt_y+#ppt_h*1.125000"/>
                                          </p:val>
                                        </p:tav>
                                        <p:tav tm="100000">
                                          <p:val>
                                            <p:strVal val="#ppt_y"/>
                                          </p:val>
                                        </p:tav>
                                      </p:tavLst>
                                    </p:anim>
                                    <p:animEffect transition="in" filter="wipe(up)">
                                      <p:cBhvr>
                                        <p:cTn id="86" dur="500"/>
                                        <p:tgtEl>
                                          <p:spTgt spid="47"/>
                                        </p:tgtEl>
                                      </p:cBhvr>
                                    </p:animEffect>
                                  </p:childTnLst>
                                </p:cTn>
                              </p:par>
                              <p:par>
                                <p:cTn id="87" presetID="12" presetClass="entr" presetSubtype="4" fill="hold" grpId="0" nodeType="withEffect">
                                  <p:stCondLst>
                                    <p:cond delay="0"/>
                                  </p:stCondLst>
                                  <p:childTnLst>
                                    <p:set>
                                      <p:cBhvr>
                                        <p:cTn id="88" dur="1" fill="hold">
                                          <p:stCondLst>
                                            <p:cond delay="0"/>
                                          </p:stCondLst>
                                        </p:cTn>
                                        <p:tgtEl>
                                          <p:spTgt spid="48"/>
                                        </p:tgtEl>
                                        <p:attrNameLst>
                                          <p:attrName>style.visibility</p:attrName>
                                        </p:attrNameLst>
                                      </p:cBhvr>
                                      <p:to>
                                        <p:strVal val="visible"/>
                                      </p:to>
                                    </p:set>
                                    <p:anim calcmode="lin" valueType="num">
                                      <p:cBhvr additive="base">
                                        <p:cTn id="89" dur="500"/>
                                        <p:tgtEl>
                                          <p:spTgt spid="48"/>
                                        </p:tgtEl>
                                        <p:attrNameLst>
                                          <p:attrName>ppt_y</p:attrName>
                                        </p:attrNameLst>
                                      </p:cBhvr>
                                      <p:tavLst>
                                        <p:tav tm="0">
                                          <p:val>
                                            <p:strVal val="#ppt_y+#ppt_h*1.125000"/>
                                          </p:val>
                                        </p:tav>
                                        <p:tav tm="100000">
                                          <p:val>
                                            <p:strVal val="#ppt_y"/>
                                          </p:val>
                                        </p:tav>
                                      </p:tavLst>
                                    </p:anim>
                                    <p:animEffect transition="in" filter="wipe(up)">
                                      <p:cBhvr>
                                        <p:cTn id="90" dur="500"/>
                                        <p:tgtEl>
                                          <p:spTgt spid="48"/>
                                        </p:tgtEl>
                                      </p:cBhvr>
                                    </p:animEffect>
                                  </p:childTnLst>
                                </p:cTn>
                              </p:par>
                            </p:childTnLst>
                          </p:cTn>
                        </p:par>
                      </p:childTnLst>
                    </p:cTn>
                  </p:par>
                  <p:par>
                    <p:cTn id="91" fill="hold">
                      <p:stCondLst>
                        <p:cond delay="indefinite"/>
                      </p:stCondLst>
                      <p:childTnLst>
                        <p:par>
                          <p:cTn id="92" fill="hold">
                            <p:stCondLst>
                              <p:cond delay="0"/>
                            </p:stCondLst>
                            <p:childTnLst>
                              <p:par>
                                <p:cTn id="93" presetID="12" presetClass="entr" presetSubtype="4" fill="hold" nodeType="clickEffect">
                                  <p:stCondLst>
                                    <p:cond delay="0"/>
                                  </p:stCondLst>
                                  <p:childTnLst>
                                    <p:set>
                                      <p:cBhvr>
                                        <p:cTn id="94" dur="1" fill="hold">
                                          <p:stCondLst>
                                            <p:cond delay="0"/>
                                          </p:stCondLst>
                                        </p:cTn>
                                        <p:tgtEl>
                                          <p:spTgt spid="51"/>
                                        </p:tgtEl>
                                        <p:attrNameLst>
                                          <p:attrName>style.visibility</p:attrName>
                                        </p:attrNameLst>
                                      </p:cBhvr>
                                      <p:to>
                                        <p:strVal val="visible"/>
                                      </p:to>
                                    </p:set>
                                    <p:anim calcmode="lin" valueType="num">
                                      <p:cBhvr additive="base">
                                        <p:cTn id="95" dur="500"/>
                                        <p:tgtEl>
                                          <p:spTgt spid="51"/>
                                        </p:tgtEl>
                                        <p:attrNameLst>
                                          <p:attrName>ppt_y</p:attrName>
                                        </p:attrNameLst>
                                      </p:cBhvr>
                                      <p:tavLst>
                                        <p:tav tm="0">
                                          <p:val>
                                            <p:strVal val="#ppt_y+#ppt_h*1.125000"/>
                                          </p:val>
                                        </p:tav>
                                        <p:tav tm="100000">
                                          <p:val>
                                            <p:strVal val="#ppt_y"/>
                                          </p:val>
                                        </p:tav>
                                      </p:tavLst>
                                    </p:anim>
                                    <p:animEffect transition="in" filter="wipe(up)">
                                      <p:cBhvr>
                                        <p:cTn id="96" dur="500"/>
                                        <p:tgtEl>
                                          <p:spTgt spid="51"/>
                                        </p:tgtEl>
                                      </p:cBhvr>
                                    </p:animEffect>
                                  </p:childTnLst>
                                </p:cTn>
                              </p:par>
                              <p:par>
                                <p:cTn id="97" presetID="12" presetClass="entr" presetSubtype="4" fill="hold" nodeType="withEffect">
                                  <p:stCondLst>
                                    <p:cond delay="0"/>
                                  </p:stCondLst>
                                  <p:childTnLst>
                                    <p:set>
                                      <p:cBhvr>
                                        <p:cTn id="98" dur="1" fill="hold">
                                          <p:stCondLst>
                                            <p:cond delay="0"/>
                                          </p:stCondLst>
                                        </p:cTn>
                                        <p:tgtEl>
                                          <p:spTgt spid="49"/>
                                        </p:tgtEl>
                                        <p:attrNameLst>
                                          <p:attrName>style.visibility</p:attrName>
                                        </p:attrNameLst>
                                      </p:cBhvr>
                                      <p:to>
                                        <p:strVal val="visible"/>
                                      </p:to>
                                    </p:set>
                                    <p:anim calcmode="lin" valueType="num">
                                      <p:cBhvr additive="base">
                                        <p:cTn id="99" dur="500"/>
                                        <p:tgtEl>
                                          <p:spTgt spid="49"/>
                                        </p:tgtEl>
                                        <p:attrNameLst>
                                          <p:attrName>ppt_y</p:attrName>
                                        </p:attrNameLst>
                                      </p:cBhvr>
                                      <p:tavLst>
                                        <p:tav tm="0">
                                          <p:val>
                                            <p:strVal val="#ppt_y+#ppt_h*1.125000"/>
                                          </p:val>
                                        </p:tav>
                                        <p:tav tm="100000">
                                          <p:val>
                                            <p:strVal val="#ppt_y"/>
                                          </p:val>
                                        </p:tav>
                                      </p:tavLst>
                                    </p:anim>
                                    <p:animEffect transition="in" filter="wipe(up)">
                                      <p:cBhvr>
                                        <p:cTn id="100" dur="500"/>
                                        <p:tgtEl>
                                          <p:spTgt spid="49"/>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4" fill="hold" nodeType="clickEffect">
                                  <p:stCondLst>
                                    <p:cond delay="0"/>
                                  </p:stCondLst>
                                  <p:childTnLst>
                                    <p:set>
                                      <p:cBhvr>
                                        <p:cTn id="104" dur="1" fill="hold">
                                          <p:stCondLst>
                                            <p:cond delay="0"/>
                                          </p:stCondLst>
                                        </p:cTn>
                                        <p:tgtEl>
                                          <p:spTgt spid="53"/>
                                        </p:tgtEl>
                                        <p:attrNameLst>
                                          <p:attrName>style.visibility</p:attrName>
                                        </p:attrNameLst>
                                      </p:cBhvr>
                                      <p:to>
                                        <p:strVal val="visible"/>
                                      </p:to>
                                    </p:set>
                                    <p:animEffect transition="in" filter="wipe(down)">
                                      <p:cBhvr>
                                        <p:cTn id="105" dur="500"/>
                                        <p:tgtEl>
                                          <p:spTgt spid="53"/>
                                        </p:tgtEl>
                                      </p:cBhvr>
                                    </p:animEffect>
                                  </p:childTnLst>
                                </p:cTn>
                              </p:par>
                              <p:par>
                                <p:cTn id="106" presetID="12" presetClass="entr" presetSubtype="4" fill="hold" grpId="0" nodeType="withEffect">
                                  <p:stCondLst>
                                    <p:cond delay="0"/>
                                  </p:stCondLst>
                                  <p:childTnLst>
                                    <p:set>
                                      <p:cBhvr>
                                        <p:cTn id="107" dur="1" fill="hold">
                                          <p:stCondLst>
                                            <p:cond delay="0"/>
                                          </p:stCondLst>
                                        </p:cTn>
                                        <p:tgtEl>
                                          <p:spTgt spid="55"/>
                                        </p:tgtEl>
                                        <p:attrNameLst>
                                          <p:attrName>style.visibility</p:attrName>
                                        </p:attrNameLst>
                                      </p:cBhvr>
                                      <p:to>
                                        <p:strVal val="visible"/>
                                      </p:to>
                                    </p:set>
                                    <p:anim calcmode="lin" valueType="num">
                                      <p:cBhvr additive="base">
                                        <p:cTn id="108" dur="500"/>
                                        <p:tgtEl>
                                          <p:spTgt spid="55"/>
                                        </p:tgtEl>
                                        <p:attrNameLst>
                                          <p:attrName>ppt_y</p:attrName>
                                        </p:attrNameLst>
                                      </p:cBhvr>
                                      <p:tavLst>
                                        <p:tav tm="0">
                                          <p:val>
                                            <p:strVal val="#ppt_y+#ppt_h*1.125000"/>
                                          </p:val>
                                        </p:tav>
                                        <p:tav tm="100000">
                                          <p:val>
                                            <p:strVal val="#ppt_y"/>
                                          </p:val>
                                        </p:tav>
                                      </p:tavLst>
                                    </p:anim>
                                    <p:animEffect transition="in" filter="wipe(up)">
                                      <p:cBhvr>
                                        <p:cTn id="109" dur="500"/>
                                        <p:tgtEl>
                                          <p:spTgt spid="55"/>
                                        </p:tgtEl>
                                      </p:cBhvr>
                                    </p:animEffect>
                                  </p:childTnLst>
                                </p:cTn>
                              </p:par>
                              <p:par>
                                <p:cTn id="110" presetID="12" presetClass="entr" presetSubtype="4" fill="hold" nodeType="withEffect">
                                  <p:stCondLst>
                                    <p:cond delay="0"/>
                                  </p:stCondLst>
                                  <p:childTnLst>
                                    <p:set>
                                      <p:cBhvr>
                                        <p:cTn id="111" dur="1" fill="hold">
                                          <p:stCondLst>
                                            <p:cond delay="0"/>
                                          </p:stCondLst>
                                        </p:cTn>
                                        <p:tgtEl>
                                          <p:spTgt spid="56"/>
                                        </p:tgtEl>
                                        <p:attrNameLst>
                                          <p:attrName>style.visibility</p:attrName>
                                        </p:attrNameLst>
                                      </p:cBhvr>
                                      <p:to>
                                        <p:strVal val="visible"/>
                                      </p:to>
                                    </p:set>
                                    <p:anim calcmode="lin" valueType="num">
                                      <p:cBhvr additive="base">
                                        <p:cTn id="112" dur="500"/>
                                        <p:tgtEl>
                                          <p:spTgt spid="56"/>
                                        </p:tgtEl>
                                        <p:attrNameLst>
                                          <p:attrName>ppt_y</p:attrName>
                                        </p:attrNameLst>
                                      </p:cBhvr>
                                      <p:tavLst>
                                        <p:tav tm="0">
                                          <p:val>
                                            <p:strVal val="#ppt_y+#ppt_h*1.125000"/>
                                          </p:val>
                                        </p:tav>
                                        <p:tav tm="100000">
                                          <p:val>
                                            <p:strVal val="#ppt_y"/>
                                          </p:val>
                                        </p:tav>
                                      </p:tavLst>
                                    </p:anim>
                                    <p:animEffect transition="in" filter="wipe(up)">
                                      <p:cBhvr>
                                        <p:cTn id="113" dur="500"/>
                                        <p:tgtEl>
                                          <p:spTgt spid="56"/>
                                        </p:tgtEl>
                                      </p:cBhvr>
                                    </p:animEffect>
                                  </p:childTnLst>
                                </p:cTn>
                              </p:par>
                              <p:par>
                                <p:cTn id="114" presetID="12" presetClass="entr" presetSubtype="4" fill="hold" nodeType="withEffect">
                                  <p:stCondLst>
                                    <p:cond delay="0"/>
                                  </p:stCondLst>
                                  <p:childTnLst>
                                    <p:set>
                                      <p:cBhvr>
                                        <p:cTn id="115" dur="1" fill="hold">
                                          <p:stCondLst>
                                            <p:cond delay="0"/>
                                          </p:stCondLst>
                                        </p:cTn>
                                        <p:tgtEl>
                                          <p:spTgt spid="62"/>
                                        </p:tgtEl>
                                        <p:attrNameLst>
                                          <p:attrName>style.visibility</p:attrName>
                                        </p:attrNameLst>
                                      </p:cBhvr>
                                      <p:to>
                                        <p:strVal val="visible"/>
                                      </p:to>
                                    </p:set>
                                    <p:anim calcmode="lin" valueType="num">
                                      <p:cBhvr additive="base">
                                        <p:cTn id="116" dur="500"/>
                                        <p:tgtEl>
                                          <p:spTgt spid="62"/>
                                        </p:tgtEl>
                                        <p:attrNameLst>
                                          <p:attrName>ppt_y</p:attrName>
                                        </p:attrNameLst>
                                      </p:cBhvr>
                                      <p:tavLst>
                                        <p:tav tm="0">
                                          <p:val>
                                            <p:strVal val="#ppt_y+#ppt_h*1.125000"/>
                                          </p:val>
                                        </p:tav>
                                        <p:tav tm="100000">
                                          <p:val>
                                            <p:strVal val="#ppt_y"/>
                                          </p:val>
                                        </p:tav>
                                      </p:tavLst>
                                    </p:anim>
                                    <p:animEffect transition="in" filter="wipe(up)">
                                      <p:cBhvr>
                                        <p:cTn id="11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9" grpId="0"/>
      <p:bldP spid="44" grpId="0"/>
      <p:bldP spid="48" grpId="0"/>
      <p:bldP spid="55"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30040" y="2767584"/>
            <a:ext cx="3472786" cy="820414"/>
          </a:xfrm>
          <a:prstGeom prst="rect">
            <a:avLst/>
          </a:prstGeom>
        </p:spPr>
      </p:pic>
      <p:sp>
        <p:nvSpPr>
          <p:cNvPr id="3" name="TextBox 2"/>
          <p:cNvSpPr txBox="1"/>
          <p:nvPr/>
        </p:nvSpPr>
        <p:spPr>
          <a:xfrm>
            <a:off x="4507103" y="3048000"/>
            <a:ext cx="2865564" cy="399415"/>
          </a:xfrm>
          <a:prstGeom prst="rect">
            <a:avLst/>
          </a:prstGeom>
        </p:spPr>
        <p:txBody>
          <a:bodyPr lIns="0" tIns="0" rIns="63500" rtlCol="0" anchor="t">
            <a:spAutoFit/>
          </a:bodyPr>
          <a:lstStyle/>
          <a:p>
            <a:pPr algn="ctr" latinLnBrk="1"/>
            <a:r>
              <a:rPr lang="zh-CN" altLang="en-US" sz="2300">
                <a:solidFill>
                  <a:srgbClr val="000000"/>
                </a:solidFill>
                <a:latin typeface="微软雅黑" panose="020B0503020204020204" charset="-122"/>
                <a:ea typeface="微软雅黑" panose="020B0503020204020204" charset="-122"/>
              </a:rPr>
              <a:t>实验步骤概述</a:t>
            </a:r>
          </a:p>
        </p:txBody>
      </p:sp>
      <p:pic>
        <p:nvPicPr>
          <p:cNvPr id="4" name="Picture 3"/>
          <p:cNvPicPr>
            <a:picLocks noChangeAspect="1"/>
          </p:cNvPicPr>
          <p:nvPr/>
        </p:nvPicPr>
        <p:blipFill>
          <a:blip r:embed="rId3"/>
          <a:stretch>
            <a:fillRect/>
          </a:stretch>
        </p:blipFill>
        <p:spPr>
          <a:xfrm>
            <a:off x="5248783" y="1564259"/>
            <a:ext cx="1056390" cy="1203518"/>
          </a:xfrm>
          <a:prstGeom prst="rect">
            <a:avLst/>
          </a:prstGeom>
        </p:spPr>
      </p:pic>
      <p:sp>
        <p:nvSpPr>
          <p:cNvPr id="5" name="TextBox 4"/>
          <p:cNvSpPr txBox="1"/>
          <p:nvPr/>
        </p:nvSpPr>
        <p:spPr>
          <a:xfrm>
            <a:off x="2999232" y="3837432"/>
            <a:ext cx="5680329" cy="353060"/>
          </a:xfrm>
          <a:prstGeom prst="rect">
            <a:avLst/>
          </a:prstGeom>
        </p:spPr>
        <p:txBody>
          <a:bodyPr lIns="0" tIns="0" rIns="63500" rtlCol="0" anchor="t">
            <a:spAutoFit/>
          </a:bodyPr>
          <a:lstStyle/>
          <a:p>
            <a:pPr algn="ctr" latinLnBrk="1"/>
            <a:r>
              <a:rPr lang="zh-CN" sz="2000">
                <a:solidFill>
                  <a:srgbClr val="000000"/>
                </a:solidFill>
                <a:latin typeface="微软雅黑" panose="020B0503020204020204" charset="-122"/>
                <a:ea typeface="微软雅黑" panose="020B0503020204020204" charset="-122"/>
              </a:rPr>
              <a:t>数字分割</a:t>
            </a:r>
          </a:p>
        </p:txBody>
      </p:sp>
    </p:spTree>
  </p:cSld>
  <p:clrMapOvr>
    <a:masterClrMapping/>
  </p:clrMapOvr>
  <p:transition spd="slow">
    <p:randomBar dir="ver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51228" y="789605"/>
            <a:ext cx="10254545" cy="0"/>
          </a:xfrm>
          <a:prstGeom prst="line">
            <a:avLst/>
          </a:prstGeom>
          <a:noFill/>
          <a:ln w="12700" cap="flat" cmpd="sng" algn="ctr">
            <a:solidFill>
              <a:sysClr val="windowText" lastClr="000000"/>
            </a:solidFill>
            <a:prstDash val="dash"/>
          </a:ln>
          <a:effectLst/>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17584" y="306898"/>
            <a:ext cx="347288" cy="347288"/>
          </a:xfrm>
          <a:prstGeom prst="ellipse">
            <a:avLst/>
          </a:prstGeom>
          <a:solidFill>
            <a:srgbClr val="1A3F6C"/>
          </a:solidFill>
          <a:ln w="25400" cap="flat" cmpd="sng" algn="ctr">
            <a:noFill/>
            <a:prstDash val="solid"/>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26" name="TextBox 25"/>
          <p:cNvSpPr txBox="1"/>
          <p:nvPr/>
        </p:nvSpPr>
        <p:spPr>
          <a:xfrm>
            <a:off x="1148821" y="261572"/>
            <a:ext cx="3776980" cy="480060"/>
          </a:xfrm>
          <a:prstGeom prst="rect">
            <a:avLst/>
          </a:prstGeom>
          <a:noFill/>
        </p:spPr>
        <p:txBody>
          <a:bodyPr wrap="none" rtlCol="0">
            <a:spAutoFit/>
          </a:bodyPr>
          <a:lstStyle/>
          <a:p>
            <a:r>
              <a:rPr lang="zh-CN" sz="2530" spc="300" dirty="0">
                <a:latin typeface="方正兰亭细黑_GBK" pitchFamily="2" charset="-122"/>
                <a:ea typeface="方正兰亭细黑_GBK" pitchFamily="2" charset="-122"/>
              </a:rPr>
              <a:t>数字分割</a:t>
            </a:r>
            <a:r>
              <a:rPr lang="en-US" altLang="zh-CN" sz="2530" spc="300" dirty="0">
                <a:latin typeface="方正兰亭细黑_GBK" pitchFamily="2" charset="-122"/>
                <a:ea typeface="方正兰亭细黑_GBK" pitchFamily="2" charset="-122"/>
              </a:rPr>
              <a:t>——</a:t>
            </a:r>
            <a:r>
              <a:rPr lang="zh-CN" altLang="en-US" sz="2530" spc="300" dirty="0">
                <a:latin typeface="方正兰亭细黑_GBK" pitchFamily="2" charset="-122"/>
                <a:ea typeface="方正兰亭细黑_GBK" pitchFamily="2" charset="-122"/>
              </a:rPr>
              <a:t>直接分割</a:t>
            </a:r>
          </a:p>
        </p:txBody>
      </p:sp>
      <p:pic>
        <p:nvPicPr>
          <p:cNvPr id="2" name="图片 1" descr="IMG_0241"/>
          <p:cNvPicPr>
            <a:picLocks noChangeAspect="1"/>
          </p:cNvPicPr>
          <p:nvPr>
            <p:custDataLst>
              <p:tags r:id="rId1"/>
            </p:custDataLst>
          </p:nvPr>
        </p:nvPicPr>
        <p:blipFill>
          <a:blip r:embed="rId4"/>
          <a:srcRect l="14419" t="23561" r="17298" b="53201"/>
          <a:stretch>
            <a:fillRect/>
          </a:stretch>
        </p:blipFill>
        <p:spPr>
          <a:xfrm>
            <a:off x="186690" y="1000760"/>
            <a:ext cx="5151120" cy="2337435"/>
          </a:xfrm>
          <a:prstGeom prst="rect">
            <a:avLst/>
          </a:prstGeom>
        </p:spPr>
      </p:pic>
      <p:pic>
        <p:nvPicPr>
          <p:cNvPr id="3" name="图片 2" descr="IMG_0241"/>
          <p:cNvPicPr>
            <a:picLocks noChangeAspect="1"/>
          </p:cNvPicPr>
          <p:nvPr>
            <p:custDataLst>
              <p:tags r:id="rId2"/>
            </p:custDataLst>
          </p:nvPr>
        </p:nvPicPr>
        <p:blipFill>
          <a:blip r:embed="rId4"/>
          <a:srcRect l="14461" t="47431" r="17862" b="21509"/>
          <a:stretch>
            <a:fillRect/>
          </a:stretch>
        </p:blipFill>
        <p:spPr>
          <a:xfrm>
            <a:off x="5905500" y="3220085"/>
            <a:ext cx="5105400" cy="3124200"/>
          </a:xfrm>
          <a:prstGeom prst="rect">
            <a:avLst/>
          </a:prstGeom>
        </p:spPr>
      </p:pic>
      <p:sp>
        <p:nvSpPr>
          <p:cNvPr id="23" name="矩形 22"/>
          <p:cNvSpPr/>
          <p:nvPr/>
        </p:nvSpPr>
        <p:spPr>
          <a:xfrm>
            <a:off x="5905227" y="1682319"/>
            <a:ext cx="4770835" cy="1081843"/>
          </a:xfrm>
          <a:prstGeom prst="rect">
            <a:avLst/>
          </a:prstGeom>
          <a:solidFill>
            <a:srgbClr val="E8E8E6"/>
          </a:solidFill>
          <a:ln w="12700" cap="flat" cmpd="sng" algn="ctr">
            <a:solidFill>
              <a:srgbClr val="FFFFFF"/>
            </a:solidFill>
            <a:prstDash val="solid"/>
            <a:miter lim="800000"/>
          </a:ln>
          <a:effectLst/>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lang="zh-CN" altLang="en-US" sz="1015"/>
          </a:p>
        </p:txBody>
      </p:sp>
      <p:sp>
        <p:nvSpPr>
          <p:cNvPr id="27" name="矩形 26"/>
          <p:cNvSpPr/>
          <p:nvPr/>
        </p:nvSpPr>
        <p:spPr>
          <a:xfrm>
            <a:off x="6385560" y="1426845"/>
            <a:ext cx="3658235" cy="473075"/>
          </a:xfrm>
          <a:prstGeom prst="rect">
            <a:avLst/>
          </a:prstGeom>
          <a:solidFill>
            <a:srgbClr val="414455"/>
          </a:solidFill>
          <a:ln w="12700" cap="flat" cmpd="sng" algn="ctr">
            <a:noFill/>
            <a:prstDash val="solid"/>
            <a:miter lim="800000"/>
          </a:ln>
          <a:effectLst/>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r>
              <a:rPr lang="zh-CN" altLang="en-US" sz="2000" dirty="0">
                <a:latin typeface="微软雅黑" panose="020B0503020204020204" charset="-122"/>
                <a:ea typeface="微软雅黑" panose="020B0503020204020204" charset="-122"/>
              </a:rPr>
              <a:t>实现原理</a:t>
            </a:r>
          </a:p>
        </p:txBody>
      </p:sp>
      <p:sp>
        <p:nvSpPr>
          <p:cNvPr id="28" name="TextBox 83"/>
          <p:cNvSpPr txBox="1"/>
          <p:nvPr/>
        </p:nvSpPr>
        <p:spPr>
          <a:xfrm>
            <a:off x="6067245" y="1900065"/>
            <a:ext cx="4536504" cy="650875"/>
          </a:xfrm>
          <a:prstGeom prst="rect">
            <a:avLst/>
          </a:prstGeom>
          <a:noFill/>
        </p:spPr>
        <p:txBody>
          <a:bodyPr wrap="square" rtlCol="0">
            <a:spAutoFit/>
          </a:bodyPr>
          <a:lstStyle/>
          <a:p>
            <a:pPr>
              <a:lnSpc>
                <a:spcPct val="130000"/>
              </a:lnSpc>
            </a:pPr>
            <a:r>
              <a:rPr lang="zh-CN" altLang="en-US" sz="2800">
                <a:solidFill>
                  <a:sysClr val="windowText" lastClr="000000"/>
                </a:solidFill>
                <a:latin typeface="微软雅黑" panose="020B0503020204020204" charset="-122"/>
                <a:ea typeface="微软雅黑" panose="020B0503020204020204" charset="-122"/>
              </a:rPr>
              <a:t>遍历找出空白列进行切割</a:t>
            </a:r>
          </a:p>
        </p:txBody>
      </p:sp>
      <p:sp>
        <p:nvSpPr>
          <p:cNvPr id="4" name="矩形 3"/>
          <p:cNvSpPr/>
          <p:nvPr/>
        </p:nvSpPr>
        <p:spPr>
          <a:xfrm>
            <a:off x="727437" y="4184219"/>
            <a:ext cx="4770835" cy="1081843"/>
          </a:xfrm>
          <a:prstGeom prst="rect">
            <a:avLst/>
          </a:prstGeom>
          <a:solidFill>
            <a:srgbClr val="E8E8E6"/>
          </a:solidFill>
          <a:ln w="12700" cap="flat" cmpd="sng" algn="ctr">
            <a:solidFill>
              <a:srgbClr val="FFFFFF"/>
            </a:solidFill>
            <a:prstDash val="solid"/>
            <a:miter lim="800000"/>
          </a:ln>
          <a:effectLst/>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lang="zh-CN" altLang="en-US" sz="1015"/>
          </a:p>
        </p:txBody>
      </p:sp>
      <p:sp>
        <p:nvSpPr>
          <p:cNvPr id="5" name="矩形 4"/>
          <p:cNvSpPr/>
          <p:nvPr/>
        </p:nvSpPr>
        <p:spPr>
          <a:xfrm>
            <a:off x="1207770" y="3928745"/>
            <a:ext cx="3658235" cy="473075"/>
          </a:xfrm>
          <a:prstGeom prst="rect">
            <a:avLst/>
          </a:prstGeom>
          <a:solidFill>
            <a:srgbClr val="414455"/>
          </a:solidFill>
          <a:ln w="12700" cap="flat" cmpd="sng" algn="ctr">
            <a:noFill/>
            <a:prstDash val="solid"/>
            <a:miter lim="800000"/>
          </a:ln>
          <a:effectLst/>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r>
              <a:rPr lang="zh-CN" altLang="en-US" sz="2000">
                <a:latin typeface="微软雅黑" panose="020B0503020204020204" charset="-122"/>
                <a:ea typeface="微软雅黑" panose="020B0503020204020204" charset="-122"/>
              </a:rPr>
              <a:t>实现缺点</a:t>
            </a:r>
          </a:p>
        </p:txBody>
      </p:sp>
      <p:sp>
        <p:nvSpPr>
          <p:cNvPr id="6" name="TextBox 83"/>
          <p:cNvSpPr txBox="1"/>
          <p:nvPr/>
        </p:nvSpPr>
        <p:spPr>
          <a:xfrm>
            <a:off x="889455" y="4401965"/>
            <a:ext cx="4536504" cy="650875"/>
          </a:xfrm>
          <a:prstGeom prst="rect">
            <a:avLst/>
          </a:prstGeom>
          <a:noFill/>
        </p:spPr>
        <p:txBody>
          <a:bodyPr wrap="square" rtlCol="0">
            <a:spAutoFit/>
          </a:bodyPr>
          <a:lstStyle/>
          <a:p>
            <a:pPr>
              <a:lnSpc>
                <a:spcPct val="130000"/>
              </a:lnSpc>
            </a:pPr>
            <a:r>
              <a:rPr lang="zh-CN" altLang="en-US" sz="2800">
                <a:solidFill>
                  <a:sysClr val="windowText" lastClr="000000"/>
                </a:solidFill>
                <a:latin typeface="微软雅黑" panose="020B0503020204020204" charset="-122"/>
                <a:ea typeface="微软雅黑" panose="020B0503020204020204" charset="-122"/>
              </a:rPr>
              <a:t>处理右图情况有缺点</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p:tgtEl>
                                          <p:spTgt spid="23"/>
                                        </p:tgtEl>
                                        <p:attrNameLst>
                                          <p:attrName>ppt_y</p:attrName>
                                        </p:attrNameLst>
                                      </p:cBhvr>
                                      <p:tavLst>
                                        <p:tav tm="0">
                                          <p:val>
                                            <p:strVal val="#ppt_y+#ppt_h*1.125000"/>
                                          </p:val>
                                        </p:tav>
                                        <p:tav tm="100000">
                                          <p:val>
                                            <p:strVal val="#ppt_y"/>
                                          </p:val>
                                        </p:tav>
                                      </p:tavLst>
                                    </p:anim>
                                    <p:animEffect transition="in" filter="wipe(up)">
                                      <p:cBhvr>
                                        <p:cTn id="12" dur="500"/>
                                        <p:tgtEl>
                                          <p:spTgt spid="23"/>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p:tgtEl>
                                          <p:spTgt spid="27"/>
                                        </p:tgtEl>
                                        <p:attrNameLst>
                                          <p:attrName>ppt_y</p:attrName>
                                        </p:attrNameLst>
                                      </p:cBhvr>
                                      <p:tavLst>
                                        <p:tav tm="0">
                                          <p:val>
                                            <p:strVal val="#ppt_y+#ppt_h*1.125000"/>
                                          </p:val>
                                        </p:tav>
                                        <p:tav tm="100000">
                                          <p:val>
                                            <p:strVal val="#ppt_y"/>
                                          </p:val>
                                        </p:tav>
                                      </p:tavLst>
                                    </p:anim>
                                    <p:animEffect transition="in" filter="wipe(up)">
                                      <p:cBhvr>
                                        <p:cTn id="16" dur="500"/>
                                        <p:tgtEl>
                                          <p:spTgt spid="27"/>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ppt_y</p:attrName>
                                        </p:attrNameLst>
                                      </p:cBhvr>
                                      <p:tavLst>
                                        <p:tav tm="0">
                                          <p:val>
                                            <p:strVal val="#ppt_y+#ppt_h*1.125000"/>
                                          </p:val>
                                        </p:tav>
                                        <p:tav tm="100000">
                                          <p:val>
                                            <p:strVal val="#ppt_y"/>
                                          </p:val>
                                        </p:tav>
                                      </p:tavLst>
                                    </p:anim>
                                    <p:animEffect transition="in" filter="wipe(up)">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p:tgtEl>
                                          <p:spTgt spid="3"/>
                                        </p:tgtEl>
                                        <p:attrNameLst>
                                          <p:attrName>ppt_y</p:attrName>
                                        </p:attrNameLst>
                                      </p:cBhvr>
                                      <p:tavLst>
                                        <p:tav tm="0">
                                          <p:val>
                                            <p:strVal val="#ppt_y+#ppt_h*1.125000"/>
                                          </p:val>
                                        </p:tav>
                                        <p:tav tm="100000">
                                          <p:val>
                                            <p:strVal val="#ppt_y"/>
                                          </p:val>
                                        </p:tav>
                                      </p:tavLst>
                                    </p:anim>
                                    <p:animEffect transition="in" filter="wipe(up)">
                                      <p:cBhvr>
                                        <p:cTn id="26" dur="500"/>
                                        <p:tgtEl>
                                          <p:spTgt spid="3"/>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p:tgtEl>
                                          <p:spTgt spid="4"/>
                                        </p:tgtEl>
                                        <p:attrNameLst>
                                          <p:attrName>ppt_y</p:attrName>
                                        </p:attrNameLst>
                                      </p:cBhvr>
                                      <p:tavLst>
                                        <p:tav tm="0">
                                          <p:val>
                                            <p:strVal val="#ppt_y+#ppt_h*1.125000"/>
                                          </p:val>
                                        </p:tav>
                                        <p:tav tm="100000">
                                          <p:val>
                                            <p:strVal val="#ppt_y"/>
                                          </p:val>
                                        </p:tav>
                                      </p:tavLst>
                                    </p:anim>
                                    <p:animEffect transition="in" filter="wipe(up)">
                                      <p:cBhvr>
                                        <p:cTn id="30" dur="500"/>
                                        <p:tgtEl>
                                          <p:spTgt spid="4"/>
                                        </p:tgtEl>
                                      </p:cBhvr>
                                    </p:animEffect>
                                  </p:childTnLst>
                                </p:cTn>
                              </p:par>
                              <p:par>
                                <p:cTn id="31" presetID="12" presetClass="entr" presetSubtype="4"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500"/>
                                        <p:tgtEl>
                                          <p:spTgt spid="5"/>
                                        </p:tgtEl>
                                        <p:attrNameLst>
                                          <p:attrName>ppt_y</p:attrName>
                                        </p:attrNameLst>
                                      </p:cBhvr>
                                      <p:tavLst>
                                        <p:tav tm="0">
                                          <p:val>
                                            <p:strVal val="#ppt_y+#ppt_h*1.125000"/>
                                          </p:val>
                                        </p:tav>
                                        <p:tav tm="100000">
                                          <p:val>
                                            <p:strVal val="#ppt_y"/>
                                          </p:val>
                                        </p:tav>
                                      </p:tavLst>
                                    </p:anim>
                                    <p:animEffect transition="in" filter="wipe(up)">
                                      <p:cBhvr>
                                        <p:cTn id="34" dur="500"/>
                                        <p:tgtEl>
                                          <p:spTgt spid="5"/>
                                        </p:tgtEl>
                                      </p:cBhvr>
                                    </p:animEffect>
                                  </p:childTnLst>
                                </p:cTn>
                              </p:par>
                              <p:par>
                                <p:cTn id="35" presetID="12" presetClass="entr" presetSubtype="4"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p:tgtEl>
                                          <p:spTgt spid="6"/>
                                        </p:tgtEl>
                                        <p:attrNameLst>
                                          <p:attrName>ppt_y</p:attrName>
                                        </p:attrNameLst>
                                      </p:cBhvr>
                                      <p:tavLst>
                                        <p:tav tm="0">
                                          <p:val>
                                            <p:strVal val="#ppt_y+#ppt_h*1.125000"/>
                                          </p:val>
                                        </p:tav>
                                        <p:tav tm="100000">
                                          <p:val>
                                            <p:strVal val="#ppt_y"/>
                                          </p:val>
                                        </p:tav>
                                      </p:tavLst>
                                    </p:anim>
                                    <p:animEffect transition="in" filter="wipe(up)">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7" grpId="0" animBg="1"/>
      <p:bldP spid="28" grpId="0"/>
      <p:bldP spid="4" grpId="0" animBg="1"/>
      <p:bldP spid="5" grpId="0" animBg="1"/>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51228" y="789605"/>
            <a:ext cx="10254545" cy="0"/>
          </a:xfrm>
          <a:prstGeom prst="line">
            <a:avLst/>
          </a:prstGeom>
          <a:noFill/>
          <a:ln w="12700" cap="flat" cmpd="sng" algn="ctr">
            <a:solidFill>
              <a:sysClr val="windowText" lastClr="000000"/>
            </a:solidFill>
            <a:prstDash val="dash"/>
          </a:ln>
          <a:effectLst/>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17584" y="306898"/>
            <a:ext cx="347288" cy="347288"/>
          </a:xfrm>
          <a:prstGeom prst="ellipse">
            <a:avLst/>
          </a:prstGeom>
          <a:solidFill>
            <a:srgbClr val="1A3F6C"/>
          </a:solidFill>
          <a:ln w="25400" cap="flat" cmpd="sng" algn="ctr">
            <a:noFill/>
            <a:prstDash val="solid"/>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26" name="TextBox 25"/>
          <p:cNvSpPr txBox="1"/>
          <p:nvPr/>
        </p:nvSpPr>
        <p:spPr>
          <a:xfrm>
            <a:off x="1148821" y="261572"/>
            <a:ext cx="4495800" cy="480060"/>
          </a:xfrm>
          <a:prstGeom prst="rect">
            <a:avLst/>
          </a:prstGeom>
          <a:noFill/>
        </p:spPr>
        <p:txBody>
          <a:bodyPr wrap="none" rtlCol="0">
            <a:spAutoFit/>
          </a:bodyPr>
          <a:lstStyle/>
          <a:p>
            <a:r>
              <a:rPr lang="zh-CN" sz="2530" spc="300" dirty="0">
                <a:latin typeface="方正兰亭细黑_GBK" pitchFamily="2" charset="-122"/>
                <a:ea typeface="方正兰亭细黑_GBK" pitchFamily="2" charset="-122"/>
              </a:rPr>
              <a:t>数字分割</a:t>
            </a:r>
            <a:r>
              <a:rPr lang="en-US" altLang="zh-CN" sz="2530" spc="300" dirty="0">
                <a:latin typeface="方正兰亭细黑_GBK" pitchFamily="2" charset="-122"/>
                <a:ea typeface="方正兰亭细黑_GBK" pitchFamily="2" charset="-122"/>
              </a:rPr>
              <a:t>——</a:t>
            </a:r>
            <a:r>
              <a:rPr lang="zh-CN" altLang="en-US" sz="2530" spc="300" dirty="0">
                <a:latin typeface="方正兰亭细黑_GBK" pitchFamily="2" charset="-122"/>
                <a:ea typeface="方正兰亭细黑_GBK" pitchFamily="2" charset="-122"/>
              </a:rPr>
              <a:t>连通区域分割</a:t>
            </a:r>
          </a:p>
        </p:txBody>
      </p:sp>
      <p:sp>
        <p:nvSpPr>
          <p:cNvPr id="23" name="矩形 22"/>
          <p:cNvSpPr/>
          <p:nvPr/>
        </p:nvSpPr>
        <p:spPr>
          <a:xfrm>
            <a:off x="5905227" y="1682319"/>
            <a:ext cx="4770835" cy="1081843"/>
          </a:xfrm>
          <a:prstGeom prst="rect">
            <a:avLst/>
          </a:prstGeom>
          <a:solidFill>
            <a:srgbClr val="E8E8E6"/>
          </a:solidFill>
          <a:ln w="12700" cap="flat" cmpd="sng" algn="ctr">
            <a:solidFill>
              <a:srgbClr val="FFFFFF"/>
            </a:solidFill>
            <a:prstDash val="solid"/>
            <a:miter lim="800000"/>
          </a:ln>
          <a:effectLst/>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lang="zh-CN" altLang="en-US" sz="1015"/>
          </a:p>
        </p:txBody>
      </p:sp>
      <p:sp>
        <p:nvSpPr>
          <p:cNvPr id="27" name="矩形 26"/>
          <p:cNvSpPr/>
          <p:nvPr/>
        </p:nvSpPr>
        <p:spPr>
          <a:xfrm>
            <a:off x="6385560" y="1426845"/>
            <a:ext cx="3658235" cy="473075"/>
          </a:xfrm>
          <a:prstGeom prst="rect">
            <a:avLst/>
          </a:prstGeom>
          <a:solidFill>
            <a:srgbClr val="414455"/>
          </a:solidFill>
          <a:ln w="12700" cap="flat" cmpd="sng" algn="ctr">
            <a:noFill/>
            <a:prstDash val="solid"/>
            <a:miter lim="800000"/>
          </a:ln>
          <a:effectLst/>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r>
              <a:rPr lang="zh-CN" altLang="en-US" sz="2000" dirty="0">
                <a:latin typeface="微软雅黑" panose="020B0503020204020204" charset="-122"/>
                <a:ea typeface="微软雅黑" panose="020B0503020204020204" charset="-122"/>
              </a:rPr>
              <a:t>实现原理</a:t>
            </a:r>
          </a:p>
        </p:txBody>
      </p:sp>
      <p:sp>
        <p:nvSpPr>
          <p:cNvPr id="28" name="TextBox 83"/>
          <p:cNvSpPr txBox="1"/>
          <p:nvPr/>
        </p:nvSpPr>
        <p:spPr>
          <a:xfrm>
            <a:off x="6067245" y="1900065"/>
            <a:ext cx="4536504" cy="810260"/>
          </a:xfrm>
          <a:prstGeom prst="rect">
            <a:avLst/>
          </a:prstGeom>
          <a:noFill/>
        </p:spPr>
        <p:txBody>
          <a:bodyPr wrap="square" rtlCol="0">
            <a:spAutoFit/>
          </a:bodyPr>
          <a:lstStyle/>
          <a:p>
            <a:pPr>
              <a:lnSpc>
                <a:spcPct val="130000"/>
              </a:lnSpc>
            </a:pPr>
            <a:r>
              <a:rPr lang="zh-CN" altLang="en-US" dirty="0">
                <a:solidFill>
                  <a:sysClr val="windowText" lastClr="000000"/>
                </a:solidFill>
                <a:latin typeface="微软雅黑" panose="020B0503020204020204" charset="-122"/>
                <a:ea typeface="微软雅黑" panose="020B0503020204020204" charset="-122"/>
              </a:rPr>
              <a:t>通过搜索算法找出连通区域块，每个连通区域块为一个数字</a:t>
            </a:r>
            <a:endParaRPr lang="en-US" altLang="zh-CN" dirty="0">
              <a:solidFill>
                <a:sysClr val="windowText" lastClr="000000"/>
              </a:solidFill>
              <a:latin typeface="微软雅黑" panose="020B0503020204020204" charset="-122"/>
              <a:ea typeface="微软雅黑" panose="020B0503020204020204" charset="-122"/>
            </a:endParaRPr>
          </a:p>
        </p:txBody>
      </p:sp>
      <p:sp>
        <p:nvSpPr>
          <p:cNvPr id="4" name="矩形 3"/>
          <p:cNvSpPr/>
          <p:nvPr/>
        </p:nvSpPr>
        <p:spPr>
          <a:xfrm>
            <a:off x="727437" y="4184219"/>
            <a:ext cx="4770835" cy="1081843"/>
          </a:xfrm>
          <a:prstGeom prst="rect">
            <a:avLst/>
          </a:prstGeom>
          <a:solidFill>
            <a:srgbClr val="E8E8E6"/>
          </a:solidFill>
          <a:ln w="12700" cap="flat" cmpd="sng" algn="ctr">
            <a:solidFill>
              <a:srgbClr val="FFFFFF"/>
            </a:solidFill>
            <a:prstDash val="solid"/>
            <a:miter lim="800000"/>
          </a:ln>
          <a:effectLst/>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lang="zh-CN" altLang="en-US" sz="1015"/>
          </a:p>
        </p:txBody>
      </p:sp>
      <p:sp>
        <p:nvSpPr>
          <p:cNvPr id="5" name="矩形 4"/>
          <p:cNvSpPr/>
          <p:nvPr/>
        </p:nvSpPr>
        <p:spPr>
          <a:xfrm>
            <a:off x="1207770" y="3928745"/>
            <a:ext cx="3658235" cy="473075"/>
          </a:xfrm>
          <a:prstGeom prst="rect">
            <a:avLst/>
          </a:prstGeom>
          <a:solidFill>
            <a:srgbClr val="414455"/>
          </a:solidFill>
          <a:ln w="12700" cap="flat" cmpd="sng" algn="ctr">
            <a:noFill/>
            <a:prstDash val="solid"/>
            <a:miter lim="800000"/>
          </a:ln>
          <a:effectLst/>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r>
              <a:rPr lang="zh-CN" altLang="en-US" sz="2000">
                <a:latin typeface="微软雅黑" panose="020B0503020204020204" charset="-122"/>
                <a:ea typeface="微软雅黑" panose="020B0503020204020204" charset="-122"/>
              </a:rPr>
              <a:t>实现缺点</a:t>
            </a:r>
          </a:p>
        </p:txBody>
      </p:sp>
      <p:sp>
        <p:nvSpPr>
          <p:cNvPr id="6" name="TextBox 83"/>
          <p:cNvSpPr txBox="1"/>
          <p:nvPr/>
        </p:nvSpPr>
        <p:spPr>
          <a:xfrm>
            <a:off x="889455" y="4401965"/>
            <a:ext cx="4536504" cy="810260"/>
          </a:xfrm>
          <a:prstGeom prst="rect">
            <a:avLst/>
          </a:prstGeom>
          <a:noFill/>
        </p:spPr>
        <p:txBody>
          <a:bodyPr wrap="square" rtlCol="0">
            <a:spAutoFit/>
          </a:bodyPr>
          <a:lstStyle/>
          <a:p>
            <a:pPr>
              <a:lnSpc>
                <a:spcPct val="130000"/>
              </a:lnSpc>
            </a:pPr>
            <a:r>
              <a:rPr lang="en-US" altLang="zh-CN" dirty="0">
                <a:solidFill>
                  <a:sysClr val="windowText" lastClr="000000"/>
                </a:solidFill>
                <a:latin typeface="微软雅黑" panose="020B0503020204020204" charset="-122"/>
                <a:ea typeface="微软雅黑" panose="020B0503020204020204" charset="-122"/>
              </a:rPr>
              <a:t>1.</a:t>
            </a:r>
            <a:r>
              <a:rPr lang="zh-CN" altLang="en-US" dirty="0">
                <a:solidFill>
                  <a:sysClr val="windowText" lastClr="000000"/>
                </a:solidFill>
                <a:latin typeface="微软雅黑" panose="020B0503020204020204" charset="-122"/>
                <a:ea typeface="微软雅黑" panose="020B0503020204020204" charset="-122"/>
              </a:rPr>
              <a:t>处理右图情况有缺点</a:t>
            </a:r>
          </a:p>
          <a:p>
            <a:pPr>
              <a:lnSpc>
                <a:spcPct val="130000"/>
              </a:lnSpc>
            </a:pPr>
            <a:r>
              <a:rPr lang="en-US" altLang="zh-CN" dirty="0">
                <a:solidFill>
                  <a:sysClr val="windowText" lastClr="000000"/>
                </a:solidFill>
                <a:latin typeface="微软雅黑" panose="020B0503020204020204" charset="-122"/>
                <a:ea typeface="微软雅黑" panose="020B0503020204020204" charset="-122"/>
              </a:rPr>
              <a:t>2.</a:t>
            </a:r>
            <a:r>
              <a:rPr lang="zh-CN" altLang="en-US" dirty="0">
                <a:solidFill>
                  <a:sysClr val="windowText" lastClr="000000"/>
                </a:solidFill>
                <a:latin typeface="微软雅黑" panose="020B0503020204020204" charset="-122"/>
                <a:ea typeface="微软雅黑" panose="020B0503020204020204" charset="-122"/>
              </a:rPr>
              <a:t>处理速度较慢</a:t>
            </a:r>
          </a:p>
        </p:txBody>
      </p:sp>
      <p:pic>
        <p:nvPicPr>
          <p:cNvPr id="7" name="图片 6" descr="IMG_0242"/>
          <p:cNvPicPr>
            <a:picLocks noChangeAspect="1"/>
          </p:cNvPicPr>
          <p:nvPr/>
        </p:nvPicPr>
        <p:blipFill>
          <a:blip r:embed="rId2"/>
          <a:srcRect l="14124" t="11042" r="11279" b="58523"/>
          <a:stretch>
            <a:fillRect/>
          </a:stretch>
        </p:blipFill>
        <p:spPr>
          <a:xfrm>
            <a:off x="596900" y="1066800"/>
            <a:ext cx="4715510" cy="2565400"/>
          </a:xfrm>
          <a:prstGeom prst="rect">
            <a:avLst/>
          </a:prstGeom>
        </p:spPr>
      </p:pic>
      <p:pic>
        <p:nvPicPr>
          <p:cNvPr id="8" name="图片 7" descr="IMG_0242"/>
          <p:cNvPicPr>
            <a:picLocks noChangeAspect="1"/>
          </p:cNvPicPr>
          <p:nvPr/>
        </p:nvPicPr>
        <p:blipFill>
          <a:blip r:embed="rId2"/>
          <a:srcRect l="14385" t="41598" r="11279" b="25322"/>
          <a:stretch>
            <a:fillRect/>
          </a:stretch>
        </p:blipFill>
        <p:spPr>
          <a:xfrm>
            <a:off x="5941060" y="3333115"/>
            <a:ext cx="4699000" cy="2788285"/>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500"/>
                                        <p:tgtEl>
                                          <p:spTgt spid="27"/>
                                        </p:tgtEl>
                                      </p:cBhvr>
                                    </p:animEffect>
                                  </p:childTnLst>
                                </p:cTn>
                              </p:par>
                              <p:par>
                                <p:cTn id="8" presetID="14" presetClass="entr" presetSubtype="10" fill="hold" nodeType="withEffect">
                                  <p:stCondLst>
                                    <p:cond delay="0"/>
                                  </p:stCondLst>
                                  <p:childTnLst>
                                    <p:set>
                                      <p:cBhvr>
                                        <p:cTn id="9" dur="1" fill="hold">
                                          <p:stCondLst>
                                            <p:cond delay="0"/>
                                          </p:stCondLst>
                                        </p:cTn>
                                        <p:tgtEl>
                                          <p:spTgt spid="28">
                                            <p:txEl>
                                              <p:pRg st="0" end="0"/>
                                            </p:txEl>
                                          </p:spTgt>
                                        </p:tgtEl>
                                        <p:attrNameLst>
                                          <p:attrName>style.visibility</p:attrName>
                                        </p:attrNameLst>
                                      </p:cBhvr>
                                      <p:to>
                                        <p:strVal val="visible"/>
                                      </p:to>
                                    </p:set>
                                    <p:animEffect transition="in" filter="randombar(horizontal)">
                                      <p:cBhvr>
                                        <p:cTn id="10" dur="500"/>
                                        <p:tgtEl>
                                          <p:spTgt spid="28">
                                            <p:txEl>
                                              <p:pRg st="0" end="0"/>
                                            </p:tx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randombar(horizontal)">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randombar(horizontal)">
                                      <p:cBhvr>
                                        <p:cTn id="21" dur="500"/>
                                        <p:tgtEl>
                                          <p:spTgt spid="6"/>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randombar(horizontal)">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7" grpId="0" animBg="1"/>
      <p:bldP spid="4" grpId="0" animBg="1"/>
      <p:bldP spid="5" grpId="0" animBg="1"/>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2"/>
          <a:stretch>
            <a:fillRect/>
          </a:stretch>
        </p:blipFill>
        <p:spPr>
          <a:xfrm>
            <a:off x="7929137" y="4680629"/>
            <a:ext cx="3547518" cy="1295395"/>
          </a:xfrm>
          <a:prstGeom prst="rect">
            <a:avLst/>
          </a:prstGeom>
        </p:spPr>
      </p:pic>
      <p:cxnSp>
        <p:nvCxnSpPr>
          <p:cNvPr id="24" name="直接连接符 23"/>
          <p:cNvCxnSpPr/>
          <p:nvPr/>
        </p:nvCxnSpPr>
        <p:spPr>
          <a:xfrm>
            <a:off x="651228" y="789605"/>
            <a:ext cx="10254545" cy="0"/>
          </a:xfrm>
          <a:prstGeom prst="line">
            <a:avLst/>
          </a:prstGeom>
          <a:noFill/>
          <a:ln w="12700" cap="flat" cmpd="sng" algn="ctr">
            <a:solidFill>
              <a:sysClr val="windowText" lastClr="000000"/>
            </a:solidFill>
            <a:prstDash val="dash"/>
          </a:ln>
          <a:effectLst/>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17584" y="306898"/>
            <a:ext cx="347288" cy="347288"/>
          </a:xfrm>
          <a:prstGeom prst="ellipse">
            <a:avLst/>
          </a:prstGeom>
          <a:solidFill>
            <a:srgbClr val="1A3F6C"/>
          </a:solidFill>
          <a:ln w="25400" cap="flat" cmpd="sng" algn="ctr">
            <a:noFill/>
            <a:prstDash val="solid"/>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26" name="TextBox 25"/>
          <p:cNvSpPr txBox="1"/>
          <p:nvPr/>
        </p:nvSpPr>
        <p:spPr>
          <a:xfrm>
            <a:off x="1148821" y="261572"/>
            <a:ext cx="4907113" cy="481670"/>
          </a:xfrm>
          <a:prstGeom prst="rect">
            <a:avLst/>
          </a:prstGeom>
          <a:noFill/>
        </p:spPr>
        <p:txBody>
          <a:bodyPr wrap="none" rtlCol="0">
            <a:spAutoFit/>
          </a:bodyPr>
          <a:lstStyle/>
          <a:p>
            <a:r>
              <a:rPr lang="zh-CN" altLang="en-US" sz="2530" spc="300" dirty="0">
                <a:latin typeface="方正兰亭细黑_GBK" pitchFamily="2" charset="-122"/>
                <a:ea typeface="方正兰亭细黑_GBK" pitchFamily="2" charset="-122"/>
              </a:rPr>
              <a:t>精度提高</a:t>
            </a:r>
            <a:r>
              <a:rPr lang="en-US" altLang="zh-CN" sz="2530" spc="300" dirty="0">
                <a:latin typeface="方正兰亭细黑_GBK" pitchFamily="2" charset="-122"/>
                <a:ea typeface="方正兰亭细黑_GBK" pitchFamily="2" charset="-122"/>
              </a:rPr>
              <a:t>——</a:t>
            </a:r>
            <a:r>
              <a:rPr lang="zh-CN" altLang="en-US" sz="2530" spc="300" dirty="0">
                <a:latin typeface="方正兰亭细黑_GBK" pitchFamily="2" charset="-122"/>
                <a:ea typeface="方正兰亭细黑_GBK" pitchFamily="2" charset="-122"/>
              </a:rPr>
              <a:t>取字居中</a:t>
            </a:r>
            <a:r>
              <a:rPr lang="en-US" altLang="zh-CN" sz="2530" spc="300" dirty="0">
                <a:latin typeface="方正兰亭细黑_GBK" pitchFamily="2" charset="-122"/>
                <a:ea typeface="方正兰亭细黑_GBK" pitchFamily="2" charset="-122"/>
              </a:rPr>
              <a:t>&amp;</a:t>
            </a:r>
            <a:r>
              <a:rPr lang="zh-CN" altLang="en-US" sz="2530" spc="300" dirty="0">
                <a:latin typeface="方正兰亭细黑_GBK" pitchFamily="2" charset="-122"/>
                <a:ea typeface="方正兰亭细黑_GBK" pitchFamily="2" charset="-122"/>
              </a:rPr>
              <a:t>留白</a:t>
            </a:r>
          </a:p>
        </p:txBody>
      </p:sp>
      <p:sp>
        <p:nvSpPr>
          <p:cNvPr id="23" name="矩形 22"/>
          <p:cNvSpPr/>
          <p:nvPr/>
        </p:nvSpPr>
        <p:spPr>
          <a:xfrm>
            <a:off x="684539" y="1449274"/>
            <a:ext cx="4770835" cy="2576196"/>
          </a:xfrm>
          <a:prstGeom prst="rect">
            <a:avLst/>
          </a:prstGeom>
          <a:solidFill>
            <a:srgbClr val="E8E8E6"/>
          </a:solidFill>
          <a:ln w="12700" cap="flat" cmpd="sng" algn="ctr">
            <a:solidFill>
              <a:srgbClr val="FFFFFF"/>
            </a:solidFill>
            <a:prstDash val="solid"/>
            <a:miter lim="800000"/>
          </a:ln>
          <a:effectLst/>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lang="zh-CN" altLang="en-US" sz="1015"/>
          </a:p>
        </p:txBody>
      </p:sp>
      <p:sp>
        <p:nvSpPr>
          <p:cNvPr id="27" name="矩形 26"/>
          <p:cNvSpPr/>
          <p:nvPr/>
        </p:nvSpPr>
        <p:spPr>
          <a:xfrm>
            <a:off x="1164872" y="1193800"/>
            <a:ext cx="3658235" cy="473075"/>
          </a:xfrm>
          <a:prstGeom prst="rect">
            <a:avLst/>
          </a:prstGeom>
          <a:solidFill>
            <a:srgbClr val="414455"/>
          </a:solidFill>
          <a:ln w="12700" cap="flat" cmpd="sng" algn="ctr">
            <a:noFill/>
            <a:prstDash val="solid"/>
            <a:miter lim="800000"/>
          </a:ln>
          <a:effectLst/>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r>
              <a:rPr lang="zh-CN" altLang="en-US" sz="2000" dirty="0">
                <a:latin typeface="微软雅黑" panose="020B0503020204020204" charset="-122"/>
                <a:ea typeface="微软雅黑" panose="020B0503020204020204" charset="-122"/>
              </a:rPr>
              <a:t>实现原理</a:t>
            </a:r>
          </a:p>
        </p:txBody>
      </p:sp>
      <p:sp>
        <p:nvSpPr>
          <p:cNvPr id="28" name="TextBox 83"/>
          <p:cNvSpPr txBox="1"/>
          <p:nvPr/>
        </p:nvSpPr>
        <p:spPr>
          <a:xfrm>
            <a:off x="801704" y="1922349"/>
            <a:ext cx="4536504" cy="1857753"/>
          </a:xfrm>
          <a:prstGeom prst="rect">
            <a:avLst/>
          </a:prstGeom>
          <a:noFill/>
        </p:spPr>
        <p:txBody>
          <a:bodyPr wrap="square" rtlCol="0">
            <a:spAutoFit/>
          </a:bodyPr>
          <a:lstStyle/>
          <a:p>
            <a:pPr>
              <a:lnSpc>
                <a:spcPct val="130000"/>
              </a:lnSpc>
            </a:pPr>
            <a:r>
              <a:rPr lang="zh-CN" altLang="en-US" dirty="0">
                <a:solidFill>
                  <a:sysClr val="windowText" lastClr="000000"/>
                </a:solidFill>
                <a:latin typeface="微软雅黑" panose="020B0503020204020204" charset="-122"/>
                <a:ea typeface="微软雅黑" panose="020B0503020204020204" charset="-122"/>
              </a:rPr>
              <a:t>对比</a:t>
            </a:r>
            <a:r>
              <a:rPr lang="en-US" altLang="zh-CN" dirty="0">
                <a:solidFill>
                  <a:sysClr val="windowText" lastClr="000000"/>
                </a:solidFill>
                <a:latin typeface="微软雅黑" panose="020B0503020204020204" charset="-122"/>
                <a:ea typeface="微软雅黑" panose="020B0503020204020204" charset="-122"/>
              </a:rPr>
              <a:t>MNIST</a:t>
            </a:r>
            <a:r>
              <a:rPr lang="zh-CN" altLang="en-US" dirty="0">
                <a:solidFill>
                  <a:sysClr val="windowText" lastClr="000000"/>
                </a:solidFill>
                <a:latin typeface="微软雅黑" panose="020B0503020204020204" charset="-122"/>
                <a:ea typeface="微软雅黑" panose="020B0503020204020204" charset="-122"/>
              </a:rPr>
              <a:t>测试集数据，我们发现，图片数字都是完全居中的，因此，我们通过分割得到手写画板数字后，可以设置一个空矩阵，将数字居中放入其中形成数据，再导入神经网络进行识别</a:t>
            </a:r>
            <a:endParaRPr lang="en-US" altLang="zh-CN" dirty="0">
              <a:solidFill>
                <a:sysClr val="windowText" lastClr="000000"/>
              </a:solidFill>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5133" y="966300"/>
            <a:ext cx="3434935" cy="2576201"/>
          </a:xfrm>
          <a:prstGeom prst="rect">
            <a:avLst/>
          </a:prstGeom>
          <a:ln>
            <a:solidFill>
              <a:schemeClr val="tx1"/>
            </a:solidFill>
          </a:ln>
        </p:spPr>
      </p:pic>
      <p:sp>
        <p:nvSpPr>
          <p:cNvPr id="9" name="矩形 8"/>
          <p:cNvSpPr/>
          <p:nvPr/>
        </p:nvSpPr>
        <p:spPr>
          <a:xfrm>
            <a:off x="7531100" y="1449274"/>
            <a:ext cx="2362200" cy="19543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rotWithShape="1">
          <a:blip r:embed="rId4">
            <a:extLst>
              <a:ext uri="{28A0092B-C50C-407E-A947-70E740481C1C}">
                <a14:useLocalDpi xmlns:a14="http://schemas.microsoft.com/office/drawing/2010/main" val="0"/>
              </a:ext>
            </a:extLst>
          </a:blip>
          <a:srcRect l="28028" t="5589" r="13379" b="6590"/>
          <a:stretch>
            <a:fillRect/>
          </a:stretch>
        </p:blipFill>
        <p:spPr>
          <a:xfrm>
            <a:off x="1435100" y="4474898"/>
            <a:ext cx="914401" cy="1370500"/>
          </a:xfrm>
          <a:prstGeom prst="rect">
            <a:avLst/>
          </a:prstGeom>
          <a:ln w="28575">
            <a:solidFill>
              <a:schemeClr val="tx1"/>
            </a:solidFill>
          </a:ln>
        </p:spPr>
      </p:pic>
      <p:sp>
        <p:nvSpPr>
          <p:cNvPr id="12" name="矩形 11"/>
          <p:cNvSpPr/>
          <p:nvPr/>
        </p:nvSpPr>
        <p:spPr>
          <a:xfrm>
            <a:off x="749300" y="4089400"/>
            <a:ext cx="2362200" cy="221429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a:stCxn id="12" idx="1"/>
            <a:endCxn id="11" idx="1"/>
          </p:cNvCxnSpPr>
          <p:nvPr/>
        </p:nvCxnSpPr>
        <p:spPr>
          <a:xfrm flipV="1">
            <a:off x="749300" y="5160148"/>
            <a:ext cx="685800" cy="3640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直接箭头连接符 16"/>
          <p:cNvCxnSpPr>
            <a:stCxn id="12" idx="0"/>
            <a:endCxn id="11" idx="0"/>
          </p:cNvCxnSpPr>
          <p:nvPr/>
        </p:nvCxnSpPr>
        <p:spPr>
          <a:xfrm flipH="1">
            <a:off x="1892301" y="4089400"/>
            <a:ext cx="38099" cy="38549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 name="箭头: 右 19"/>
          <p:cNvSpPr/>
          <p:nvPr/>
        </p:nvSpPr>
        <p:spPr>
          <a:xfrm>
            <a:off x="3326473" y="4911651"/>
            <a:ext cx="1496634" cy="5333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5"/>
          <a:stretch>
            <a:fillRect/>
          </a:stretch>
        </p:blipFill>
        <p:spPr>
          <a:xfrm>
            <a:off x="4972142" y="4438234"/>
            <a:ext cx="1280271" cy="1780186"/>
          </a:xfrm>
          <a:prstGeom prst="rect">
            <a:avLst/>
          </a:prstGeom>
        </p:spPr>
      </p:pic>
      <p:pic>
        <p:nvPicPr>
          <p:cNvPr id="29" name="图片 28"/>
          <p:cNvPicPr>
            <a:picLocks noChangeAspect="1"/>
          </p:cNvPicPr>
          <p:nvPr/>
        </p:nvPicPr>
        <p:blipFill>
          <a:blip r:embed="rId6"/>
          <a:stretch>
            <a:fillRect/>
          </a:stretch>
        </p:blipFill>
        <p:spPr>
          <a:xfrm>
            <a:off x="6401448" y="4882665"/>
            <a:ext cx="1530229" cy="591363"/>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down)">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randombar(horizontal)">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left)">
                                      <p:cBhvr>
                                        <p:cTn id="35" dur="50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randombar(horizontal)">
                                      <p:cBhvr>
                                        <p:cTn id="4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374769" y="814578"/>
            <a:ext cx="3243915" cy="3704754"/>
          </a:xfrm>
          <a:prstGeom prst="rect">
            <a:avLst/>
          </a:prstGeom>
        </p:spPr>
      </p:pic>
      <p:pic>
        <p:nvPicPr>
          <p:cNvPr id="3" name="Picture 2"/>
          <p:cNvPicPr>
            <a:picLocks noChangeAspect="1"/>
          </p:cNvPicPr>
          <p:nvPr/>
        </p:nvPicPr>
        <p:blipFill>
          <a:blip r:embed="rId3"/>
          <a:stretch>
            <a:fillRect/>
          </a:stretch>
        </p:blipFill>
        <p:spPr>
          <a:xfrm>
            <a:off x="2889250" y="5138674"/>
            <a:ext cx="5778500" cy="434018"/>
          </a:xfrm>
          <a:prstGeom prst="rect">
            <a:avLst/>
          </a:prstGeom>
        </p:spPr>
      </p:pic>
      <p:pic>
        <p:nvPicPr>
          <p:cNvPr id="4" name="Picture 3"/>
          <p:cNvPicPr>
            <a:picLocks noChangeAspect="1"/>
          </p:cNvPicPr>
          <p:nvPr/>
        </p:nvPicPr>
        <p:blipFill>
          <a:blip r:embed="rId4"/>
          <a:stretch>
            <a:fillRect/>
          </a:stretch>
        </p:blipFill>
        <p:spPr>
          <a:xfrm>
            <a:off x="3105277" y="3244850"/>
            <a:ext cx="1351331" cy="1092940"/>
          </a:xfrm>
          <a:prstGeom prst="rect">
            <a:avLst/>
          </a:prstGeom>
        </p:spPr>
      </p:pic>
      <p:sp>
        <p:nvSpPr>
          <p:cNvPr id="5" name="TextBox 4"/>
          <p:cNvSpPr txBox="1"/>
          <p:nvPr/>
        </p:nvSpPr>
        <p:spPr>
          <a:xfrm>
            <a:off x="4546346" y="4896485"/>
            <a:ext cx="3001708" cy="507365"/>
          </a:xfrm>
          <a:prstGeom prst="rect">
            <a:avLst/>
          </a:prstGeom>
        </p:spPr>
        <p:txBody>
          <a:bodyPr lIns="0" tIns="0" rIns="63500" rtlCol="0" anchor="t">
            <a:spAutoFit/>
          </a:bodyPr>
          <a:lstStyle/>
          <a:p>
            <a:pPr algn="ctr" latinLnBrk="1"/>
            <a:r>
              <a:rPr lang="zh-CN" altLang="en-US" sz="3000">
                <a:solidFill>
                  <a:srgbClr val="000000"/>
                </a:solidFill>
                <a:latin typeface="微软雅黑" panose="020B0503020204020204" charset="-122"/>
                <a:ea typeface="微软雅黑" panose="020B0503020204020204" charset="-122"/>
              </a:rPr>
              <a:t>实验设计</a:t>
            </a:r>
            <a:r>
              <a:rPr lang="zh-CN" altLang="en-US" sz="3000">
                <a:solidFill>
                  <a:srgbClr val="9DC3E6"/>
                </a:solidFill>
                <a:latin typeface="微软雅黑" panose="020B0503020204020204" charset="-122"/>
                <a:ea typeface="微软雅黑" panose="020B0503020204020204" charset="-122"/>
              </a:rPr>
              <a:t>特色</a:t>
            </a:r>
          </a:p>
        </p:txBody>
      </p:sp>
    </p:spTree>
  </p:cSld>
  <p:clrMapOvr>
    <a:masterClrMapping/>
  </p:clrMapOvr>
  <p:transition spd="slow">
    <p:randomBar dir="vert"/>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 name="矩形 12"/>
          <p:cNvSpPr/>
          <p:nvPr/>
        </p:nvSpPr>
        <p:spPr>
          <a:xfrm>
            <a:off x="183515" y="4809490"/>
            <a:ext cx="3540760" cy="986155"/>
          </a:xfrm>
          <a:prstGeom prst="rect">
            <a:avLst/>
          </a:prstGeom>
          <a:solidFill>
            <a:srgbClr val="E8E8E6"/>
          </a:solidFill>
          <a:ln w="12700" cap="flat" cmpd="sng" algn="ctr">
            <a:solidFill>
              <a:srgbClr val="FFFFFF"/>
            </a:solidFill>
            <a:prstDash val="solid"/>
            <a:miter lim="800000"/>
          </a:ln>
          <a:effectLst/>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lang="zh-CN" altLang="en-US" sz="1015"/>
          </a:p>
        </p:txBody>
      </p:sp>
      <p:pic>
        <p:nvPicPr>
          <p:cNvPr id="5" name="Picture 4"/>
          <p:cNvPicPr>
            <a:picLocks noChangeAspect="1"/>
          </p:cNvPicPr>
          <p:nvPr/>
        </p:nvPicPr>
        <p:blipFill>
          <a:blip r:embed="rId2"/>
          <a:stretch>
            <a:fillRect/>
          </a:stretch>
        </p:blipFill>
        <p:spPr>
          <a:xfrm>
            <a:off x="939673" y="1873758"/>
            <a:ext cx="1674708" cy="1910869"/>
          </a:xfrm>
          <a:prstGeom prst="rect">
            <a:avLst/>
          </a:prstGeom>
        </p:spPr>
      </p:pic>
      <p:sp>
        <p:nvSpPr>
          <p:cNvPr id="7" name="TextBox 6"/>
          <p:cNvSpPr txBox="1"/>
          <p:nvPr/>
        </p:nvSpPr>
        <p:spPr>
          <a:xfrm>
            <a:off x="330835" y="4333240"/>
            <a:ext cx="3110865" cy="476250"/>
          </a:xfrm>
          <a:prstGeom prst="rect">
            <a:avLst/>
          </a:prstGeom>
        </p:spPr>
        <p:txBody>
          <a:bodyPr wrap="square" lIns="0" tIns="0" rIns="63500" rtlCol="0" anchor="t">
            <a:spAutoFit/>
          </a:bodyPr>
          <a:lstStyle/>
          <a:p>
            <a:pPr algn="ctr" latinLnBrk="1"/>
            <a:r>
              <a:rPr lang="en-US" altLang="zh-CN" sz="2800">
                <a:solidFill>
                  <a:srgbClr val="000000"/>
                </a:solidFill>
                <a:latin typeface="微软雅黑" panose="020B0503020204020204" charset="-122"/>
                <a:ea typeface="微软雅黑" panose="020B0503020204020204" charset="-122"/>
              </a:rPr>
              <a:t>1.BP</a:t>
            </a:r>
            <a:r>
              <a:rPr lang="zh-CN" altLang="en-US" sz="2800">
                <a:solidFill>
                  <a:srgbClr val="000000"/>
                </a:solidFill>
                <a:latin typeface="微软雅黑" panose="020B0503020204020204" charset="-122"/>
                <a:ea typeface="微软雅黑" panose="020B0503020204020204" charset="-122"/>
              </a:rPr>
              <a:t>神经网络</a:t>
            </a:r>
          </a:p>
        </p:txBody>
      </p:sp>
      <p:sp>
        <p:nvSpPr>
          <p:cNvPr id="8" name="TextBox 7"/>
          <p:cNvSpPr txBox="1"/>
          <p:nvPr/>
        </p:nvSpPr>
        <p:spPr>
          <a:xfrm>
            <a:off x="465772" y="4863985"/>
            <a:ext cx="2976245" cy="877163"/>
          </a:xfrm>
          <a:prstGeom prst="rect">
            <a:avLst/>
          </a:prstGeom>
        </p:spPr>
        <p:txBody>
          <a:bodyPr wrap="square" lIns="0" tIns="0" rIns="63500" rtlCol="0" anchor="t">
            <a:spAutoFit/>
          </a:bodyPr>
          <a:lstStyle/>
          <a:p>
            <a:pPr algn="ctr" latinLnBrk="1"/>
            <a:r>
              <a:rPr lang="zh-CN" altLang="en-US" dirty="0">
                <a:solidFill>
                  <a:srgbClr val="000000"/>
                </a:solidFill>
                <a:latin typeface="微软雅黑" panose="020B0503020204020204" charset="-122"/>
                <a:ea typeface="微软雅黑" panose="020B0503020204020204" charset="-122"/>
                <a:cs typeface="宋体" panose="02010600030101010101" pitchFamily="2" charset="-122"/>
              </a:rPr>
              <a:t>在不调用机器学习库函数的条件下自行利用基本函数实现了</a:t>
            </a:r>
            <a:r>
              <a:rPr lang="en-US" altLang="zh-CN" dirty="0">
                <a:solidFill>
                  <a:srgbClr val="000000"/>
                </a:solidFill>
                <a:latin typeface="微软雅黑" panose="020B0503020204020204" charset="-122"/>
                <a:ea typeface="微软雅黑" panose="020B0503020204020204" charset="-122"/>
                <a:cs typeface="宋体" panose="02010600030101010101" pitchFamily="2" charset="-122"/>
              </a:rPr>
              <a:t>BP</a:t>
            </a:r>
            <a:r>
              <a:rPr lang="zh-CN" altLang="en-US" dirty="0">
                <a:solidFill>
                  <a:srgbClr val="000000"/>
                </a:solidFill>
                <a:latin typeface="微软雅黑" panose="020B0503020204020204" charset="-122"/>
                <a:ea typeface="微软雅黑" panose="020B0503020204020204" charset="-122"/>
                <a:cs typeface="宋体" panose="02010600030101010101" pitchFamily="2" charset="-122"/>
              </a:rPr>
              <a:t>神经网络</a:t>
            </a:r>
          </a:p>
        </p:txBody>
      </p:sp>
      <p:cxnSp>
        <p:nvCxnSpPr>
          <p:cNvPr id="24" name="直接连接符 23"/>
          <p:cNvCxnSpPr/>
          <p:nvPr/>
        </p:nvCxnSpPr>
        <p:spPr>
          <a:xfrm>
            <a:off x="651228" y="789605"/>
            <a:ext cx="10254545" cy="0"/>
          </a:xfrm>
          <a:prstGeom prst="line">
            <a:avLst/>
          </a:prstGeom>
          <a:noFill/>
          <a:ln w="12700" cap="flat" cmpd="sng" algn="ctr">
            <a:solidFill>
              <a:sysClr val="windowText" lastClr="000000"/>
            </a:solidFill>
            <a:prstDash val="dash"/>
          </a:ln>
          <a:effectLst/>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17584" y="306898"/>
            <a:ext cx="347288" cy="347288"/>
          </a:xfrm>
          <a:prstGeom prst="ellipse">
            <a:avLst/>
          </a:prstGeom>
          <a:solidFill>
            <a:srgbClr val="1A3F6C"/>
          </a:solidFill>
          <a:ln w="25400" cap="flat" cmpd="sng" algn="ctr">
            <a:noFill/>
            <a:prstDash val="solid"/>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26" name="TextBox 25"/>
          <p:cNvSpPr txBox="1"/>
          <p:nvPr/>
        </p:nvSpPr>
        <p:spPr>
          <a:xfrm>
            <a:off x="1148821" y="261572"/>
            <a:ext cx="2339340" cy="480060"/>
          </a:xfrm>
          <a:prstGeom prst="rect">
            <a:avLst/>
          </a:prstGeom>
          <a:noFill/>
        </p:spPr>
        <p:txBody>
          <a:bodyPr wrap="none" rtlCol="0">
            <a:spAutoFit/>
          </a:bodyPr>
          <a:lstStyle/>
          <a:p>
            <a:r>
              <a:rPr lang="zh-CN" sz="2530" spc="300" dirty="0">
                <a:latin typeface="方正兰亭细黑_GBK" pitchFamily="2" charset="-122"/>
                <a:ea typeface="方正兰亭细黑_GBK" pitchFamily="2" charset="-122"/>
              </a:rPr>
              <a:t>实验设计特色</a:t>
            </a:r>
          </a:p>
        </p:txBody>
      </p:sp>
      <p:sp>
        <p:nvSpPr>
          <p:cNvPr id="18" name="矩形 17"/>
          <p:cNvSpPr/>
          <p:nvPr/>
        </p:nvSpPr>
        <p:spPr>
          <a:xfrm>
            <a:off x="4060190" y="4809490"/>
            <a:ext cx="3540760" cy="986155"/>
          </a:xfrm>
          <a:prstGeom prst="rect">
            <a:avLst/>
          </a:prstGeom>
          <a:solidFill>
            <a:srgbClr val="E8E8E6"/>
          </a:solidFill>
          <a:ln w="12700" cap="flat" cmpd="sng" algn="ctr">
            <a:solidFill>
              <a:srgbClr val="FFFFFF"/>
            </a:solidFill>
            <a:prstDash val="solid"/>
            <a:miter lim="800000"/>
          </a:ln>
          <a:effectLst/>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lang="zh-CN" altLang="en-US" sz="1015"/>
          </a:p>
        </p:txBody>
      </p:sp>
      <p:pic>
        <p:nvPicPr>
          <p:cNvPr id="19" name="Picture 4"/>
          <p:cNvPicPr>
            <a:picLocks noChangeAspect="1"/>
          </p:cNvPicPr>
          <p:nvPr/>
        </p:nvPicPr>
        <p:blipFill>
          <a:blip r:embed="rId2"/>
          <a:stretch>
            <a:fillRect/>
          </a:stretch>
        </p:blipFill>
        <p:spPr>
          <a:xfrm>
            <a:off x="4816348" y="1873758"/>
            <a:ext cx="1674708" cy="1910869"/>
          </a:xfrm>
          <a:prstGeom prst="rect">
            <a:avLst/>
          </a:prstGeom>
        </p:spPr>
      </p:pic>
      <p:sp>
        <p:nvSpPr>
          <p:cNvPr id="20" name="TextBox 6"/>
          <p:cNvSpPr txBox="1"/>
          <p:nvPr/>
        </p:nvSpPr>
        <p:spPr>
          <a:xfrm>
            <a:off x="4222750" y="4333240"/>
            <a:ext cx="3110865" cy="476250"/>
          </a:xfrm>
          <a:prstGeom prst="rect">
            <a:avLst/>
          </a:prstGeom>
        </p:spPr>
        <p:txBody>
          <a:bodyPr wrap="square" lIns="0" tIns="0" rIns="63500" rtlCol="0" anchor="t">
            <a:spAutoFit/>
          </a:bodyPr>
          <a:lstStyle/>
          <a:p>
            <a:pPr algn="ctr" latinLnBrk="1"/>
            <a:r>
              <a:rPr lang="en-US" altLang="zh-CN" sz="2800">
                <a:solidFill>
                  <a:srgbClr val="000000"/>
                </a:solidFill>
                <a:latin typeface="微软雅黑" panose="020B0503020204020204" charset="-122"/>
                <a:ea typeface="微软雅黑" panose="020B0503020204020204" charset="-122"/>
              </a:rPr>
              <a:t>2.CNN</a:t>
            </a:r>
            <a:r>
              <a:rPr lang="zh-CN" altLang="en-US" sz="2800">
                <a:solidFill>
                  <a:srgbClr val="000000"/>
                </a:solidFill>
                <a:latin typeface="微软雅黑" panose="020B0503020204020204" charset="-122"/>
                <a:ea typeface="微软雅黑" panose="020B0503020204020204" charset="-122"/>
              </a:rPr>
              <a:t>神经网络</a:t>
            </a:r>
          </a:p>
        </p:txBody>
      </p:sp>
      <p:sp>
        <p:nvSpPr>
          <p:cNvPr id="21" name="TextBox 7"/>
          <p:cNvSpPr txBox="1"/>
          <p:nvPr/>
        </p:nvSpPr>
        <p:spPr>
          <a:xfrm>
            <a:off x="4342130" y="4951095"/>
            <a:ext cx="3110865" cy="877163"/>
          </a:xfrm>
          <a:prstGeom prst="rect">
            <a:avLst/>
          </a:prstGeom>
        </p:spPr>
        <p:txBody>
          <a:bodyPr wrap="square" lIns="0" tIns="0" rIns="63500" rtlCol="0" anchor="t">
            <a:spAutoFit/>
          </a:bodyPr>
          <a:lstStyle/>
          <a:p>
            <a:pPr algn="ctr" latinLnBrk="1"/>
            <a:r>
              <a:rPr lang="zh-CN" dirty="0">
                <a:solidFill>
                  <a:srgbClr val="000000"/>
                </a:solidFill>
                <a:latin typeface="微软雅黑" panose="020B0503020204020204" charset="-122"/>
                <a:ea typeface="微软雅黑" panose="020B0503020204020204" charset="-122"/>
                <a:cs typeface="宋体" panose="02010600030101010101" pitchFamily="2" charset="-122"/>
              </a:rPr>
              <a:t>自主设计</a:t>
            </a:r>
            <a:r>
              <a:rPr lang="en-US" altLang="zh-CN" dirty="0">
                <a:solidFill>
                  <a:srgbClr val="000000"/>
                </a:solidFill>
                <a:latin typeface="微软雅黑" panose="020B0503020204020204" charset="-122"/>
                <a:ea typeface="微软雅黑" panose="020B0503020204020204" charset="-122"/>
                <a:cs typeface="宋体" panose="02010600030101010101" pitchFamily="2" charset="-122"/>
              </a:rPr>
              <a:t>CNN</a:t>
            </a:r>
            <a:r>
              <a:rPr lang="zh-CN" altLang="en-US" dirty="0">
                <a:solidFill>
                  <a:srgbClr val="000000"/>
                </a:solidFill>
                <a:latin typeface="微软雅黑" panose="020B0503020204020204" charset="-122"/>
                <a:ea typeface="微软雅黑" panose="020B0503020204020204" charset="-122"/>
                <a:cs typeface="宋体" panose="02010600030101010101" pitchFamily="2" charset="-122"/>
              </a:rPr>
              <a:t>神经网络，利用</a:t>
            </a:r>
            <a:r>
              <a:rPr lang="en-US" altLang="zh-CN" dirty="0" err="1">
                <a:solidFill>
                  <a:srgbClr val="000000"/>
                </a:solidFill>
                <a:latin typeface="微软雅黑" panose="020B0503020204020204" charset="-122"/>
                <a:ea typeface="微软雅黑" panose="020B0503020204020204" charset="-122"/>
                <a:cs typeface="宋体" panose="02010600030101010101" pitchFamily="2" charset="-122"/>
              </a:rPr>
              <a:t>Tensorflow</a:t>
            </a:r>
            <a:r>
              <a:rPr lang="zh-CN" altLang="en-US" dirty="0">
                <a:solidFill>
                  <a:srgbClr val="000000"/>
                </a:solidFill>
                <a:latin typeface="微软雅黑" panose="020B0503020204020204" charset="-122"/>
                <a:ea typeface="微软雅黑" panose="020B0503020204020204" charset="-122"/>
                <a:cs typeface="宋体" panose="02010600030101010101" pitchFamily="2" charset="-122"/>
              </a:rPr>
              <a:t>自带部件实现自己的设计</a:t>
            </a:r>
          </a:p>
        </p:txBody>
      </p:sp>
      <p:sp>
        <p:nvSpPr>
          <p:cNvPr id="22" name="矩形 21"/>
          <p:cNvSpPr/>
          <p:nvPr/>
        </p:nvSpPr>
        <p:spPr>
          <a:xfrm>
            <a:off x="7720965" y="4809490"/>
            <a:ext cx="3540760" cy="986155"/>
          </a:xfrm>
          <a:prstGeom prst="rect">
            <a:avLst/>
          </a:prstGeom>
          <a:solidFill>
            <a:srgbClr val="E8E8E6"/>
          </a:solidFill>
          <a:ln w="12700" cap="flat" cmpd="sng" algn="ctr">
            <a:solidFill>
              <a:srgbClr val="FFFFFF"/>
            </a:solidFill>
            <a:prstDash val="solid"/>
            <a:miter lim="800000"/>
          </a:ln>
          <a:effectLst/>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lang="zh-CN" altLang="en-US" sz="1015"/>
          </a:p>
        </p:txBody>
      </p:sp>
      <p:pic>
        <p:nvPicPr>
          <p:cNvPr id="23" name="Picture 4"/>
          <p:cNvPicPr>
            <a:picLocks noChangeAspect="1"/>
          </p:cNvPicPr>
          <p:nvPr/>
        </p:nvPicPr>
        <p:blipFill>
          <a:blip r:embed="rId2"/>
          <a:stretch>
            <a:fillRect/>
          </a:stretch>
        </p:blipFill>
        <p:spPr>
          <a:xfrm>
            <a:off x="8477123" y="1873758"/>
            <a:ext cx="1674708" cy="1910869"/>
          </a:xfrm>
          <a:prstGeom prst="rect">
            <a:avLst/>
          </a:prstGeom>
        </p:spPr>
      </p:pic>
      <p:sp>
        <p:nvSpPr>
          <p:cNvPr id="27" name="TextBox 6"/>
          <p:cNvSpPr txBox="1"/>
          <p:nvPr/>
        </p:nvSpPr>
        <p:spPr>
          <a:xfrm>
            <a:off x="7868285" y="4333240"/>
            <a:ext cx="3110865" cy="476250"/>
          </a:xfrm>
          <a:prstGeom prst="rect">
            <a:avLst/>
          </a:prstGeom>
        </p:spPr>
        <p:txBody>
          <a:bodyPr wrap="square" lIns="0" tIns="0" rIns="63500" rtlCol="0" anchor="t">
            <a:spAutoFit/>
          </a:bodyPr>
          <a:lstStyle/>
          <a:p>
            <a:pPr algn="ctr" latinLnBrk="1"/>
            <a:r>
              <a:rPr lang="en-US" altLang="zh-CN" sz="2800">
                <a:solidFill>
                  <a:srgbClr val="000000"/>
                </a:solidFill>
                <a:latin typeface="微软雅黑" panose="020B0503020204020204" charset="-122"/>
                <a:ea typeface="微软雅黑" panose="020B0503020204020204" charset="-122"/>
              </a:rPr>
              <a:t>3.</a:t>
            </a:r>
            <a:r>
              <a:rPr lang="zh-CN" altLang="en-US" sz="2800">
                <a:solidFill>
                  <a:srgbClr val="000000"/>
                </a:solidFill>
                <a:latin typeface="微软雅黑" panose="020B0503020204020204" charset="-122"/>
                <a:ea typeface="微软雅黑" panose="020B0503020204020204" charset="-122"/>
              </a:rPr>
              <a:t>程序应用功能</a:t>
            </a:r>
          </a:p>
        </p:txBody>
      </p:sp>
      <p:sp>
        <p:nvSpPr>
          <p:cNvPr id="28" name="TextBox 7"/>
          <p:cNvSpPr txBox="1"/>
          <p:nvPr/>
        </p:nvSpPr>
        <p:spPr>
          <a:xfrm>
            <a:off x="7757201" y="4900074"/>
            <a:ext cx="3540760" cy="877163"/>
          </a:xfrm>
          <a:prstGeom prst="rect">
            <a:avLst/>
          </a:prstGeom>
        </p:spPr>
        <p:txBody>
          <a:bodyPr wrap="square" lIns="0" tIns="0" rIns="63500" rtlCol="0" anchor="t">
            <a:spAutoFit/>
          </a:bodyPr>
          <a:lstStyle/>
          <a:p>
            <a:pPr algn="ctr" latinLnBrk="1"/>
            <a:r>
              <a:rPr lang="zh-CN" dirty="0">
                <a:solidFill>
                  <a:srgbClr val="000000"/>
                </a:solidFill>
                <a:latin typeface="微软雅黑" panose="020B0503020204020204" charset="-122"/>
                <a:ea typeface="微软雅黑" panose="020B0503020204020204" charset="-122"/>
                <a:cs typeface="宋体" panose="02010600030101010101" pitchFamily="2" charset="-122"/>
              </a:rPr>
              <a:t>添加了互动性较强的画板，并添加了数字串的识别功能</a:t>
            </a:r>
            <a:r>
              <a:rPr lang="zh-CN" altLang="en-US" dirty="0">
                <a:solidFill>
                  <a:srgbClr val="000000"/>
                </a:solidFill>
                <a:latin typeface="微软雅黑" panose="020B0503020204020204" charset="-122"/>
                <a:ea typeface="微软雅黑" panose="020B0503020204020204" charset="-122"/>
                <a:cs typeface="宋体" panose="02010600030101010101" pitchFamily="2" charset="-122"/>
              </a:rPr>
              <a:t>。同时开发了再训练扩展，可进行二次开发</a:t>
            </a:r>
            <a:endParaRPr lang="zh-CN" dirty="0">
              <a:solidFill>
                <a:srgbClr val="000000"/>
              </a:solidFill>
              <a:latin typeface="微软雅黑" panose="020B0503020204020204" charset="-122"/>
              <a:ea typeface="微软雅黑" panose="020B0503020204020204" charset="-122"/>
              <a:cs typeface="宋体" panose="02010600030101010101" pitchFamily="2" charset="-122"/>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ppt_y</p:attrName>
                                        </p:attrNameLst>
                                      </p:cBhvr>
                                      <p:tavLst>
                                        <p:tav tm="0">
                                          <p:val>
                                            <p:strVal val="#ppt_y+#ppt_h*1.125000"/>
                                          </p:val>
                                        </p:tav>
                                        <p:tav tm="100000">
                                          <p:val>
                                            <p:strVal val="#ppt_y"/>
                                          </p:val>
                                        </p:tav>
                                      </p:tavLst>
                                    </p:anim>
                                    <p:animEffect transition="in" filter="wipe(up)">
                                      <p:cBhvr>
                                        <p:cTn id="8" dur="500"/>
                                        <p:tgtEl>
                                          <p:spTgt spid="13"/>
                                        </p:tgtEl>
                                      </p:cBhvr>
                                    </p:animEffect>
                                  </p:childTnLst>
                                </p:cTn>
                              </p:par>
                              <p:par>
                                <p:cTn id="9" presetID="1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p:tgtEl>
                                          <p:spTgt spid="5"/>
                                        </p:tgtEl>
                                        <p:attrNameLst>
                                          <p:attrName>ppt_y</p:attrName>
                                        </p:attrNameLst>
                                      </p:cBhvr>
                                      <p:tavLst>
                                        <p:tav tm="0">
                                          <p:val>
                                            <p:strVal val="#ppt_y+#ppt_h*1.125000"/>
                                          </p:val>
                                        </p:tav>
                                        <p:tav tm="100000">
                                          <p:val>
                                            <p:strVal val="#ppt_y"/>
                                          </p:val>
                                        </p:tav>
                                      </p:tavLst>
                                    </p:anim>
                                    <p:animEffect transition="in" filter="wipe(up)">
                                      <p:cBhvr>
                                        <p:cTn id="12" dur="500"/>
                                        <p:tgtEl>
                                          <p:spTgt spid="5"/>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p:tgtEl>
                                          <p:spTgt spid="7"/>
                                        </p:tgtEl>
                                        <p:attrNameLst>
                                          <p:attrName>ppt_y</p:attrName>
                                        </p:attrNameLst>
                                      </p:cBhvr>
                                      <p:tavLst>
                                        <p:tav tm="0">
                                          <p:val>
                                            <p:strVal val="#ppt_y+#ppt_h*1.125000"/>
                                          </p:val>
                                        </p:tav>
                                        <p:tav tm="100000">
                                          <p:val>
                                            <p:strVal val="#ppt_y"/>
                                          </p:val>
                                        </p:tav>
                                      </p:tavLst>
                                    </p:anim>
                                    <p:animEffect transition="in" filter="wipe(up)">
                                      <p:cBhvr>
                                        <p:cTn id="16" dur="500"/>
                                        <p:tgtEl>
                                          <p:spTgt spid="7"/>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p:tgtEl>
                                          <p:spTgt spid="8"/>
                                        </p:tgtEl>
                                        <p:attrNameLst>
                                          <p:attrName>ppt_y</p:attrName>
                                        </p:attrNameLst>
                                      </p:cBhvr>
                                      <p:tavLst>
                                        <p:tav tm="0">
                                          <p:val>
                                            <p:strVal val="#ppt_y+#ppt_h*1.125000"/>
                                          </p:val>
                                        </p:tav>
                                        <p:tav tm="100000">
                                          <p:val>
                                            <p:strVal val="#ppt_y"/>
                                          </p:val>
                                        </p:tav>
                                      </p:tavLst>
                                    </p:anim>
                                    <p:animEffect transition="in" filter="wipe(up)">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p:tgtEl>
                                          <p:spTgt spid="18"/>
                                        </p:tgtEl>
                                        <p:attrNameLst>
                                          <p:attrName>ppt_y</p:attrName>
                                        </p:attrNameLst>
                                      </p:cBhvr>
                                      <p:tavLst>
                                        <p:tav tm="0">
                                          <p:val>
                                            <p:strVal val="#ppt_y+#ppt_h*1.125000"/>
                                          </p:val>
                                        </p:tav>
                                        <p:tav tm="100000">
                                          <p:val>
                                            <p:strVal val="#ppt_y"/>
                                          </p:val>
                                        </p:tav>
                                      </p:tavLst>
                                    </p:anim>
                                    <p:animEffect transition="in" filter="wipe(up)">
                                      <p:cBhvr>
                                        <p:cTn id="26" dur="500"/>
                                        <p:tgtEl>
                                          <p:spTgt spid="18"/>
                                        </p:tgtEl>
                                      </p:cBhvr>
                                    </p:animEffect>
                                  </p:childTnLst>
                                </p:cTn>
                              </p:par>
                              <p:par>
                                <p:cTn id="27" presetID="12" presetClass="entr" presetSubtype="4"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p:tgtEl>
                                          <p:spTgt spid="19"/>
                                        </p:tgtEl>
                                        <p:attrNameLst>
                                          <p:attrName>ppt_y</p:attrName>
                                        </p:attrNameLst>
                                      </p:cBhvr>
                                      <p:tavLst>
                                        <p:tav tm="0">
                                          <p:val>
                                            <p:strVal val="#ppt_y+#ppt_h*1.125000"/>
                                          </p:val>
                                        </p:tav>
                                        <p:tav tm="100000">
                                          <p:val>
                                            <p:strVal val="#ppt_y"/>
                                          </p:val>
                                        </p:tav>
                                      </p:tavLst>
                                    </p:anim>
                                    <p:animEffect transition="in" filter="wipe(up)">
                                      <p:cBhvr>
                                        <p:cTn id="30" dur="500"/>
                                        <p:tgtEl>
                                          <p:spTgt spid="19"/>
                                        </p:tgtEl>
                                      </p:cBhvr>
                                    </p:animEffect>
                                  </p:childTnLst>
                                </p:cTn>
                              </p:par>
                              <p:par>
                                <p:cTn id="31" presetID="12" presetClass="entr" presetSubtype="4"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p:tgtEl>
                                          <p:spTgt spid="20"/>
                                        </p:tgtEl>
                                        <p:attrNameLst>
                                          <p:attrName>ppt_y</p:attrName>
                                        </p:attrNameLst>
                                      </p:cBhvr>
                                      <p:tavLst>
                                        <p:tav tm="0">
                                          <p:val>
                                            <p:strVal val="#ppt_y+#ppt_h*1.125000"/>
                                          </p:val>
                                        </p:tav>
                                        <p:tav tm="100000">
                                          <p:val>
                                            <p:strVal val="#ppt_y"/>
                                          </p:val>
                                        </p:tav>
                                      </p:tavLst>
                                    </p:anim>
                                    <p:animEffect transition="in" filter="wipe(up)">
                                      <p:cBhvr>
                                        <p:cTn id="34" dur="500"/>
                                        <p:tgtEl>
                                          <p:spTgt spid="20"/>
                                        </p:tgtEl>
                                      </p:cBhvr>
                                    </p:animEffect>
                                  </p:childTnLst>
                                </p:cTn>
                              </p:par>
                              <p:par>
                                <p:cTn id="35" presetID="12" presetClass="entr" presetSubtype="4"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p:tgtEl>
                                          <p:spTgt spid="21"/>
                                        </p:tgtEl>
                                        <p:attrNameLst>
                                          <p:attrName>ppt_y</p:attrName>
                                        </p:attrNameLst>
                                      </p:cBhvr>
                                      <p:tavLst>
                                        <p:tav tm="0">
                                          <p:val>
                                            <p:strVal val="#ppt_y+#ppt_h*1.125000"/>
                                          </p:val>
                                        </p:tav>
                                        <p:tav tm="100000">
                                          <p:val>
                                            <p:strVal val="#ppt_y"/>
                                          </p:val>
                                        </p:tav>
                                      </p:tavLst>
                                    </p:anim>
                                    <p:animEffect transition="in" filter="wipe(up)">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p:tgtEl>
                                          <p:spTgt spid="22"/>
                                        </p:tgtEl>
                                        <p:attrNameLst>
                                          <p:attrName>ppt_y</p:attrName>
                                        </p:attrNameLst>
                                      </p:cBhvr>
                                      <p:tavLst>
                                        <p:tav tm="0">
                                          <p:val>
                                            <p:strVal val="#ppt_y+#ppt_h*1.125000"/>
                                          </p:val>
                                        </p:tav>
                                        <p:tav tm="100000">
                                          <p:val>
                                            <p:strVal val="#ppt_y"/>
                                          </p:val>
                                        </p:tav>
                                      </p:tavLst>
                                    </p:anim>
                                    <p:animEffect transition="in" filter="wipe(up)">
                                      <p:cBhvr>
                                        <p:cTn id="44" dur="500"/>
                                        <p:tgtEl>
                                          <p:spTgt spid="22"/>
                                        </p:tgtEl>
                                      </p:cBhvr>
                                    </p:animEffect>
                                  </p:childTnLst>
                                </p:cTn>
                              </p:par>
                              <p:par>
                                <p:cTn id="45" presetID="12" presetClass="entr" presetSubtype="4"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p:tgtEl>
                                          <p:spTgt spid="23"/>
                                        </p:tgtEl>
                                        <p:attrNameLst>
                                          <p:attrName>ppt_y</p:attrName>
                                        </p:attrNameLst>
                                      </p:cBhvr>
                                      <p:tavLst>
                                        <p:tav tm="0">
                                          <p:val>
                                            <p:strVal val="#ppt_y+#ppt_h*1.125000"/>
                                          </p:val>
                                        </p:tav>
                                        <p:tav tm="100000">
                                          <p:val>
                                            <p:strVal val="#ppt_y"/>
                                          </p:val>
                                        </p:tav>
                                      </p:tavLst>
                                    </p:anim>
                                    <p:animEffect transition="in" filter="wipe(up)">
                                      <p:cBhvr>
                                        <p:cTn id="48" dur="500"/>
                                        <p:tgtEl>
                                          <p:spTgt spid="23"/>
                                        </p:tgtEl>
                                      </p:cBhvr>
                                    </p:animEffect>
                                  </p:childTnLst>
                                </p:cTn>
                              </p:par>
                              <p:par>
                                <p:cTn id="49" presetID="12" presetClass="entr" presetSubtype="4"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500"/>
                                        <p:tgtEl>
                                          <p:spTgt spid="27"/>
                                        </p:tgtEl>
                                        <p:attrNameLst>
                                          <p:attrName>ppt_y</p:attrName>
                                        </p:attrNameLst>
                                      </p:cBhvr>
                                      <p:tavLst>
                                        <p:tav tm="0">
                                          <p:val>
                                            <p:strVal val="#ppt_y+#ppt_h*1.125000"/>
                                          </p:val>
                                        </p:tav>
                                        <p:tav tm="100000">
                                          <p:val>
                                            <p:strVal val="#ppt_y"/>
                                          </p:val>
                                        </p:tav>
                                      </p:tavLst>
                                    </p:anim>
                                    <p:animEffect transition="in" filter="wipe(up)">
                                      <p:cBhvr>
                                        <p:cTn id="52" dur="500"/>
                                        <p:tgtEl>
                                          <p:spTgt spid="27"/>
                                        </p:tgtEl>
                                      </p:cBhvr>
                                    </p:animEffect>
                                  </p:childTnLst>
                                </p:cTn>
                              </p:par>
                              <p:par>
                                <p:cTn id="53" presetID="12" presetClass="entr" presetSubtype="4"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additive="base">
                                        <p:cTn id="55" dur="500"/>
                                        <p:tgtEl>
                                          <p:spTgt spid="28"/>
                                        </p:tgtEl>
                                        <p:attrNameLst>
                                          <p:attrName>ppt_y</p:attrName>
                                        </p:attrNameLst>
                                      </p:cBhvr>
                                      <p:tavLst>
                                        <p:tav tm="0">
                                          <p:val>
                                            <p:strVal val="#ppt_y+#ppt_h*1.125000"/>
                                          </p:val>
                                        </p:tav>
                                        <p:tav tm="100000">
                                          <p:val>
                                            <p:strVal val="#ppt_y"/>
                                          </p:val>
                                        </p:tav>
                                      </p:tavLst>
                                    </p:anim>
                                    <p:animEffect transition="in" filter="wipe(up)">
                                      <p:cBhvr>
                                        <p:cTn id="5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7" grpId="0"/>
      <p:bldP spid="8" grpId="0"/>
      <p:bldP spid="18" grpId="0" animBg="1"/>
      <p:bldP spid="20" grpId="0"/>
      <p:bldP spid="21" grpId="0"/>
      <p:bldP spid="22" grpId="0" animBg="1"/>
      <p:bldP spid="27" grpId="0"/>
      <p:bldP spid="28"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16100" y="431800"/>
            <a:ext cx="3472786" cy="820414"/>
          </a:xfrm>
          <a:prstGeom prst="rect">
            <a:avLst/>
          </a:prstGeom>
        </p:spPr>
      </p:pic>
      <p:sp>
        <p:nvSpPr>
          <p:cNvPr id="3" name="TextBox 2"/>
          <p:cNvSpPr txBox="1"/>
          <p:nvPr/>
        </p:nvSpPr>
        <p:spPr>
          <a:xfrm>
            <a:off x="2044700" y="717646"/>
            <a:ext cx="2865564" cy="406400"/>
          </a:xfrm>
          <a:prstGeom prst="rect">
            <a:avLst/>
          </a:prstGeom>
        </p:spPr>
        <p:txBody>
          <a:bodyPr lIns="0" tIns="0" rIns="63500" rtlCol="0" anchor="t">
            <a:spAutoFit/>
          </a:bodyPr>
          <a:lstStyle/>
          <a:p>
            <a:pPr algn="ctr" latinLnBrk="1"/>
            <a:r>
              <a:rPr lang="zh-CN" altLang="en-US" sz="2300" dirty="0">
                <a:solidFill>
                  <a:srgbClr val="000000"/>
                </a:solidFill>
                <a:latin typeface="微软雅黑" panose="020B0503020204020204" charset="-122"/>
                <a:ea typeface="微软雅黑" panose="020B0503020204020204" charset="-122"/>
              </a:rPr>
              <a:t>参考文献</a:t>
            </a:r>
            <a:endParaRPr lang="en-US" sz="1100" dirty="0"/>
          </a:p>
        </p:txBody>
      </p:sp>
      <p:pic>
        <p:nvPicPr>
          <p:cNvPr id="4" name="Picture 3"/>
          <p:cNvPicPr>
            <a:picLocks noChangeAspect="1"/>
          </p:cNvPicPr>
          <p:nvPr/>
        </p:nvPicPr>
        <p:blipFill>
          <a:blip r:embed="rId3"/>
          <a:stretch>
            <a:fillRect/>
          </a:stretch>
        </p:blipFill>
        <p:spPr>
          <a:xfrm>
            <a:off x="422015" y="155268"/>
            <a:ext cx="1056390" cy="1203518"/>
          </a:xfrm>
          <a:prstGeom prst="rect">
            <a:avLst/>
          </a:prstGeom>
        </p:spPr>
      </p:pic>
      <p:sp>
        <p:nvSpPr>
          <p:cNvPr id="6" name="文本框 5"/>
          <p:cNvSpPr txBox="1"/>
          <p:nvPr/>
        </p:nvSpPr>
        <p:spPr>
          <a:xfrm>
            <a:off x="6679615" y="431800"/>
            <a:ext cx="4419600" cy="923330"/>
          </a:xfrm>
          <a:prstGeom prst="rect">
            <a:avLst/>
          </a:prstGeom>
          <a:noFill/>
        </p:spPr>
        <p:txBody>
          <a:bodyPr wrap="square" rtlCol="0">
            <a:spAutoFit/>
          </a:bodyPr>
          <a:lstStyle/>
          <a:p>
            <a:r>
              <a:rPr lang="zh-CN" altLang="en-US" dirty="0">
                <a:latin typeface="微软雅黑" panose="020B0503020204020204" charset="-122"/>
                <a:ea typeface="微软雅黑" panose="020B0503020204020204" charset="-122"/>
              </a:rPr>
              <a:t>在实验项目的实现过程中，我们参考了很多的书籍与网络资料，这里选择对我们影响最大的多份资料进行说明</a:t>
            </a:r>
            <a:endParaRPr lang="zh-CN" altLang="en-US" dirty="0"/>
          </a:p>
        </p:txBody>
      </p:sp>
      <p:sp>
        <p:nvSpPr>
          <p:cNvPr id="7" name="矩形 6"/>
          <p:cNvSpPr/>
          <p:nvPr/>
        </p:nvSpPr>
        <p:spPr>
          <a:xfrm>
            <a:off x="1054100" y="1389851"/>
            <a:ext cx="5778500" cy="4491679"/>
          </a:xfrm>
          <a:prstGeom prst="rect">
            <a:avLst/>
          </a:prstGeom>
        </p:spPr>
        <p:txBody>
          <a:bodyPr>
            <a:spAutoFit/>
          </a:bodyPr>
          <a:lstStyle/>
          <a:p>
            <a:pPr indent="304800" algn="just">
              <a:lnSpc>
                <a:spcPct val="150000"/>
              </a:lnSpc>
              <a:spcAft>
                <a:spcPts val="0"/>
              </a:spcAft>
            </a:pPr>
            <a:r>
              <a:rPr lang="en-US" altLang="zh-CN" sz="1200" kern="100" dirty="0">
                <a:latin typeface="微软雅黑" panose="020B0503020204020204" charset="-122"/>
                <a:ea typeface="微软雅黑" panose="020B0503020204020204" charset="-122"/>
                <a:cs typeface="Times New Roman" panose="02020603050405020304" pitchFamily="18" charset="0"/>
              </a:rPr>
              <a:t>[1] [</a:t>
            </a:r>
            <a:r>
              <a:rPr lang="zh-CN" altLang="zh-CN" sz="1200" kern="100" dirty="0">
                <a:latin typeface="微软雅黑" panose="020B0503020204020204" charset="-122"/>
                <a:ea typeface="微软雅黑" panose="020B0503020204020204" charset="-122"/>
                <a:cs typeface="Times New Roman" panose="02020603050405020304" pitchFamily="18" charset="0"/>
              </a:rPr>
              <a:t>英</a:t>
            </a:r>
            <a:r>
              <a:rPr lang="en-US" altLang="zh-CN" sz="1200" kern="100" dirty="0">
                <a:latin typeface="微软雅黑" panose="020B0503020204020204" charset="-122"/>
                <a:ea typeface="微软雅黑" panose="020B0503020204020204" charset="-122"/>
                <a:cs typeface="Times New Roman" panose="02020603050405020304" pitchFamily="18" charset="0"/>
              </a:rPr>
              <a:t>]</a:t>
            </a:r>
            <a:r>
              <a:rPr lang="zh-CN" altLang="zh-CN" sz="1200" kern="100" dirty="0">
                <a:latin typeface="微软雅黑" panose="020B0503020204020204" charset="-122"/>
                <a:ea typeface="微软雅黑" panose="020B0503020204020204" charset="-122"/>
                <a:cs typeface="Times New Roman" panose="02020603050405020304" pitchFamily="18" charset="0"/>
              </a:rPr>
              <a:t>塔里克·拉希德 </a:t>
            </a:r>
            <a:r>
              <a:rPr lang="en-US" altLang="zh-CN" sz="1200" kern="100" dirty="0">
                <a:latin typeface="微软雅黑" panose="020B0503020204020204" charset="-122"/>
                <a:ea typeface="微软雅黑" panose="020B0503020204020204" charset="-122"/>
                <a:cs typeface="Times New Roman" panose="02020603050405020304" pitchFamily="18" charset="0"/>
              </a:rPr>
              <a:t>Tariq Rashid </a:t>
            </a:r>
            <a:r>
              <a:rPr lang="zh-CN" altLang="zh-CN" sz="1200" kern="100" dirty="0">
                <a:latin typeface="微软雅黑" panose="020B0503020204020204" charset="-122"/>
                <a:ea typeface="微软雅黑" panose="020B0503020204020204" charset="-122"/>
                <a:cs typeface="Times New Roman" panose="02020603050405020304" pitchFamily="18" charset="0"/>
              </a:rPr>
              <a:t>林赐 译</a:t>
            </a:r>
            <a:r>
              <a:rPr lang="en-US" altLang="zh-CN" sz="1200" kern="100" dirty="0">
                <a:latin typeface="微软雅黑" panose="020B0503020204020204" charset="-122"/>
                <a:ea typeface="微软雅黑" panose="020B0503020204020204" charset="-122"/>
                <a:cs typeface="Times New Roman" panose="02020603050405020304" pitchFamily="18" charset="0"/>
              </a:rPr>
              <a:t>.Python</a:t>
            </a:r>
            <a:r>
              <a:rPr lang="zh-CN" altLang="zh-CN" sz="1200" kern="100" dirty="0">
                <a:latin typeface="微软雅黑" panose="020B0503020204020204" charset="-122"/>
                <a:ea typeface="微软雅黑" panose="020B0503020204020204" charset="-122"/>
                <a:cs typeface="Times New Roman" panose="02020603050405020304" pitchFamily="18" charset="0"/>
              </a:rPr>
              <a:t>神经网络编程</a:t>
            </a:r>
            <a:r>
              <a:rPr lang="en-US" altLang="zh-CN" sz="1200" kern="100" dirty="0">
                <a:latin typeface="微软雅黑" panose="020B0503020204020204" charset="-122"/>
                <a:ea typeface="微软雅黑" panose="020B0503020204020204" charset="-122"/>
                <a:cs typeface="Times New Roman" panose="02020603050405020304" pitchFamily="18" charset="0"/>
              </a:rPr>
              <a:t>[</a:t>
            </a:r>
            <a:r>
              <a:rPr lang="en-US" altLang="zh-CN" sz="1200" b="1" kern="100" dirty="0">
                <a:latin typeface="微软雅黑" panose="020B0503020204020204" charset="-122"/>
                <a:ea typeface="微软雅黑" panose="020B0503020204020204" charset="-122"/>
                <a:cs typeface="Times New Roman" panose="02020603050405020304" pitchFamily="18" charset="0"/>
              </a:rPr>
              <a:t>B</a:t>
            </a:r>
            <a:r>
              <a:rPr lang="en-US" altLang="zh-CN" sz="1200" kern="100" dirty="0">
                <a:latin typeface="微软雅黑" panose="020B0503020204020204" charset="-122"/>
                <a:ea typeface="微软雅黑" panose="020B0503020204020204" charset="-122"/>
                <a:cs typeface="Times New Roman" panose="02020603050405020304" pitchFamily="18" charset="0"/>
              </a:rPr>
              <a:t>].</a:t>
            </a:r>
            <a:r>
              <a:rPr lang="zh-CN" altLang="zh-CN" sz="1200" kern="100" dirty="0">
                <a:latin typeface="微软雅黑" panose="020B0503020204020204" charset="-122"/>
                <a:ea typeface="微软雅黑" panose="020B0503020204020204" charset="-122"/>
                <a:cs typeface="Times New Roman" panose="02020603050405020304" pitchFamily="18" charset="0"/>
              </a:rPr>
              <a:t>人民邮电出版</a:t>
            </a:r>
            <a:r>
              <a:rPr lang="zh-CN" altLang="en-US" sz="1200" kern="100" dirty="0">
                <a:latin typeface="微软雅黑" panose="020B0503020204020204" charset="-122"/>
                <a:ea typeface="微软雅黑" panose="020B0503020204020204" charset="-122"/>
                <a:cs typeface="Times New Roman" panose="02020603050405020304" pitchFamily="18" charset="0"/>
              </a:rPr>
              <a:t>社</a:t>
            </a:r>
            <a:r>
              <a:rPr lang="zh-CN" altLang="zh-CN" sz="1200" kern="100" dirty="0">
                <a:latin typeface="微软雅黑" panose="020B0503020204020204" charset="-122"/>
                <a:ea typeface="微软雅黑" panose="020B0503020204020204" charset="-122"/>
                <a:cs typeface="Times New Roman" panose="02020603050405020304" pitchFamily="18" charset="0"/>
              </a:rPr>
              <a:t>，</a:t>
            </a:r>
            <a:r>
              <a:rPr lang="en-US" altLang="zh-CN" sz="1200" kern="100" dirty="0">
                <a:latin typeface="微软雅黑" panose="020B0503020204020204" charset="-122"/>
                <a:ea typeface="微软雅黑" panose="020B0503020204020204" charset="-122"/>
                <a:cs typeface="Times New Roman" panose="02020603050405020304" pitchFamily="18" charset="0"/>
              </a:rPr>
              <a:t>2018</a:t>
            </a:r>
            <a:r>
              <a:rPr lang="zh-CN" altLang="zh-CN" sz="1200" kern="100" dirty="0">
                <a:latin typeface="微软雅黑" panose="020B0503020204020204" charset="-122"/>
                <a:ea typeface="微软雅黑" panose="020B0503020204020204" charset="-122"/>
                <a:cs typeface="Times New Roman" panose="02020603050405020304" pitchFamily="18" charset="0"/>
              </a:rPr>
              <a:t>年</a:t>
            </a:r>
            <a:r>
              <a:rPr lang="en-US" altLang="zh-CN" sz="1200" kern="100" dirty="0">
                <a:latin typeface="微软雅黑" panose="020B0503020204020204" charset="-122"/>
                <a:ea typeface="微软雅黑" panose="020B0503020204020204" charset="-122"/>
                <a:cs typeface="Times New Roman" panose="02020603050405020304" pitchFamily="18" charset="0"/>
              </a:rPr>
              <a:t>4</a:t>
            </a:r>
            <a:r>
              <a:rPr lang="zh-CN" altLang="zh-CN" sz="1200" kern="100" dirty="0">
                <a:latin typeface="微软雅黑" panose="020B0503020204020204" charset="-122"/>
                <a:ea typeface="微软雅黑" panose="020B0503020204020204" charset="-122"/>
                <a:cs typeface="Times New Roman" panose="02020603050405020304" pitchFamily="18" charset="0"/>
              </a:rPr>
              <a:t>月</a:t>
            </a:r>
            <a:endParaRPr lang="en-US" altLang="zh-CN" sz="1200" kern="100" dirty="0">
              <a:latin typeface="微软雅黑" panose="020B0503020204020204" charset="-122"/>
              <a:ea typeface="微软雅黑" panose="020B0503020204020204" charset="-122"/>
              <a:cs typeface="Times New Roman" panose="02020603050405020304" pitchFamily="18" charset="0"/>
            </a:endParaRPr>
          </a:p>
          <a:p>
            <a:pPr indent="304800" algn="just">
              <a:lnSpc>
                <a:spcPct val="150000"/>
              </a:lnSpc>
              <a:spcAft>
                <a:spcPts val="0"/>
              </a:spcAft>
            </a:pPr>
            <a:r>
              <a:rPr lang="en-US" altLang="zh-CN" sz="1200" kern="100" dirty="0">
                <a:latin typeface="微软雅黑" panose="020B0503020204020204" charset="-122"/>
                <a:ea typeface="微软雅黑" panose="020B0503020204020204" charset="-122"/>
                <a:cs typeface="Times New Roman" panose="02020603050405020304" pitchFamily="18" charset="0"/>
              </a:rPr>
              <a:t>[2]</a:t>
            </a:r>
            <a:r>
              <a:rPr lang="en-US" altLang="zh-CN" sz="1200" kern="0" dirty="0">
                <a:solidFill>
                  <a:srgbClr val="000000"/>
                </a:solidFill>
                <a:latin typeface="微软雅黑" panose="020B0503020204020204" charset="-122"/>
                <a:ea typeface="微软雅黑" panose="020B0503020204020204" charset="-122"/>
                <a:cs typeface="宋体" panose="02010600030101010101" pitchFamily="2" charset="-122"/>
              </a:rPr>
              <a:t> </a:t>
            </a:r>
            <a:r>
              <a:rPr lang="zh-CN" altLang="zh-CN" sz="1200" kern="100" dirty="0">
                <a:latin typeface="微软雅黑" panose="020B0503020204020204" charset="-122"/>
                <a:ea typeface="微软雅黑" panose="020B0503020204020204" charset="-122"/>
                <a:cs typeface="Times New Roman" panose="02020603050405020304" pitchFamily="18" charset="0"/>
              </a:rPr>
              <a:t>斯坦福大学</a:t>
            </a:r>
            <a:r>
              <a:rPr lang="en-US" altLang="zh-CN" sz="1200" b="1" kern="100" dirty="0">
                <a:latin typeface="微软雅黑" panose="020B0503020204020204" charset="-122"/>
                <a:ea typeface="微软雅黑" panose="020B0503020204020204" charset="-122"/>
                <a:cs typeface="Times New Roman" panose="02020603050405020304" pitchFamily="18" charset="0"/>
              </a:rPr>
              <a:t>2014</a:t>
            </a:r>
            <a:r>
              <a:rPr lang="zh-CN" altLang="zh-CN" sz="1200" kern="100" dirty="0">
                <a:latin typeface="微软雅黑" panose="020B0503020204020204" charset="-122"/>
                <a:ea typeface="微软雅黑" panose="020B0503020204020204" charset="-122"/>
                <a:cs typeface="Times New Roman" panose="02020603050405020304" pitchFamily="18" charset="0"/>
              </a:rPr>
              <a:t>机器学习教程个人笔记（</a:t>
            </a:r>
            <a:r>
              <a:rPr lang="en-US" altLang="zh-CN" sz="1200" b="1" kern="100" dirty="0">
                <a:latin typeface="微软雅黑" panose="020B0503020204020204" charset="-122"/>
                <a:ea typeface="微软雅黑" panose="020B0503020204020204" charset="-122"/>
                <a:cs typeface="Times New Roman" panose="02020603050405020304" pitchFamily="18" charset="0"/>
              </a:rPr>
              <a:t>V5.4</a:t>
            </a:r>
            <a:r>
              <a:rPr lang="zh-CN" altLang="zh-CN" sz="1200" kern="100" dirty="0">
                <a:latin typeface="微软雅黑" panose="020B0503020204020204" charset="-122"/>
                <a:ea typeface="微软雅黑" panose="020B0503020204020204" charset="-122"/>
                <a:cs typeface="Times New Roman" panose="02020603050405020304" pitchFamily="18" charset="0"/>
              </a:rPr>
              <a:t>）黄海广，电子书链接</a:t>
            </a:r>
            <a:endParaRPr lang="en-US" altLang="zh-CN" sz="1200" kern="100" dirty="0">
              <a:latin typeface="微软雅黑" panose="020B0503020204020204" charset="-122"/>
              <a:ea typeface="微软雅黑" panose="020B0503020204020204" charset="-122"/>
              <a:cs typeface="Times New Roman" panose="02020603050405020304" pitchFamily="18" charset="0"/>
            </a:endParaRPr>
          </a:p>
          <a:p>
            <a:pPr indent="304800" algn="just">
              <a:lnSpc>
                <a:spcPct val="150000"/>
              </a:lnSpc>
              <a:spcAft>
                <a:spcPts val="0"/>
              </a:spcAft>
            </a:pPr>
            <a:r>
              <a:rPr lang="en-US" altLang="zh-CN" sz="1200" u="sng" kern="100" dirty="0">
                <a:solidFill>
                  <a:srgbClr val="0563C1"/>
                </a:solidFill>
                <a:latin typeface="微软雅黑" panose="020B0503020204020204" charset="-122"/>
                <a:ea typeface="微软雅黑" panose="020B0503020204020204" charset="-122"/>
                <a:cs typeface="Times New Roman" panose="02020603050405020304" pitchFamily="18" charset="0"/>
                <a:hlinkClick r:id="rId4"/>
              </a:rPr>
              <a:t>    https://www.zhihu.com/people/fengdu78/activities</a:t>
            </a:r>
            <a:endParaRPr lang="zh-CN" altLang="zh-CN" sz="1200" kern="100" dirty="0">
              <a:latin typeface="微软雅黑" panose="020B0503020204020204" charset="-122"/>
              <a:ea typeface="微软雅黑" panose="020B0503020204020204" charset="-122"/>
              <a:cs typeface="Times New Roman" panose="02020603050405020304" pitchFamily="18" charset="0"/>
            </a:endParaRPr>
          </a:p>
          <a:p>
            <a:pPr indent="304800" algn="just">
              <a:lnSpc>
                <a:spcPct val="150000"/>
              </a:lnSpc>
              <a:spcAft>
                <a:spcPts val="0"/>
              </a:spcAft>
            </a:pPr>
            <a:r>
              <a:rPr lang="en-US" altLang="zh-CN" sz="1200" kern="100" dirty="0">
                <a:latin typeface="微软雅黑" panose="020B0503020204020204" charset="-122"/>
                <a:ea typeface="微软雅黑" panose="020B0503020204020204" charset="-122"/>
                <a:cs typeface="Times New Roman" panose="02020603050405020304" pitchFamily="18" charset="0"/>
              </a:rPr>
              <a:t>[3] </a:t>
            </a:r>
            <a:r>
              <a:rPr lang="zh-CN" altLang="zh-CN" sz="1200" kern="100" dirty="0">
                <a:latin typeface="微软雅黑" panose="020B0503020204020204" charset="-122"/>
                <a:ea typeface="微软雅黑" panose="020B0503020204020204" charset="-122"/>
                <a:cs typeface="Times New Roman" panose="02020603050405020304" pitchFamily="18" charset="0"/>
              </a:rPr>
              <a:t>如何用</a:t>
            </a:r>
            <a:r>
              <a:rPr lang="en-US" altLang="zh-CN" sz="1200" kern="100" dirty="0">
                <a:latin typeface="微软雅黑" panose="020B0503020204020204" charset="-122"/>
                <a:ea typeface="微软雅黑" panose="020B0503020204020204" charset="-122"/>
                <a:cs typeface="Times New Roman" panose="02020603050405020304" pitchFamily="18" charset="0"/>
              </a:rPr>
              <a:t> </a:t>
            </a:r>
            <a:r>
              <a:rPr lang="en-US" altLang="zh-CN" sz="1200" kern="100" dirty="0" err="1">
                <a:latin typeface="微软雅黑" panose="020B0503020204020204" charset="-122"/>
                <a:ea typeface="微软雅黑" panose="020B0503020204020204" charset="-122"/>
                <a:cs typeface="Times New Roman" panose="02020603050405020304" pitchFamily="18" charset="0"/>
              </a:rPr>
              <a:t>numpy</a:t>
            </a:r>
            <a:r>
              <a:rPr lang="en-US" altLang="zh-CN" sz="1200" kern="100" dirty="0">
                <a:latin typeface="微软雅黑" panose="020B0503020204020204" charset="-122"/>
                <a:ea typeface="微软雅黑" panose="020B0503020204020204" charset="-122"/>
                <a:cs typeface="Times New Roman" panose="02020603050405020304" pitchFamily="18" charset="0"/>
              </a:rPr>
              <a:t> </a:t>
            </a:r>
            <a:r>
              <a:rPr lang="zh-CN" altLang="zh-CN" sz="1200" kern="100" dirty="0">
                <a:latin typeface="微软雅黑" panose="020B0503020204020204" charset="-122"/>
                <a:ea typeface="微软雅黑" panose="020B0503020204020204" charset="-122"/>
                <a:cs typeface="Times New Roman" panose="02020603050405020304" pitchFamily="18" charset="0"/>
              </a:rPr>
              <a:t>实现</a:t>
            </a:r>
            <a:r>
              <a:rPr lang="en-US" altLang="zh-CN" sz="1200" kern="100" dirty="0">
                <a:latin typeface="微软雅黑" panose="020B0503020204020204" charset="-122"/>
                <a:ea typeface="微软雅黑" panose="020B0503020204020204" charset="-122"/>
                <a:cs typeface="Times New Roman" panose="02020603050405020304" pitchFamily="18" charset="0"/>
              </a:rPr>
              <a:t> CNN --- CSDN</a:t>
            </a:r>
            <a:r>
              <a:rPr lang="zh-CN" altLang="zh-CN" sz="1200" kern="100" dirty="0">
                <a:latin typeface="微软雅黑" panose="020B0503020204020204" charset="-122"/>
                <a:ea typeface="微软雅黑" panose="020B0503020204020204" charset="-122"/>
                <a:cs typeface="Times New Roman" panose="02020603050405020304" pitchFamily="18" charset="0"/>
              </a:rPr>
              <a:t>博客 </a:t>
            </a:r>
            <a:r>
              <a:rPr lang="en-US" altLang="zh-CN" sz="1200" kern="100" dirty="0" err="1">
                <a:latin typeface="微软雅黑" panose="020B0503020204020204" charset="-122"/>
                <a:ea typeface="微软雅黑" panose="020B0503020204020204" charset="-122"/>
                <a:cs typeface="Times New Roman" panose="02020603050405020304" pitchFamily="18" charset="0"/>
              </a:rPr>
              <a:t>bitosky</a:t>
            </a:r>
            <a:r>
              <a:rPr lang="zh-CN" altLang="zh-CN" sz="1200" kern="100" dirty="0">
                <a:latin typeface="微软雅黑" panose="020B0503020204020204" charset="-122"/>
                <a:ea typeface="微软雅黑" panose="020B0503020204020204" charset="-122"/>
                <a:cs typeface="Times New Roman" panose="02020603050405020304" pitchFamily="18" charset="0"/>
              </a:rPr>
              <a:t>原创 </a:t>
            </a:r>
          </a:p>
          <a:p>
            <a:pPr indent="304800" algn="just">
              <a:lnSpc>
                <a:spcPct val="150000"/>
              </a:lnSpc>
              <a:spcAft>
                <a:spcPts val="0"/>
              </a:spcAft>
            </a:pPr>
            <a:r>
              <a:rPr lang="en-US" altLang="zh-CN" sz="1200" u="sng" kern="100" dirty="0">
                <a:solidFill>
                  <a:srgbClr val="0563C1"/>
                </a:solidFill>
                <a:latin typeface="微软雅黑" panose="020B0503020204020204" charset="-122"/>
                <a:ea typeface="微软雅黑" panose="020B0503020204020204" charset="-122"/>
                <a:cs typeface="Times New Roman" panose="02020603050405020304" pitchFamily="18" charset="0"/>
                <a:hlinkClick r:id="rId5"/>
              </a:rPr>
              <a:t>    https://blog.csdn.net/qq_36393962/article/details/99354969</a:t>
            </a:r>
            <a:endParaRPr lang="zh-CN" altLang="zh-CN" sz="1200" kern="100" dirty="0">
              <a:latin typeface="微软雅黑" panose="020B0503020204020204" charset="-122"/>
              <a:ea typeface="微软雅黑" panose="020B0503020204020204" charset="-122"/>
              <a:cs typeface="Times New Roman" panose="02020603050405020304" pitchFamily="18" charset="0"/>
            </a:endParaRPr>
          </a:p>
          <a:p>
            <a:pPr indent="304800" algn="just">
              <a:lnSpc>
                <a:spcPct val="150000"/>
              </a:lnSpc>
              <a:spcAft>
                <a:spcPts val="0"/>
              </a:spcAft>
            </a:pPr>
            <a:r>
              <a:rPr lang="en-US" altLang="zh-CN" sz="1200" kern="100" dirty="0">
                <a:latin typeface="微软雅黑" panose="020B0503020204020204" charset="-122"/>
                <a:ea typeface="微软雅黑" panose="020B0503020204020204" charset="-122"/>
                <a:cs typeface="Times New Roman" panose="02020603050405020304" pitchFamily="18" charset="0"/>
              </a:rPr>
              <a:t>[4] </a:t>
            </a:r>
            <a:r>
              <a:rPr lang="zh-CN" altLang="zh-CN" sz="1200" kern="100" dirty="0">
                <a:latin typeface="微软雅黑" panose="020B0503020204020204" charset="-122"/>
                <a:ea typeface="微软雅黑" panose="020B0503020204020204" charset="-122"/>
                <a:cs typeface="Times New Roman" panose="02020603050405020304" pitchFamily="18" charset="0"/>
              </a:rPr>
              <a:t>卷积神经网络</a:t>
            </a:r>
            <a:r>
              <a:rPr lang="en-US" altLang="zh-CN" sz="1200" kern="100" dirty="0">
                <a:latin typeface="微软雅黑" panose="020B0503020204020204" charset="-122"/>
                <a:ea typeface="微软雅黑" panose="020B0503020204020204" charset="-122"/>
                <a:cs typeface="Times New Roman" panose="02020603050405020304" pitchFamily="18" charset="0"/>
              </a:rPr>
              <a:t>---</a:t>
            </a:r>
            <a:r>
              <a:rPr lang="zh-CN" altLang="zh-CN" sz="1200" kern="100" dirty="0">
                <a:latin typeface="微软雅黑" panose="020B0503020204020204" charset="-122"/>
                <a:ea typeface="微软雅黑" panose="020B0503020204020204" charset="-122"/>
                <a:cs typeface="Times New Roman" panose="02020603050405020304" pitchFamily="18" charset="0"/>
              </a:rPr>
              <a:t>吴恩达</a:t>
            </a:r>
            <a:r>
              <a:rPr lang="en-US" altLang="zh-CN" sz="1200" kern="100" dirty="0">
                <a:latin typeface="微软雅黑" panose="020B0503020204020204" charset="-122"/>
                <a:ea typeface="微软雅黑" panose="020B0503020204020204" charset="-122"/>
                <a:cs typeface="Times New Roman" panose="02020603050405020304" pitchFamily="18" charset="0"/>
              </a:rPr>
              <a:t> Andrew Ng </a:t>
            </a:r>
            <a:r>
              <a:rPr lang="zh-CN" altLang="zh-CN" sz="1200" kern="100" dirty="0">
                <a:latin typeface="微软雅黑" panose="020B0503020204020204" charset="-122"/>
                <a:ea typeface="微软雅黑" panose="020B0503020204020204" charset="-122"/>
                <a:cs typeface="Times New Roman" panose="02020603050405020304" pitchFamily="18" charset="0"/>
              </a:rPr>
              <a:t>网易公开课 教案</a:t>
            </a:r>
          </a:p>
          <a:p>
            <a:pPr indent="304800" algn="just">
              <a:lnSpc>
                <a:spcPct val="150000"/>
              </a:lnSpc>
              <a:spcAft>
                <a:spcPts val="0"/>
              </a:spcAft>
            </a:pPr>
            <a:r>
              <a:rPr lang="en-US" altLang="zh-CN" sz="1200" u="sng" kern="100" dirty="0">
                <a:solidFill>
                  <a:srgbClr val="0563C1"/>
                </a:solidFill>
                <a:latin typeface="微软雅黑" panose="020B0503020204020204" charset="-122"/>
                <a:ea typeface="微软雅黑" panose="020B0503020204020204" charset="-122"/>
                <a:cs typeface="Times New Roman" panose="02020603050405020304" pitchFamily="18" charset="0"/>
                <a:hlinkClick r:id="rId6"/>
              </a:rPr>
              <a:t>    https://mooc.study.163.com/course/2001281004</a:t>
            </a:r>
            <a:endParaRPr lang="zh-CN" altLang="zh-CN" sz="1200" kern="100" dirty="0">
              <a:latin typeface="微软雅黑" panose="020B0503020204020204" charset="-122"/>
              <a:ea typeface="微软雅黑" panose="020B0503020204020204" charset="-122"/>
              <a:cs typeface="Times New Roman" panose="02020603050405020304" pitchFamily="18" charset="0"/>
            </a:endParaRPr>
          </a:p>
          <a:p>
            <a:pPr indent="304800" algn="just">
              <a:lnSpc>
                <a:spcPct val="150000"/>
              </a:lnSpc>
              <a:spcAft>
                <a:spcPts val="0"/>
              </a:spcAft>
            </a:pPr>
            <a:r>
              <a:rPr lang="en-US" altLang="zh-CN" sz="1200" u="sng" kern="100" dirty="0">
                <a:latin typeface="微软雅黑" panose="020B0503020204020204" charset="-122"/>
                <a:ea typeface="微软雅黑" panose="020B0503020204020204" charset="-122"/>
                <a:cs typeface="Times New Roman" panose="02020603050405020304" pitchFamily="18" charset="0"/>
              </a:rPr>
              <a:t>[5] </a:t>
            </a:r>
            <a:r>
              <a:rPr lang="zh-CN" altLang="zh-CN" sz="1200" u="sng" kern="100" dirty="0">
                <a:latin typeface="微软雅黑" panose="020B0503020204020204" charset="-122"/>
                <a:ea typeface="微软雅黑" panose="020B0503020204020204" charset="-122"/>
                <a:cs typeface="Times New Roman" panose="02020603050405020304" pitchFamily="18" charset="0"/>
              </a:rPr>
              <a:t>实验楼课程</a:t>
            </a:r>
            <a:r>
              <a:rPr lang="en-US" altLang="zh-CN" sz="1200" u="sng" kern="100" dirty="0">
                <a:latin typeface="微软雅黑" panose="020B0503020204020204" charset="-122"/>
                <a:ea typeface="微软雅黑" panose="020B0503020204020204" charset="-122"/>
                <a:cs typeface="Times New Roman" panose="02020603050405020304" pitchFamily="18" charset="0"/>
              </a:rPr>
              <a:t>---Python</a:t>
            </a:r>
            <a:r>
              <a:rPr lang="zh-CN" altLang="zh-CN" sz="1200" u="sng" kern="100" dirty="0">
                <a:latin typeface="微软雅黑" panose="020B0503020204020204" charset="-122"/>
                <a:ea typeface="微软雅黑" panose="020B0503020204020204" charset="-122"/>
                <a:cs typeface="Times New Roman" panose="02020603050405020304" pitchFamily="18" charset="0"/>
              </a:rPr>
              <a:t>实现简单画板</a:t>
            </a:r>
            <a:endParaRPr lang="zh-CN" altLang="zh-CN" sz="1200" kern="100" dirty="0">
              <a:latin typeface="微软雅黑" panose="020B0503020204020204" charset="-122"/>
              <a:ea typeface="微软雅黑" panose="020B0503020204020204" charset="-122"/>
              <a:cs typeface="Times New Roman" panose="02020603050405020304" pitchFamily="18" charset="0"/>
            </a:endParaRPr>
          </a:p>
          <a:p>
            <a:pPr indent="304800" algn="just">
              <a:lnSpc>
                <a:spcPct val="150000"/>
              </a:lnSpc>
              <a:spcAft>
                <a:spcPts val="0"/>
              </a:spcAft>
            </a:pPr>
            <a:r>
              <a:rPr lang="en-US" altLang="zh-CN" sz="1200" u="sng" kern="100" dirty="0">
                <a:solidFill>
                  <a:srgbClr val="0563C1"/>
                </a:solidFill>
                <a:latin typeface="微软雅黑" panose="020B0503020204020204" charset="-122"/>
                <a:ea typeface="微软雅黑" panose="020B0503020204020204" charset="-122"/>
                <a:cs typeface="Times New Roman" panose="02020603050405020304" pitchFamily="18" charset="0"/>
                <a:hlinkClick r:id="rId7"/>
              </a:rPr>
              <a:t>    https://www.shiyanlou.com/courses/674 </a:t>
            </a:r>
            <a:endParaRPr lang="zh-CN" altLang="zh-CN" sz="1200" kern="100" dirty="0">
              <a:latin typeface="微软雅黑" panose="020B0503020204020204" charset="-122"/>
              <a:ea typeface="微软雅黑" panose="020B0503020204020204" charset="-122"/>
              <a:cs typeface="Times New Roman" panose="02020603050405020304" pitchFamily="18" charset="0"/>
            </a:endParaRPr>
          </a:p>
          <a:p>
            <a:pPr indent="304800" algn="just">
              <a:lnSpc>
                <a:spcPct val="150000"/>
              </a:lnSpc>
              <a:spcAft>
                <a:spcPts val="0"/>
              </a:spcAft>
            </a:pPr>
            <a:r>
              <a:rPr lang="en-US" altLang="zh-CN" sz="1200" kern="100" dirty="0">
                <a:latin typeface="微软雅黑" panose="020B0503020204020204" charset="-122"/>
                <a:ea typeface="微软雅黑" panose="020B0503020204020204" charset="-122"/>
                <a:cs typeface="Times New Roman" panose="02020603050405020304" pitchFamily="18" charset="0"/>
              </a:rPr>
              <a:t>[6] </a:t>
            </a:r>
            <a:r>
              <a:rPr lang="zh-CN" altLang="zh-CN" sz="1200" kern="100" dirty="0">
                <a:latin typeface="微软雅黑" panose="020B0503020204020204" charset="-122"/>
                <a:ea typeface="微软雅黑" panose="020B0503020204020204" charset="-122"/>
                <a:cs typeface="Times New Roman" panose="02020603050405020304" pitchFamily="18" charset="0"/>
              </a:rPr>
              <a:t>阿里云</a:t>
            </a:r>
            <a:r>
              <a:rPr lang="en-US" altLang="zh-CN" sz="1200" kern="100" dirty="0">
                <a:latin typeface="微软雅黑" panose="020B0503020204020204" charset="-122"/>
                <a:ea typeface="微软雅黑" panose="020B0503020204020204" charset="-122"/>
                <a:cs typeface="Times New Roman" panose="02020603050405020304" pitchFamily="18" charset="0"/>
              </a:rPr>
              <a:t>---</a:t>
            </a:r>
            <a:r>
              <a:rPr lang="zh-CN" altLang="zh-CN" sz="1200" kern="100" dirty="0">
                <a:latin typeface="微软雅黑" panose="020B0503020204020204" charset="-122"/>
                <a:ea typeface="微软雅黑" panose="020B0503020204020204" charset="-122"/>
                <a:cs typeface="Times New Roman" panose="02020603050405020304" pitchFamily="18" charset="0"/>
              </a:rPr>
              <a:t>云栖社区</a:t>
            </a:r>
            <a:r>
              <a:rPr lang="en-US" altLang="zh-CN" sz="1200" kern="100" dirty="0">
                <a:latin typeface="微软雅黑" panose="020B0503020204020204" charset="-122"/>
                <a:ea typeface="微软雅黑" panose="020B0503020204020204" charset="-122"/>
                <a:cs typeface="Times New Roman" panose="02020603050405020304" pitchFamily="18" charset="0"/>
              </a:rPr>
              <a:t>---</a:t>
            </a:r>
            <a:r>
              <a:rPr lang="zh-CN" altLang="zh-CN" sz="1200" kern="100" dirty="0">
                <a:latin typeface="微软雅黑" panose="020B0503020204020204" charset="-122"/>
                <a:ea typeface="微软雅黑" panose="020B0503020204020204" charset="-122"/>
                <a:cs typeface="Times New Roman" panose="02020603050405020304" pitchFamily="18" charset="0"/>
              </a:rPr>
              <a:t>手写数字识别系统之图像分割 </a:t>
            </a:r>
            <a:r>
              <a:rPr lang="en-US" altLang="zh-CN" sz="1200" kern="100" dirty="0" err="1">
                <a:latin typeface="微软雅黑" panose="020B0503020204020204" charset="-122"/>
                <a:ea typeface="微软雅黑" panose="020B0503020204020204" charset="-122"/>
                <a:cs typeface="Times New Roman" panose="02020603050405020304" pitchFamily="18" charset="0"/>
              </a:rPr>
              <a:t>ruki</a:t>
            </a:r>
            <a:r>
              <a:rPr lang="zh-CN" altLang="zh-CN" sz="1200" kern="100" dirty="0">
                <a:latin typeface="微软雅黑" panose="020B0503020204020204" charset="-122"/>
                <a:ea typeface="微软雅黑" panose="020B0503020204020204" charset="-122"/>
                <a:cs typeface="Times New Roman" panose="02020603050405020304" pitchFamily="18" charset="0"/>
              </a:rPr>
              <a:t>原创</a:t>
            </a:r>
          </a:p>
          <a:p>
            <a:pPr indent="304800" algn="just">
              <a:lnSpc>
                <a:spcPct val="150000"/>
              </a:lnSpc>
              <a:spcAft>
                <a:spcPts val="0"/>
              </a:spcAft>
            </a:pPr>
            <a:r>
              <a:rPr lang="en-US" altLang="zh-CN" sz="1200" u="sng" kern="100" dirty="0">
                <a:solidFill>
                  <a:srgbClr val="0563C1"/>
                </a:solidFill>
                <a:latin typeface="微软雅黑" panose="020B0503020204020204" charset="-122"/>
                <a:ea typeface="微软雅黑" panose="020B0503020204020204" charset="-122"/>
                <a:cs typeface="Times New Roman" panose="02020603050405020304" pitchFamily="18" charset="0"/>
                <a:hlinkClick r:id="rId8"/>
              </a:rPr>
              <a:t>     https://yq.aliyun.com/articles/614742</a:t>
            </a:r>
            <a:endParaRPr lang="zh-CN" altLang="zh-CN" sz="1200" kern="100" dirty="0">
              <a:latin typeface="微软雅黑" panose="020B0503020204020204" charset="-122"/>
              <a:ea typeface="微软雅黑" panose="020B0503020204020204" charset="-122"/>
              <a:cs typeface="Times New Roman" panose="02020603050405020304" pitchFamily="18" charset="0"/>
            </a:endParaRPr>
          </a:p>
          <a:p>
            <a:pPr indent="304800" algn="just">
              <a:lnSpc>
                <a:spcPct val="150000"/>
              </a:lnSpc>
              <a:spcAft>
                <a:spcPts val="0"/>
              </a:spcAft>
            </a:pPr>
            <a:r>
              <a:rPr lang="en-US" altLang="zh-CN" sz="1200" kern="100" dirty="0">
                <a:latin typeface="微软雅黑" panose="020B0503020204020204" charset="-122"/>
                <a:ea typeface="微软雅黑" panose="020B0503020204020204" charset="-122"/>
                <a:cs typeface="Times New Roman" panose="02020603050405020304" pitchFamily="18" charset="0"/>
              </a:rPr>
              <a:t>[7] </a:t>
            </a:r>
            <a:r>
              <a:rPr lang="zh-CN" altLang="zh-CN" sz="1200" kern="100" dirty="0">
                <a:latin typeface="微软雅黑" panose="020B0503020204020204" charset="-122"/>
                <a:ea typeface="微软雅黑" panose="020B0503020204020204" charset="-122"/>
                <a:cs typeface="Times New Roman" panose="02020603050405020304" pitchFamily="18" charset="0"/>
              </a:rPr>
              <a:t>通过</a:t>
            </a:r>
            <a:r>
              <a:rPr lang="en-US" altLang="zh-CN" sz="1200" kern="100" dirty="0">
                <a:latin typeface="微软雅黑" panose="020B0503020204020204" charset="-122"/>
                <a:ea typeface="微软雅黑" panose="020B0503020204020204" charset="-122"/>
                <a:cs typeface="Times New Roman" panose="02020603050405020304" pitchFamily="18" charset="0"/>
              </a:rPr>
              <a:t>CFS</a:t>
            </a:r>
            <a:r>
              <a:rPr lang="zh-CN" altLang="zh-CN" sz="1200" kern="100" dirty="0">
                <a:latin typeface="微软雅黑" panose="020B0503020204020204" charset="-122"/>
                <a:ea typeface="微软雅黑" panose="020B0503020204020204" charset="-122"/>
                <a:cs typeface="Times New Roman" panose="02020603050405020304" pitchFamily="18" charset="0"/>
              </a:rPr>
              <a:t>进行字符分割 </a:t>
            </a:r>
          </a:p>
          <a:p>
            <a:pPr indent="304800" algn="just">
              <a:lnSpc>
                <a:spcPct val="150000"/>
              </a:lnSpc>
              <a:spcAft>
                <a:spcPts val="0"/>
              </a:spcAft>
            </a:pPr>
            <a:r>
              <a:rPr lang="en-US" altLang="zh-CN" sz="1200" u="sng" kern="100" dirty="0">
                <a:solidFill>
                  <a:srgbClr val="0563C1"/>
                </a:solidFill>
                <a:latin typeface="微软雅黑" panose="020B0503020204020204" charset="-122"/>
                <a:ea typeface="微软雅黑" panose="020B0503020204020204" charset="-122"/>
                <a:cs typeface="Times New Roman" panose="02020603050405020304" pitchFamily="18" charset="0"/>
                <a:hlinkClick r:id="rId9"/>
              </a:rPr>
              <a:t>     http://www.1zlab.com/article/image-segmentation-by-cfs/</a:t>
            </a:r>
            <a:endParaRPr lang="zh-CN" altLang="zh-CN" sz="1200" kern="100" dirty="0">
              <a:latin typeface="微软雅黑" panose="020B0503020204020204" charset="-122"/>
              <a:ea typeface="微软雅黑" panose="020B0503020204020204" charset="-122"/>
              <a:cs typeface="Times New Roman" panose="02020603050405020304" pitchFamily="18" charset="0"/>
            </a:endParaRPr>
          </a:p>
          <a:p>
            <a:pPr indent="304800" algn="just">
              <a:lnSpc>
                <a:spcPct val="150000"/>
              </a:lnSpc>
              <a:spcAft>
                <a:spcPts val="0"/>
              </a:spcAft>
            </a:pPr>
            <a:r>
              <a:rPr lang="en-US" altLang="zh-CN" sz="1200" kern="100" dirty="0">
                <a:latin typeface="微软雅黑" panose="020B0503020204020204" charset="-122"/>
                <a:ea typeface="微软雅黑" panose="020B0503020204020204" charset="-122"/>
                <a:cs typeface="Times New Roman" panose="02020603050405020304" pitchFamily="18" charset="0"/>
              </a:rPr>
              <a:t>[8] Google Tensorflow2.0</a:t>
            </a:r>
            <a:r>
              <a:rPr lang="zh-CN" altLang="zh-CN" sz="1200" kern="100" dirty="0">
                <a:latin typeface="微软雅黑" panose="020B0503020204020204" charset="-122"/>
                <a:ea typeface="微软雅黑" panose="020B0503020204020204" charset="-122"/>
                <a:cs typeface="Times New Roman" panose="02020603050405020304" pitchFamily="18" charset="0"/>
              </a:rPr>
              <a:t>官方文档</a:t>
            </a:r>
          </a:p>
          <a:p>
            <a:pPr indent="304800" algn="just">
              <a:lnSpc>
                <a:spcPct val="150000"/>
              </a:lnSpc>
              <a:spcAft>
                <a:spcPts val="0"/>
              </a:spcAft>
            </a:pPr>
            <a:r>
              <a:rPr lang="en-US" altLang="zh-CN" sz="1200" u="sng" kern="100" dirty="0">
                <a:solidFill>
                  <a:srgbClr val="0563C1"/>
                </a:solidFill>
                <a:latin typeface="微软雅黑" panose="020B0503020204020204" charset="-122"/>
                <a:ea typeface="微软雅黑" panose="020B0503020204020204" charset="-122"/>
                <a:cs typeface="Times New Roman" panose="02020603050405020304" pitchFamily="18" charset="0"/>
                <a:hlinkClick r:id="rId10"/>
              </a:rPr>
              <a:t>     https://tensorflow.google.cn/</a:t>
            </a:r>
            <a:endParaRPr lang="zh-CN" altLang="zh-CN" sz="1200" kern="1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6" name="图片 15"/>
          <p:cNvPicPr>
            <a:picLocks noChangeAspect="1"/>
          </p:cNvPicPr>
          <p:nvPr/>
        </p:nvPicPr>
        <p:blipFill>
          <a:blip r:embed="rId4"/>
          <a:srcRect t="45947" r="44568"/>
          <a:stretch>
            <a:fillRect/>
          </a:stretch>
        </p:blipFill>
        <p:spPr>
          <a:xfrm>
            <a:off x="6969760" y="5537200"/>
            <a:ext cx="1390015" cy="1045845"/>
          </a:xfrm>
          <a:prstGeom prst="rect">
            <a:avLst/>
          </a:prstGeom>
        </p:spPr>
      </p:pic>
      <p:cxnSp>
        <p:nvCxnSpPr>
          <p:cNvPr id="24" name="直接连接符 23"/>
          <p:cNvCxnSpPr/>
          <p:nvPr/>
        </p:nvCxnSpPr>
        <p:spPr>
          <a:xfrm>
            <a:off x="651228" y="789605"/>
            <a:ext cx="1025454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17584" y="306898"/>
            <a:ext cx="347288" cy="347288"/>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26" name="TextBox 25"/>
          <p:cNvSpPr txBox="1"/>
          <p:nvPr/>
        </p:nvSpPr>
        <p:spPr>
          <a:xfrm>
            <a:off x="1148821" y="261572"/>
            <a:ext cx="2698750" cy="480060"/>
          </a:xfrm>
          <a:prstGeom prst="rect">
            <a:avLst/>
          </a:prstGeom>
          <a:noFill/>
        </p:spPr>
        <p:txBody>
          <a:bodyPr wrap="none" rtlCol="0">
            <a:spAutoFit/>
          </a:bodyPr>
          <a:lstStyle/>
          <a:p>
            <a:r>
              <a:rPr lang="zh-CN" altLang="en-US" sz="2530" spc="300" dirty="0">
                <a:latin typeface="方正兰亭细黑_GBK" pitchFamily="2" charset="-122"/>
                <a:ea typeface="方正兰亭细黑_GBK" pitchFamily="2" charset="-122"/>
              </a:rPr>
              <a:t>实验流程与分工</a:t>
            </a:r>
          </a:p>
        </p:txBody>
      </p:sp>
      <p:sp>
        <p:nvSpPr>
          <p:cNvPr id="63" name="TextBox 62"/>
          <p:cNvSpPr txBox="1"/>
          <p:nvPr/>
        </p:nvSpPr>
        <p:spPr>
          <a:xfrm>
            <a:off x="13409848" y="8067677"/>
            <a:ext cx="1051560" cy="441960"/>
          </a:xfrm>
          <a:prstGeom prst="rect">
            <a:avLst/>
          </a:prstGeom>
          <a:noFill/>
        </p:spPr>
        <p:txBody>
          <a:bodyPr wrap="none" rtlCol="0">
            <a:spAutoFit/>
          </a:bodyPr>
          <a:lstStyle/>
          <a:p>
            <a:r>
              <a:rPr lang="zh-CN" altLang="en-US" sz="2275" dirty="0"/>
              <a:t>延时符</a:t>
            </a:r>
          </a:p>
        </p:txBody>
      </p:sp>
      <p:pic>
        <p:nvPicPr>
          <p:cNvPr id="9" name="图片 8" descr="捕获"/>
          <p:cNvPicPr>
            <a:picLocks noChangeAspect="1"/>
          </p:cNvPicPr>
          <p:nvPr/>
        </p:nvPicPr>
        <p:blipFill>
          <a:blip r:embed="rId5"/>
          <a:srcRect l="3608" t="3488"/>
          <a:stretch>
            <a:fillRect/>
          </a:stretch>
        </p:blipFill>
        <p:spPr>
          <a:xfrm>
            <a:off x="63500" y="3118485"/>
            <a:ext cx="2849880" cy="1581150"/>
          </a:xfrm>
          <a:prstGeom prst="rect">
            <a:avLst/>
          </a:prstGeom>
        </p:spPr>
      </p:pic>
      <p:pic>
        <p:nvPicPr>
          <p:cNvPr id="11" name="图片 10"/>
          <p:cNvPicPr>
            <a:picLocks noChangeAspect="1"/>
          </p:cNvPicPr>
          <p:nvPr/>
        </p:nvPicPr>
        <p:blipFill>
          <a:blip r:embed="rId4"/>
          <a:srcRect r="44568" b="54480"/>
          <a:stretch>
            <a:fillRect/>
          </a:stretch>
        </p:blipFill>
        <p:spPr>
          <a:xfrm>
            <a:off x="6127115" y="903605"/>
            <a:ext cx="1390015" cy="880745"/>
          </a:xfrm>
          <a:prstGeom prst="rect">
            <a:avLst/>
          </a:prstGeom>
        </p:spPr>
      </p:pic>
      <p:sp>
        <p:nvSpPr>
          <p:cNvPr id="14" name="上弧形箭头 13"/>
          <p:cNvSpPr/>
          <p:nvPr/>
        </p:nvSpPr>
        <p:spPr>
          <a:xfrm rot="1200000">
            <a:off x="3620135" y="3983990"/>
            <a:ext cx="4585970" cy="83502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下弧形箭头 14"/>
          <p:cNvSpPr/>
          <p:nvPr/>
        </p:nvSpPr>
        <p:spPr>
          <a:xfrm rot="20040000">
            <a:off x="2860040" y="2621915"/>
            <a:ext cx="4528185" cy="85979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54" name="组合 19"/>
          <p:cNvGrpSpPr/>
          <p:nvPr/>
        </p:nvGrpSpPr>
        <p:grpSpPr bwMode="auto">
          <a:xfrm>
            <a:off x="3011805" y="3225165"/>
            <a:ext cx="1523365" cy="1179830"/>
            <a:chOff x="0" y="30886"/>
            <a:chExt cx="2098627" cy="448331"/>
          </a:xfrm>
        </p:grpSpPr>
        <p:sp>
          <p:nvSpPr>
            <p:cNvPr id="55" name="TextBox 87"/>
            <p:cNvSpPr>
              <a:spLocks noChangeArrowheads="1"/>
            </p:cNvSpPr>
            <p:nvPr/>
          </p:nvSpPr>
          <p:spPr bwMode="auto">
            <a:xfrm>
              <a:off x="312301" y="30886"/>
              <a:ext cx="1786326" cy="1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1400" b="1" dirty="0">
                  <a:solidFill>
                    <a:srgbClr val="C00000"/>
                  </a:solidFill>
                  <a:latin typeface="微软雅黑" panose="020B0503020204020204" charset="-122"/>
                  <a:ea typeface="微软雅黑" panose="020B0503020204020204" charset="-122"/>
                  <a:sym typeface="微软雅黑" panose="020B0503020204020204" charset="-122"/>
                </a:rPr>
                <a:t>大致讲解</a:t>
              </a:r>
              <a:r>
                <a:rPr lang="en-US" altLang="zh-CN" sz="1400" b="1" dirty="0">
                  <a:solidFill>
                    <a:srgbClr val="C00000"/>
                  </a:solidFill>
                  <a:latin typeface="微软雅黑" panose="020B0503020204020204" charset="-122"/>
                  <a:ea typeface="微软雅黑" panose="020B0503020204020204" charset="-122"/>
                  <a:sym typeface="微软雅黑" panose="020B0503020204020204" charset="-122"/>
                </a:rPr>
                <a:t>BP</a:t>
              </a:r>
              <a:r>
                <a:rPr lang="zh-CN" altLang="en-US" sz="1400" b="1" dirty="0">
                  <a:solidFill>
                    <a:srgbClr val="C00000"/>
                  </a:solidFill>
                  <a:latin typeface="微软雅黑" panose="020B0503020204020204" charset="-122"/>
                  <a:ea typeface="微软雅黑" panose="020B0503020204020204" charset="-122"/>
                  <a:sym typeface="微软雅黑" panose="020B0503020204020204" charset="-122"/>
                </a:rPr>
                <a:t>神经网络工作原理</a:t>
              </a:r>
              <a:endParaRPr lang="en-US" altLang="zh-CN" sz="1400" b="1" dirty="0">
                <a:solidFill>
                  <a:srgbClr val="C00000"/>
                </a:solidFill>
                <a:latin typeface="微软雅黑" panose="020B0503020204020204" charset="-122"/>
                <a:ea typeface="微软雅黑" panose="020B0503020204020204" charset="-122"/>
                <a:sym typeface="微软雅黑" panose="020B0503020204020204" charset="-122"/>
              </a:endParaRPr>
            </a:p>
          </p:txBody>
        </p:sp>
        <p:sp>
          <p:nvSpPr>
            <p:cNvPr id="56" name="TextBox 88"/>
            <p:cNvSpPr>
              <a:spLocks noChangeArrowheads="1"/>
            </p:cNvSpPr>
            <p:nvPr/>
          </p:nvSpPr>
          <p:spPr bwMode="auto">
            <a:xfrm>
              <a:off x="0" y="277043"/>
              <a:ext cx="1799448" cy="202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endParaRPr lang="en-US" altLang="zh-CN" sz="800" b="1" dirty="0">
                <a:latin typeface="微软雅黑" panose="020B0503020204020204" charset="-122"/>
                <a:ea typeface="微软雅黑" panose="020B0503020204020204" charset="-122"/>
                <a:sym typeface="微软雅黑" panose="020B0503020204020204" charset="-122"/>
              </a:endParaRPr>
            </a:p>
          </p:txBody>
        </p:sp>
      </p:grpSp>
      <p:pic>
        <p:nvPicPr>
          <p:cNvPr id="17" name="图片 16"/>
          <p:cNvPicPr>
            <a:picLocks noChangeAspect="1"/>
          </p:cNvPicPr>
          <p:nvPr/>
        </p:nvPicPr>
        <p:blipFill>
          <a:blip r:embed="rId6"/>
          <a:stretch>
            <a:fillRect/>
          </a:stretch>
        </p:blipFill>
        <p:spPr>
          <a:xfrm>
            <a:off x="9026525" y="5671820"/>
            <a:ext cx="1143000" cy="594360"/>
          </a:xfrm>
          <a:prstGeom prst="rect">
            <a:avLst/>
          </a:prstGeom>
        </p:spPr>
      </p:pic>
      <p:sp>
        <p:nvSpPr>
          <p:cNvPr id="18" name="右箭头 17"/>
          <p:cNvSpPr/>
          <p:nvPr/>
        </p:nvSpPr>
        <p:spPr>
          <a:xfrm>
            <a:off x="8662670" y="5821680"/>
            <a:ext cx="276225" cy="1244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曲线连接符 21"/>
          <p:cNvCxnSpPr/>
          <p:nvPr/>
        </p:nvCxnSpPr>
        <p:spPr>
          <a:xfrm rot="16200000" flipV="1">
            <a:off x="6806565" y="3060700"/>
            <a:ext cx="3656965" cy="1296035"/>
          </a:xfrm>
          <a:prstGeom prst="curvedConnector3">
            <a:avLst>
              <a:gd name="adj1" fmla="val 49991"/>
            </a:avLst>
          </a:prstGeom>
          <a:ln>
            <a:tailEnd type="arrow"/>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p:nvPicPr>
        <p:blipFill>
          <a:blip r:embed="rId7"/>
          <a:stretch>
            <a:fillRect/>
          </a:stretch>
        </p:blipFill>
        <p:spPr>
          <a:xfrm>
            <a:off x="7713980" y="1102360"/>
            <a:ext cx="1043940" cy="617220"/>
          </a:xfrm>
          <a:prstGeom prst="rect">
            <a:avLst/>
          </a:prstGeom>
        </p:spPr>
      </p:pic>
      <p:sp>
        <p:nvSpPr>
          <p:cNvPr id="27" name="上弧形箭头 26"/>
          <p:cNvSpPr/>
          <p:nvPr/>
        </p:nvSpPr>
        <p:spPr>
          <a:xfrm>
            <a:off x="577850" y="2844165"/>
            <a:ext cx="1314450" cy="38100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下弧形箭头 27"/>
          <p:cNvSpPr/>
          <p:nvPr/>
        </p:nvSpPr>
        <p:spPr>
          <a:xfrm>
            <a:off x="387350" y="4551045"/>
            <a:ext cx="3854450" cy="137668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矩形 28"/>
          <p:cNvSpPr/>
          <p:nvPr/>
        </p:nvSpPr>
        <p:spPr>
          <a:xfrm>
            <a:off x="3245485" y="3321685"/>
            <a:ext cx="1282700" cy="583565"/>
          </a:xfrm>
          <a:prstGeom prst="rect">
            <a:avLst/>
          </a:prstGeom>
        </p:spPr>
        <p:txBody>
          <a:bodyPr wrap="square">
            <a:spAutoFit/>
          </a:bodyPr>
          <a:lstStyle/>
          <a:p>
            <a:r>
              <a:rPr lang="zh-CN" sz="1600" dirty="0">
                <a:latin typeface="微软雅黑" panose="020B0503020204020204" charset="-122"/>
                <a:ea typeface="微软雅黑" panose="020B0503020204020204" charset="-122"/>
              </a:rPr>
              <a:t>搭建</a:t>
            </a:r>
            <a:r>
              <a:rPr lang="en-US" altLang="zh-CN" sz="1600" dirty="0">
                <a:latin typeface="微软雅黑" panose="020B0503020204020204" charset="-122"/>
                <a:ea typeface="微软雅黑" panose="020B0503020204020204" charset="-122"/>
              </a:rPr>
              <a:t>CNN</a:t>
            </a:r>
            <a:r>
              <a:rPr lang="zh-CN" altLang="en-US" sz="1600" dirty="0">
                <a:latin typeface="微软雅黑" panose="020B0503020204020204" charset="-122"/>
                <a:ea typeface="微软雅黑" panose="020B0503020204020204" charset="-122"/>
              </a:rPr>
              <a:t>神经网络</a:t>
            </a:r>
          </a:p>
        </p:txBody>
      </p:sp>
      <p:pic>
        <p:nvPicPr>
          <p:cNvPr id="30" name="图片 29"/>
          <p:cNvPicPr>
            <a:picLocks noChangeAspect="1"/>
          </p:cNvPicPr>
          <p:nvPr/>
        </p:nvPicPr>
        <p:blipFill>
          <a:blip r:embed="rId8"/>
          <a:stretch>
            <a:fillRect/>
          </a:stretch>
        </p:blipFill>
        <p:spPr>
          <a:xfrm>
            <a:off x="4406265" y="1775460"/>
            <a:ext cx="3492500" cy="3803015"/>
          </a:xfrm>
          <a:prstGeom prst="rect">
            <a:avLst/>
          </a:prstGeom>
        </p:spPr>
      </p:pic>
      <p:sp>
        <p:nvSpPr>
          <p:cNvPr id="34" name="TextBox 87"/>
          <p:cNvSpPr>
            <a:spLocks noChangeArrowheads="1"/>
          </p:cNvSpPr>
          <p:nvPr/>
        </p:nvSpPr>
        <p:spPr bwMode="auto">
          <a:xfrm>
            <a:off x="4752975" y="3227070"/>
            <a:ext cx="1296670" cy="645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1400" b="1" dirty="0">
                <a:solidFill>
                  <a:srgbClr val="C00000"/>
                </a:solidFill>
                <a:latin typeface="微软雅黑" panose="020B0503020204020204" charset="-122"/>
                <a:ea typeface="微软雅黑" panose="020B0503020204020204" charset="-122"/>
                <a:sym typeface="微软雅黑" panose="020B0503020204020204" charset="-122"/>
              </a:rPr>
              <a:t>大致讲解</a:t>
            </a:r>
            <a:r>
              <a:rPr lang="en-US" altLang="zh-CN" sz="1400" b="1" dirty="0">
                <a:solidFill>
                  <a:srgbClr val="C00000"/>
                </a:solidFill>
                <a:latin typeface="微软雅黑" panose="020B0503020204020204" charset="-122"/>
                <a:ea typeface="微软雅黑" panose="020B0503020204020204" charset="-122"/>
                <a:sym typeface="微软雅黑" panose="020B0503020204020204" charset="-122"/>
              </a:rPr>
              <a:t>CNN</a:t>
            </a:r>
            <a:r>
              <a:rPr lang="zh-CN" altLang="en-US" sz="1400" b="1" dirty="0">
                <a:solidFill>
                  <a:srgbClr val="C00000"/>
                </a:solidFill>
                <a:latin typeface="微软雅黑" panose="020B0503020204020204" charset="-122"/>
                <a:ea typeface="微软雅黑" panose="020B0503020204020204" charset="-122"/>
                <a:sym typeface="微软雅黑" panose="020B0503020204020204" charset="-122"/>
              </a:rPr>
              <a:t>神经网络工作原理</a:t>
            </a:r>
            <a:endParaRPr lang="en-US" altLang="zh-CN" sz="1400" b="1" dirty="0">
              <a:solidFill>
                <a:srgbClr val="C00000"/>
              </a:solidFill>
              <a:latin typeface="微软雅黑" panose="020B0503020204020204" charset="-122"/>
              <a:ea typeface="微软雅黑" panose="020B0503020204020204" charset="-122"/>
              <a:sym typeface="微软雅黑" panose="020B0503020204020204" charset="-122"/>
            </a:endParaRPr>
          </a:p>
        </p:txBody>
      </p:sp>
      <p:pic>
        <p:nvPicPr>
          <p:cNvPr id="39" name="图片 38"/>
          <p:cNvPicPr>
            <a:picLocks noChangeAspect="1"/>
          </p:cNvPicPr>
          <p:nvPr/>
        </p:nvPicPr>
        <p:blipFill>
          <a:blip r:embed="rId9"/>
          <a:srcRect t="53018"/>
          <a:stretch>
            <a:fillRect/>
          </a:stretch>
        </p:blipFill>
        <p:spPr>
          <a:xfrm>
            <a:off x="1290320" y="5123815"/>
            <a:ext cx="1744980" cy="454660"/>
          </a:xfrm>
          <a:prstGeom prst="rect">
            <a:avLst/>
          </a:prstGeom>
        </p:spPr>
      </p:pic>
      <p:pic>
        <p:nvPicPr>
          <p:cNvPr id="40" name="图片 39"/>
          <p:cNvPicPr>
            <a:picLocks noChangeAspect="1"/>
          </p:cNvPicPr>
          <p:nvPr/>
        </p:nvPicPr>
        <p:blipFill>
          <a:blip r:embed="rId10"/>
          <a:stretch>
            <a:fillRect/>
          </a:stretch>
        </p:blipFill>
        <p:spPr>
          <a:xfrm>
            <a:off x="7614920" y="1925320"/>
            <a:ext cx="1744980" cy="670560"/>
          </a:xfrm>
          <a:prstGeom prst="rect">
            <a:avLst/>
          </a:prstGeom>
        </p:spPr>
      </p:pic>
      <p:pic>
        <p:nvPicPr>
          <p:cNvPr id="41" name="图片 40"/>
          <p:cNvPicPr>
            <a:picLocks noChangeAspect="1"/>
          </p:cNvPicPr>
          <p:nvPr/>
        </p:nvPicPr>
        <p:blipFill>
          <a:blip r:embed="rId11"/>
          <a:srcRect b="49300"/>
          <a:stretch>
            <a:fillRect/>
          </a:stretch>
        </p:blipFill>
        <p:spPr>
          <a:xfrm>
            <a:off x="8662670" y="4551045"/>
            <a:ext cx="1554480" cy="459740"/>
          </a:xfrm>
          <a:prstGeom prst="rect">
            <a:avLst/>
          </a:prstGeom>
        </p:spPr>
      </p:pic>
    </p:spTree>
    <p:custDataLst>
      <p:tags r:id="rId1"/>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29"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1000" fill="hold"/>
                                        <p:tgtEl>
                                          <p:spTgt spid="16"/>
                                        </p:tgtEl>
                                        <p:attrNameLst>
                                          <p:attrName>ppt_x</p:attrName>
                                        </p:attrNameLst>
                                      </p:cBhvr>
                                      <p:tavLst>
                                        <p:tav tm="0">
                                          <p:val>
                                            <p:strVal val="#ppt_x-.2"/>
                                          </p:val>
                                        </p:tav>
                                        <p:tav tm="100000">
                                          <p:val>
                                            <p:strVal val="#ppt_x"/>
                                          </p:val>
                                        </p:tav>
                                      </p:tavLst>
                                    </p:anim>
                                    <p:anim calcmode="lin" valueType="num">
                                      <p:cBhvr>
                                        <p:cTn id="14" dur="10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15" dur="1000"/>
                                        <p:tgtEl>
                                          <p:spTgt spid="16"/>
                                        </p:tgtEl>
                                      </p:cBhvr>
                                    </p:animEffect>
                                  </p:childTnLst>
                                </p:cTn>
                              </p:par>
                              <p:par>
                                <p:cTn id="16" presetID="29"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p:cTn id="18" dur="1000" fill="hold"/>
                                        <p:tgtEl>
                                          <p:spTgt spid="11"/>
                                        </p:tgtEl>
                                        <p:attrNameLst>
                                          <p:attrName>ppt_x</p:attrName>
                                        </p:attrNameLst>
                                      </p:cBhvr>
                                      <p:tavLst>
                                        <p:tav tm="0">
                                          <p:val>
                                            <p:strVal val="#ppt_x-.2"/>
                                          </p:val>
                                        </p:tav>
                                        <p:tav tm="100000">
                                          <p:val>
                                            <p:strVal val="#ppt_x"/>
                                          </p:val>
                                        </p:tav>
                                      </p:tavLst>
                                    </p:anim>
                                    <p:anim calcmode="lin" valueType="num">
                                      <p:cBhvr>
                                        <p:cTn id="19" dur="1000" fill="hold"/>
                                        <p:tgtEl>
                                          <p:spTgt spid="11"/>
                                        </p:tgtEl>
                                        <p:attrNameLst>
                                          <p:attrName>ppt_y</p:attrName>
                                        </p:attrNameLst>
                                      </p:cBhvr>
                                      <p:tavLst>
                                        <p:tav tm="0">
                                          <p:val>
                                            <p:strVal val="#ppt_y"/>
                                          </p:val>
                                        </p:tav>
                                        <p:tav tm="100000">
                                          <p:val>
                                            <p:strVal val="#ppt_y"/>
                                          </p:val>
                                        </p:tav>
                                      </p:tavLst>
                                    </p:anim>
                                    <p:animEffect transition="in" filter="wipe(right)" prLst="gradientSize: 0.1">
                                      <p:cBhvr>
                                        <p:cTn id="20" dur="10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29" presetClass="entr" presetSubtype="0" fill="hold" nodeType="with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p:cTn id="29" dur="1000" fill="hold"/>
                                        <p:tgtEl>
                                          <p:spTgt spid="54"/>
                                        </p:tgtEl>
                                        <p:attrNameLst>
                                          <p:attrName>ppt_x</p:attrName>
                                        </p:attrNameLst>
                                      </p:cBhvr>
                                      <p:tavLst>
                                        <p:tav tm="0">
                                          <p:val>
                                            <p:strVal val="#ppt_x-.2"/>
                                          </p:val>
                                        </p:tav>
                                        <p:tav tm="100000">
                                          <p:val>
                                            <p:strVal val="#ppt_x"/>
                                          </p:val>
                                        </p:tav>
                                      </p:tavLst>
                                    </p:anim>
                                    <p:anim calcmode="lin" valueType="num">
                                      <p:cBhvr>
                                        <p:cTn id="30" dur="1000" fill="hold"/>
                                        <p:tgtEl>
                                          <p:spTgt spid="54"/>
                                        </p:tgtEl>
                                        <p:attrNameLst>
                                          <p:attrName>ppt_y</p:attrName>
                                        </p:attrNameLst>
                                      </p:cBhvr>
                                      <p:tavLst>
                                        <p:tav tm="0">
                                          <p:val>
                                            <p:strVal val="#ppt_y"/>
                                          </p:val>
                                        </p:tav>
                                        <p:tav tm="100000">
                                          <p:val>
                                            <p:strVal val="#ppt_y"/>
                                          </p:val>
                                        </p:tav>
                                      </p:tavLst>
                                    </p:anim>
                                    <p:animEffect transition="in" filter="wipe(right)" prLst="gradientSize: 0.1">
                                      <p:cBhvr>
                                        <p:cTn id="31" dur="1000"/>
                                        <p:tgtEl>
                                          <p:spTgt spid="54"/>
                                        </p:tgtEl>
                                      </p:cBhvr>
                                    </p:animEffect>
                                  </p:childTnLst>
                                </p:cTn>
                              </p:par>
                              <p:par>
                                <p:cTn id="32" presetID="12" presetClass="exit" presetSubtype="4" fill="hold" grpId="1" nodeType="withEffect">
                                  <p:stCondLst>
                                    <p:cond delay="0"/>
                                  </p:stCondLst>
                                  <p:childTnLst>
                                    <p:anim calcmode="lin" valueType="num">
                                      <p:cBhvr additive="base">
                                        <p:cTn id="33" dur="500"/>
                                        <p:tgtEl>
                                          <p:spTgt spid="27"/>
                                        </p:tgtEl>
                                        <p:attrNameLst>
                                          <p:attrName>ppt_y</p:attrName>
                                        </p:attrNameLst>
                                      </p:cBhvr>
                                      <p:tavLst>
                                        <p:tav tm="0">
                                          <p:val>
                                            <p:strVal val="#ppt_y"/>
                                          </p:val>
                                        </p:tav>
                                        <p:tav tm="100000">
                                          <p:val>
                                            <p:strVal val="#ppt_y+#ppt_h*1.125000"/>
                                          </p:val>
                                        </p:tav>
                                      </p:tavLst>
                                    </p:anim>
                                    <p:animEffect transition="out" filter="wipe(down)">
                                      <p:cBhvr>
                                        <p:cTn id="34" dur="500"/>
                                        <p:tgtEl>
                                          <p:spTgt spid="27"/>
                                        </p:tgtEl>
                                      </p:cBhvr>
                                    </p:animEffect>
                                    <p:set>
                                      <p:cBhvr>
                                        <p:cTn id="35" dur="1" fill="hold">
                                          <p:stCondLst>
                                            <p:cond delay="499"/>
                                          </p:stCondLst>
                                        </p:cTn>
                                        <p:tgtEl>
                                          <p:spTgt spid="2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9" presetClass="entr" presetSubtype="0"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 calcmode="lin" valueType="num">
                                      <p:cBhvr>
                                        <p:cTn id="40" dur="1000" fill="hold"/>
                                        <p:tgtEl>
                                          <p:spTgt spid="17"/>
                                        </p:tgtEl>
                                        <p:attrNameLst>
                                          <p:attrName>ppt_x</p:attrName>
                                        </p:attrNameLst>
                                      </p:cBhvr>
                                      <p:tavLst>
                                        <p:tav tm="0">
                                          <p:val>
                                            <p:strVal val="#ppt_x-.2"/>
                                          </p:val>
                                        </p:tav>
                                        <p:tav tm="100000">
                                          <p:val>
                                            <p:strVal val="#ppt_x"/>
                                          </p:val>
                                        </p:tav>
                                      </p:tavLst>
                                    </p:anim>
                                    <p:anim calcmode="lin" valueType="num">
                                      <p:cBhvr>
                                        <p:cTn id="41" dur="1000" fill="hold"/>
                                        <p:tgtEl>
                                          <p:spTgt spid="17"/>
                                        </p:tgtEl>
                                        <p:attrNameLst>
                                          <p:attrName>ppt_y</p:attrName>
                                        </p:attrNameLst>
                                      </p:cBhvr>
                                      <p:tavLst>
                                        <p:tav tm="0">
                                          <p:val>
                                            <p:strVal val="#ppt_y"/>
                                          </p:val>
                                        </p:tav>
                                        <p:tav tm="100000">
                                          <p:val>
                                            <p:strVal val="#ppt_y"/>
                                          </p:val>
                                        </p:tav>
                                      </p:tavLst>
                                    </p:anim>
                                    <p:animEffect transition="in" filter="wipe(right)" prLst="gradientSize: 0.1">
                                      <p:cBhvr>
                                        <p:cTn id="42" dur="1000"/>
                                        <p:tgtEl>
                                          <p:spTgt spid="17"/>
                                        </p:tgtEl>
                                      </p:cBhvr>
                                    </p:animEffect>
                                  </p:childTnLst>
                                </p:cTn>
                              </p:par>
                              <p:par>
                                <p:cTn id="43" presetID="29"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p:cTn id="45" dur="1000" fill="hold"/>
                                        <p:tgtEl>
                                          <p:spTgt spid="18"/>
                                        </p:tgtEl>
                                        <p:attrNameLst>
                                          <p:attrName>ppt_x</p:attrName>
                                        </p:attrNameLst>
                                      </p:cBhvr>
                                      <p:tavLst>
                                        <p:tav tm="0">
                                          <p:val>
                                            <p:strVal val="#ppt_x-.2"/>
                                          </p:val>
                                        </p:tav>
                                        <p:tav tm="100000">
                                          <p:val>
                                            <p:strVal val="#ppt_x"/>
                                          </p:val>
                                        </p:tav>
                                      </p:tavLst>
                                    </p:anim>
                                    <p:anim calcmode="lin" valueType="num">
                                      <p:cBhvr>
                                        <p:cTn id="46" dur="1000" fill="hold"/>
                                        <p:tgtEl>
                                          <p:spTgt spid="18"/>
                                        </p:tgtEl>
                                        <p:attrNameLst>
                                          <p:attrName>ppt_y</p:attrName>
                                        </p:attrNameLst>
                                      </p:cBhvr>
                                      <p:tavLst>
                                        <p:tav tm="0">
                                          <p:val>
                                            <p:strVal val="#ppt_y"/>
                                          </p:val>
                                        </p:tav>
                                        <p:tav tm="100000">
                                          <p:val>
                                            <p:strVal val="#ppt_y"/>
                                          </p:val>
                                        </p:tav>
                                      </p:tavLst>
                                    </p:anim>
                                    <p:animEffect transition="in" filter="wipe(right)" prLst="gradientSize: 0.1">
                                      <p:cBhvr>
                                        <p:cTn id="47" dur="1000"/>
                                        <p:tgtEl>
                                          <p:spTgt spid="18"/>
                                        </p:tgtEl>
                                      </p:cBhvr>
                                    </p:animEffect>
                                  </p:childTnLst>
                                </p:cTn>
                              </p:par>
                              <p:par>
                                <p:cTn id="48" presetID="12" presetClass="exit" presetSubtype="4" fill="hold" grpId="1" nodeType="withEffect">
                                  <p:stCondLst>
                                    <p:cond delay="0"/>
                                  </p:stCondLst>
                                  <p:childTnLst>
                                    <p:anim calcmode="lin" valueType="num">
                                      <p:cBhvr additive="base">
                                        <p:cTn id="49" dur="500"/>
                                        <p:tgtEl>
                                          <p:spTgt spid="14"/>
                                        </p:tgtEl>
                                        <p:attrNameLst>
                                          <p:attrName>ppt_y</p:attrName>
                                        </p:attrNameLst>
                                      </p:cBhvr>
                                      <p:tavLst>
                                        <p:tav tm="0">
                                          <p:val>
                                            <p:strVal val="#ppt_y"/>
                                          </p:val>
                                        </p:tav>
                                        <p:tav tm="100000">
                                          <p:val>
                                            <p:strVal val="#ppt_y+#ppt_h*1.125000"/>
                                          </p:val>
                                        </p:tav>
                                      </p:tavLst>
                                    </p:anim>
                                    <p:animEffect transition="out" filter="wipe(down)">
                                      <p:cBhvr>
                                        <p:cTn id="50" dur="500"/>
                                        <p:tgtEl>
                                          <p:spTgt spid="14"/>
                                        </p:tgtEl>
                                      </p:cBhvr>
                                    </p:animEffect>
                                    <p:set>
                                      <p:cBhvr>
                                        <p:cTn id="51" dur="1" fill="hold">
                                          <p:stCondLst>
                                            <p:cond delay="499"/>
                                          </p:stCondLst>
                                        </p:cTn>
                                        <p:tgtEl>
                                          <p:spTgt spid="14"/>
                                        </p:tgtEl>
                                        <p:attrNameLst>
                                          <p:attrName>style.visibility</p:attrName>
                                        </p:attrNameLst>
                                      </p:cBhvr>
                                      <p:to>
                                        <p:strVal val="hidden"/>
                                      </p:to>
                                    </p:set>
                                  </p:childTnLst>
                                </p:cTn>
                              </p:par>
                              <p:par>
                                <p:cTn id="52" presetID="12" presetClass="exit" presetSubtype="4" fill="hold" grpId="1" nodeType="withEffect">
                                  <p:stCondLst>
                                    <p:cond delay="0"/>
                                  </p:stCondLst>
                                  <p:childTnLst>
                                    <p:anim calcmode="lin" valueType="num">
                                      <p:cBhvr additive="base">
                                        <p:cTn id="53" dur="500"/>
                                        <p:tgtEl>
                                          <p:spTgt spid="15"/>
                                        </p:tgtEl>
                                        <p:attrNameLst>
                                          <p:attrName>ppt_y</p:attrName>
                                        </p:attrNameLst>
                                      </p:cBhvr>
                                      <p:tavLst>
                                        <p:tav tm="0">
                                          <p:val>
                                            <p:strVal val="#ppt_y"/>
                                          </p:val>
                                        </p:tav>
                                        <p:tav tm="100000">
                                          <p:val>
                                            <p:strVal val="#ppt_y+#ppt_h*1.125000"/>
                                          </p:val>
                                        </p:tav>
                                      </p:tavLst>
                                    </p:anim>
                                    <p:animEffect transition="out" filter="wipe(down)">
                                      <p:cBhvr>
                                        <p:cTn id="54" dur="500"/>
                                        <p:tgtEl>
                                          <p:spTgt spid="15"/>
                                        </p:tgtEl>
                                      </p:cBhvr>
                                    </p:animEffect>
                                    <p:set>
                                      <p:cBhvr>
                                        <p:cTn id="55" dur="1" fill="hold">
                                          <p:stCondLst>
                                            <p:cond delay="499"/>
                                          </p:stCondLst>
                                        </p:cTn>
                                        <p:tgtEl>
                                          <p:spTgt spid="15"/>
                                        </p:tgtEl>
                                        <p:attrNameLst>
                                          <p:attrName>style.visibility</p:attrName>
                                        </p:attrNameLst>
                                      </p:cBhvr>
                                      <p:to>
                                        <p:strVal val="hidden"/>
                                      </p:to>
                                    </p:set>
                                  </p:childTnLst>
                                </p:cTn>
                              </p:par>
                              <p:par>
                                <p:cTn id="56" presetID="12" presetClass="exit" presetSubtype="4" fill="hold" nodeType="withEffect">
                                  <p:stCondLst>
                                    <p:cond delay="0"/>
                                  </p:stCondLst>
                                  <p:childTnLst>
                                    <p:anim calcmode="lin" valueType="num">
                                      <p:cBhvr additive="base">
                                        <p:cTn id="57" dur="500"/>
                                        <p:tgtEl>
                                          <p:spTgt spid="54"/>
                                        </p:tgtEl>
                                        <p:attrNameLst>
                                          <p:attrName>ppt_y</p:attrName>
                                        </p:attrNameLst>
                                      </p:cBhvr>
                                      <p:tavLst>
                                        <p:tav tm="0">
                                          <p:val>
                                            <p:strVal val="#ppt_y"/>
                                          </p:val>
                                        </p:tav>
                                        <p:tav tm="100000">
                                          <p:val>
                                            <p:strVal val="#ppt_y+#ppt_h*1.125000"/>
                                          </p:val>
                                        </p:tav>
                                      </p:tavLst>
                                    </p:anim>
                                    <p:animEffect transition="out" filter="wipe(down)">
                                      <p:cBhvr>
                                        <p:cTn id="58" dur="500"/>
                                        <p:tgtEl>
                                          <p:spTgt spid="54"/>
                                        </p:tgtEl>
                                      </p:cBhvr>
                                    </p:animEffect>
                                    <p:set>
                                      <p:cBhvr>
                                        <p:cTn id="59" dur="1" fill="hold">
                                          <p:stCondLst>
                                            <p:cond delay="499"/>
                                          </p:stCondLst>
                                        </p:cTn>
                                        <p:tgtEl>
                                          <p:spTgt spid="54"/>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7" presetClass="entr" presetSubtype="4" fill="hold" nodeType="clickEffect">
                                  <p:stCondLst>
                                    <p:cond delay="0"/>
                                  </p:stCondLst>
                                  <p:childTnLst>
                                    <p:set>
                                      <p:cBhvr>
                                        <p:cTn id="63" dur="500" fill="hold">
                                          <p:stCondLst>
                                            <p:cond delay="0"/>
                                          </p:stCondLst>
                                        </p:cTn>
                                        <p:tgtEl>
                                          <p:spTgt spid="22"/>
                                        </p:tgtEl>
                                        <p:attrNameLst>
                                          <p:attrName>style.visibility</p:attrName>
                                        </p:attrNameLst>
                                      </p:cBhvr>
                                      <p:to>
                                        <p:strVal val="visible"/>
                                      </p:to>
                                    </p:set>
                                    <p:anim calcmode="lin" valueType="num">
                                      <p:cBhvr additive="base">
                                        <p:cTn id="64" dur="500" fill="hold"/>
                                        <p:tgtEl>
                                          <p:spTgt spid="22"/>
                                        </p:tgtEl>
                                        <p:attrNameLst>
                                          <p:attrName>ppt_x</p:attrName>
                                        </p:attrNameLst>
                                      </p:cBhvr>
                                      <p:tavLst>
                                        <p:tav tm="0">
                                          <p:val>
                                            <p:strVal val="#ppt_x"/>
                                          </p:val>
                                        </p:tav>
                                        <p:tav tm="100000">
                                          <p:val>
                                            <p:strVal val="#ppt_x"/>
                                          </p:val>
                                        </p:tav>
                                      </p:tavLst>
                                    </p:anim>
                                    <p:anim calcmode="lin" valueType="num">
                                      <p:cBhvr additive="base">
                                        <p:cTn id="65" dur="500" fill="hold"/>
                                        <p:tgtEl>
                                          <p:spTgt spid="22"/>
                                        </p:tgtEl>
                                        <p:attrNameLst>
                                          <p:attrName>ppt_y</p:attrName>
                                        </p:attrNameLst>
                                      </p:cBhvr>
                                      <p:tavLst>
                                        <p:tav tm="0">
                                          <p:val>
                                            <p:strVal val="1+#ppt_h/2"/>
                                          </p:val>
                                        </p:tav>
                                        <p:tav tm="100000">
                                          <p:val>
                                            <p:strVal val="#ppt_y"/>
                                          </p:val>
                                        </p:tav>
                                      </p:tavLst>
                                    </p:anim>
                                  </p:childTnLst>
                                </p:cTn>
                              </p:par>
                              <p:par>
                                <p:cTn id="66" presetID="7" presetClass="entr" presetSubtype="4" fill="hold" nodeType="withEffect">
                                  <p:stCondLst>
                                    <p:cond delay="0"/>
                                  </p:stCondLst>
                                  <p:childTnLst>
                                    <p:set>
                                      <p:cBhvr>
                                        <p:cTn id="67" dur="500" fill="hold">
                                          <p:stCondLst>
                                            <p:cond delay="0"/>
                                          </p:stCondLst>
                                        </p:cTn>
                                        <p:tgtEl>
                                          <p:spTgt spid="23"/>
                                        </p:tgtEl>
                                        <p:attrNameLst>
                                          <p:attrName>style.visibility</p:attrName>
                                        </p:attrNameLst>
                                      </p:cBhvr>
                                      <p:to>
                                        <p:strVal val="visible"/>
                                      </p:to>
                                    </p:set>
                                    <p:anim calcmode="lin" valueType="num">
                                      <p:cBhvr additive="base">
                                        <p:cTn id="68" dur="500" fill="hold"/>
                                        <p:tgtEl>
                                          <p:spTgt spid="23"/>
                                        </p:tgtEl>
                                        <p:attrNameLst>
                                          <p:attrName>ppt_x</p:attrName>
                                        </p:attrNameLst>
                                      </p:cBhvr>
                                      <p:tavLst>
                                        <p:tav tm="0">
                                          <p:val>
                                            <p:strVal val="#ppt_x"/>
                                          </p:val>
                                        </p:tav>
                                        <p:tav tm="100000">
                                          <p:val>
                                            <p:strVal val="#ppt_x"/>
                                          </p:val>
                                        </p:tav>
                                      </p:tavLst>
                                    </p:anim>
                                    <p:anim calcmode="lin" valueType="num">
                                      <p:cBhvr additive="base">
                                        <p:cTn id="69" dur="500" fill="hold"/>
                                        <p:tgtEl>
                                          <p:spTgt spid="23"/>
                                        </p:tgtEl>
                                        <p:attrNameLst>
                                          <p:attrName>ppt_y</p:attrName>
                                        </p:attrNameLst>
                                      </p:cBhvr>
                                      <p:tavLst>
                                        <p:tav tm="0">
                                          <p:val>
                                            <p:strVal val="1+#ppt_h/2"/>
                                          </p:val>
                                        </p:tav>
                                        <p:tav tm="100000">
                                          <p:val>
                                            <p:strVal val="#ppt_y"/>
                                          </p:val>
                                        </p:tav>
                                      </p:tavLst>
                                    </p:anim>
                                  </p:childTnLst>
                                </p:cTn>
                              </p:par>
                              <p:par>
                                <p:cTn id="70" presetID="12" presetClass="exit" presetSubtype="4" fill="hold" grpId="1" nodeType="withEffect">
                                  <p:stCondLst>
                                    <p:cond delay="0"/>
                                  </p:stCondLst>
                                  <p:childTnLst>
                                    <p:anim calcmode="lin" valueType="num">
                                      <p:cBhvr additive="base">
                                        <p:cTn id="71" dur="500"/>
                                        <p:tgtEl>
                                          <p:spTgt spid="18"/>
                                        </p:tgtEl>
                                        <p:attrNameLst>
                                          <p:attrName>ppt_y</p:attrName>
                                        </p:attrNameLst>
                                      </p:cBhvr>
                                      <p:tavLst>
                                        <p:tav tm="0">
                                          <p:val>
                                            <p:strVal val="#ppt_y"/>
                                          </p:val>
                                        </p:tav>
                                        <p:tav tm="100000">
                                          <p:val>
                                            <p:strVal val="#ppt_y+#ppt_h*1.125000"/>
                                          </p:val>
                                        </p:tav>
                                      </p:tavLst>
                                    </p:anim>
                                    <p:animEffect transition="out" filter="wipe(down)">
                                      <p:cBhvr>
                                        <p:cTn id="72" dur="500"/>
                                        <p:tgtEl>
                                          <p:spTgt spid="18"/>
                                        </p:tgtEl>
                                      </p:cBhvr>
                                    </p:animEffect>
                                    <p:set>
                                      <p:cBhvr>
                                        <p:cTn id="73" dur="1" fill="hold">
                                          <p:stCondLst>
                                            <p:cond delay="499"/>
                                          </p:stCondLst>
                                        </p:cTn>
                                        <p:tgtEl>
                                          <p:spTgt spid="18"/>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7" presetClass="entr" presetSubtype="4" fill="hold" grpId="0" nodeType="clickEffect">
                                  <p:stCondLst>
                                    <p:cond delay="0"/>
                                  </p:stCondLst>
                                  <p:childTnLst>
                                    <p:set>
                                      <p:cBhvr>
                                        <p:cTn id="77" dur="500" fill="hold">
                                          <p:stCondLst>
                                            <p:cond delay="0"/>
                                          </p:stCondLst>
                                        </p:cTn>
                                        <p:tgtEl>
                                          <p:spTgt spid="28"/>
                                        </p:tgtEl>
                                        <p:attrNameLst>
                                          <p:attrName>style.visibility</p:attrName>
                                        </p:attrNameLst>
                                      </p:cBhvr>
                                      <p:to>
                                        <p:strVal val="visible"/>
                                      </p:to>
                                    </p:set>
                                    <p:anim calcmode="lin" valueType="num">
                                      <p:cBhvr additive="base">
                                        <p:cTn id="78" dur="500" fill="hold"/>
                                        <p:tgtEl>
                                          <p:spTgt spid="28"/>
                                        </p:tgtEl>
                                        <p:attrNameLst>
                                          <p:attrName>ppt_x</p:attrName>
                                        </p:attrNameLst>
                                      </p:cBhvr>
                                      <p:tavLst>
                                        <p:tav tm="0">
                                          <p:val>
                                            <p:strVal val="#ppt_x"/>
                                          </p:val>
                                        </p:tav>
                                        <p:tav tm="100000">
                                          <p:val>
                                            <p:strVal val="#ppt_x"/>
                                          </p:val>
                                        </p:tav>
                                      </p:tavLst>
                                    </p:anim>
                                    <p:anim calcmode="lin" valueType="num">
                                      <p:cBhvr additive="base">
                                        <p:cTn id="79" dur="500" fill="hold"/>
                                        <p:tgtEl>
                                          <p:spTgt spid="28"/>
                                        </p:tgtEl>
                                        <p:attrNameLst>
                                          <p:attrName>ppt_y</p:attrName>
                                        </p:attrNameLst>
                                      </p:cBhvr>
                                      <p:tavLst>
                                        <p:tav tm="0">
                                          <p:val>
                                            <p:strVal val="1+#ppt_h/2"/>
                                          </p:val>
                                        </p:tav>
                                        <p:tav tm="100000">
                                          <p:val>
                                            <p:strVal val="#ppt_y"/>
                                          </p:val>
                                        </p:tav>
                                      </p:tavLst>
                                    </p:anim>
                                  </p:childTnLst>
                                </p:cTn>
                              </p:par>
                              <p:par>
                                <p:cTn id="80" presetID="7" presetClass="entr" presetSubtype="4" fill="hold" grpId="0" nodeType="withEffect">
                                  <p:stCondLst>
                                    <p:cond delay="0"/>
                                  </p:stCondLst>
                                  <p:childTnLst>
                                    <p:set>
                                      <p:cBhvr>
                                        <p:cTn id="81" dur="500" fill="hold">
                                          <p:stCondLst>
                                            <p:cond delay="0"/>
                                          </p:stCondLst>
                                        </p:cTn>
                                        <p:tgtEl>
                                          <p:spTgt spid="29"/>
                                        </p:tgtEl>
                                        <p:attrNameLst>
                                          <p:attrName>style.visibility</p:attrName>
                                        </p:attrNameLst>
                                      </p:cBhvr>
                                      <p:to>
                                        <p:strVal val="visible"/>
                                      </p:to>
                                    </p:set>
                                    <p:anim calcmode="lin" valueType="num">
                                      <p:cBhvr additive="base">
                                        <p:cTn id="82" dur="500" fill="hold"/>
                                        <p:tgtEl>
                                          <p:spTgt spid="29"/>
                                        </p:tgtEl>
                                        <p:attrNameLst>
                                          <p:attrName>ppt_x</p:attrName>
                                        </p:attrNameLst>
                                      </p:cBhvr>
                                      <p:tavLst>
                                        <p:tav tm="0">
                                          <p:val>
                                            <p:strVal val="#ppt_x"/>
                                          </p:val>
                                        </p:tav>
                                        <p:tav tm="100000">
                                          <p:val>
                                            <p:strVal val="#ppt_x"/>
                                          </p:val>
                                        </p:tav>
                                      </p:tavLst>
                                    </p:anim>
                                    <p:anim calcmode="lin" valueType="num">
                                      <p:cBhvr additive="base">
                                        <p:cTn id="83" dur="500" fill="hold"/>
                                        <p:tgtEl>
                                          <p:spTgt spid="29"/>
                                        </p:tgtEl>
                                        <p:attrNameLst>
                                          <p:attrName>ppt_y</p:attrName>
                                        </p:attrNameLst>
                                      </p:cBhvr>
                                      <p:tavLst>
                                        <p:tav tm="0">
                                          <p:val>
                                            <p:strVal val="1+#ppt_h/2"/>
                                          </p:val>
                                        </p:tav>
                                        <p:tav tm="100000">
                                          <p:val>
                                            <p:strVal val="#ppt_y"/>
                                          </p:val>
                                        </p:tav>
                                      </p:tavLst>
                                    </p:anim>
                                  </p:childTnLst>
                                </p:cTn>
                              </p:par>
                              <p:par>
                                <p:cTn id="84" presetID="12" presetClass="exit" presetSubtype="4" fill="hold" nodeType="withEffect">
                                  <p:stCondLst>
                                    <p:cond delay="0"/>
                                  </p:stCondLst>
                                  <p:childTnLst>
                                    <p:anim calcmode="lin" valueType="num">
                                      <p:cBhvr additive="base">
                                        <p:cTn id="85" dur="500"/>
                                        <p:tgtEl>
                                          <p:spTgt spid="22"/>
                                        </p:tgtEl>
                                        <p:attrNameLst>
                                          <p:attrName>ppt_y</p:attrName>
                                        </p:attrNameLst>
                                      </p:cBhvr>
                                      <p:tavLst>
                                        <p:tav tm="0">
                                          <p:val>
                                            <p:strVal val="#ppt_y"/>
                                          </p:val>
                                        </p:tav>
                                        <p:tav tm="100000">
                                          <p:val>
                                            <p:strVal val="#ppt_y+#ppt_h*1.125000"/>
                                          </p:val>
                                        </p:tav>
                                      </p:tavLst>
                                    </p:anim>
                                    <p:animEffect transition="out" filter="wipe(down)">
                                      <p:cBhvr>
                                        <p:cTn id="86" dur="500"/>
                                        <p:tgtEl>
                                          <p:spTgt spid="22"/>
                                        </p:tgtEl>
                                      </p:cBhvr>
                                    </p:animEffect>
                                    <p:set>
                                      <p:cBhvr>
                                        <p:cTn id="87" dur="1" fill="hold">
                                          <p:stCondLst>
                                            <p:cond delay="499"/>
                                          </p:stCondLst>
                                        </p:cTn>
                                        <p:tgtEl>
                                          <p:spTgt spid="22"/>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2" presetClass="entr" presetSubtype="4" fill="hold" nodeType="clickEffect">
                                  <p:stCondLst>
                                    <p:cond delay="0"/>
                                  </p:stCondLst>
                                  <p:childTnLst>
                                    <p:set>
                                      <p:cBhvr>
                                        <p:cTn id="91" dur="1" fill="hold">
                                          <p:stCondLst>
                                            <p:cond delay="0"/>
                                          </p:stCondLst>
                                        </p:cTn>
                                        <p:tgtEl>
                                          <p:spTgt spid="30"/>
                                        </p:tgtEl>
                                        <p:attrNameLst>
                                          <p:attrName>style.visibility</p:attrName>
                                        </p:attrNameLst>
                                      </p:cBhvr>
                                      <p:to>
                                        <p:strVal val="visible"/>
                                      </p:to>
                                    </p:set>
                                    <p:anim calcmode="lin" valueType="num">
                                      <p:cBhvr additive="base">
                                        <p:cTn id="92" dur="500"/>
                                        <p:tgtEl>
                                          <p:spTgt spid="30"/>
                                        </p:tgtEl>
                                        <p:attrNameLst>
                                          <p:attrName>ppt_y</p:attrName>
                                        </p:attrNameLst>
                                      </p:cBhvr>
                                      <p:tavLst>
                                        <p:tav tm="0">
                                          <p:val>
                                            <p:strVal val="#ppt_y+#ppt_h*1.125000"/>
                                          </p:val>
                                        </p:tav>
                                        <p:tav tm="100000">
                                          <p:val>
                                            <p:strVal val="#ppt_y"/>
                                          </p:val>
                                        </p:tav>
                                      </p:tavLst>
                                    </p:anim>
                                    <p:animEffect transition="in" filter="wipe(up)">
                                      <p:cBhvr>
                                        <p:cTn id="93" dur="500"/>
                                        <p:tgtEl>
                                          <p:spTgt spid="30"/>
                                        </p:tgtEl>
                                      </p:cBhvr>
                                    </p:animEffect>
                                  </p:childTnLst>
                                </p:cTn>
                              </p:par>
                              <p:par>
                                <p:cTn id="94" presetID="12" presetClass="entr" presetSubtype="4" fill="hold" grpId="0" nodeType="withEffect">
                                  <p:stCondLst>
                                    <p:cond delay="0"/>
                                  </p:stCondLst>
                                  <p:childTnLst>
                                    <p:set>
                                      <p:cBhvr>
                                        <p:cTn id="95" dur="1" fill="hold">
                                          <p:stCondLst>
                                            <p:cond delay="0"/>
                                          </p:stCondLst>
                                        </p:cTn>
                                        <p:tgtEl>
                                          <p:spTgt spid="34"/>
                                        </p:tgtEl>
                                        <p:attrNameLst>
                                          <p:attrName>style.visibility</p:attrName>
                                        </p:attrNameLst>
                                      </p:cBhvr>
                                      <p:to>
                                        <p:strVal val="visible"/>
                                      </p:to>
                                    </p:set>
                                    <p:anim calcmode="lin" valueType="num">
                                      <p:cBhvr additive="base">
                                        <p:cTn id="96" dur="500"/>
                                        <p:tgtEl>
                                          <p:spTgt spid="34"/>
                                        </p:tgtEl>
                                        <p:attrNameLst>
                                          <p:attrName>ppt_y</p:attrName>
                                        </p:attrNameLst>
                                      </p:cBhvr>
                                      <p:tavLst>
                                        <p:tav tm="0">
                                          <p:val>
                                            <p:strVal val="#ppt_y+#ppt_h*1.125000"/>
                                          </p:val>
                                        </p:tav>
                                        <p:tav tm="100000">
                                          <p:val>
                                            <p:strVal val="#ppt_y"/>
                                          </p:val>
                                        </p:tav>
                                      </p:tavLst>
                                    </p:anim>
                                    <p:animEffect transition="in" filter="wipe(up)">
                                      <p:cBhvr>
                                        <p:cTn id="97" dur="500"/>
                                        <p:tgtEl>
                                          <p:spTgt spid="34"/>
                                        </p:tgtEl>
                                      </p:cBhvr>
                                    </p:animEffect>
                                  </p:childTnLst>
                                </p:cTn>
                              </p:par>
                              <p:par>
                                <p:cTn id="98" presetID="12" presetClass="exit" presetSubtype="4" fill="hold" grpId="1" nodeType="withEffect">
                                  <p:stCondLst>
                                    <p:cond delay="0"/>
                                  </p:stCondLst>
                                  <p:childTnLst>
                                    <p:anim calcmode="lin" valueType="num">
                                      <p:cBhvr additive="base">
                                        <p:cTn id="99" dur="500"/>
                                        <p:tgtEl>
                                          <p:spTgt spid="28"/>
                                        </p:tgtEl>
                                        <p:attrNameLst>
                                          <p:attrName>ppt_y</p:attrName>
                                        </p:attrNameLst>
                                      </p:cBhvr>
                                      <p:tavLst>
                                        <p:tav tm="0">
                                          <p:val>
                                            <p:strVal val="#ppt_y"/>
                                          </p:val>
                                        </p:tav>
                                        <p:tav tm="100000">
                                          <p:val>
                                            <p:strVal val="#ppt_y+#ppt_h*1.125000"/>
                                          </p:val>
                                        </p:tav>
                                      </p:tavLst>
                                    </p:anim>
                                    <p:animEffect transition="out" filter="wipe(down)">
                                      <p:cBhvr>
                                        <p:cTn id="100" dur="500"/>
                                        <p:tgtEl>
                                          <p:spTgt spid="28"/>
                                        </p:tgtEl>
                                      </p:cBhvr>
                                    </p:animEffect>
                                    <p:set>
                                      <p:cBhvr>
                                        <p:cTn id="101" dur="1" fill="hold">
                                          <p:stCondLst>
                                            <p:cond delay="499"/>
                                          </p:stCondLst>
                                        </p:cTn>
                                        <p:tgtEl>
                                          <p:spTgt spid="28"/>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12" presetClass="exit" presetSubtype="4" fill="hold" nodeType="clickEffect">
                                  <p:stCondLst>
                                    <p:cond delay="0"/>
                                  </p:stCondLst>
                                  <p:childTnLst>
                                    <p:anim calcmode="lin" valueType="num">
                                      <p:cBhvr additive="base">
                                        <p:cTn id="105" dur="500"/>
                                        <p:tgtEl>
                                          <p:spTgt spid="30"/>
                                        </p:tgtEl>
                                        <p:attrNameLst>
                                          <p:attrName>ppt_y</p:attrName>
                                        </p:attrNameLst>
                                      </p:cBhvr>
                                      <p:tavLst>
                                        <p:tav tm="0">
                                          <p:val>
                                            <p:strVal val="#ppt_y"/>
                                          </p:val>
                                        </p:tav>
                                        <p:tav tm="100000">
                                          <p:val>
                                            <p:strVal val="#ppt_y+#ppt_h*1.125000"/>
                                          </p:val>
                                        </p:tav>
                                      </p:tavLst>
                                    </p:anim>
                                    <p:animEffect transition="out" filter="wipe(down)">
                                      <p:cBhvr>
                                        <p:cTn id="106" dur="500"/>
                                        <p:tgtEl>
                                          <p:spTgt spid="30"/>
                                        </p:tgtEl>
                                      </p:cBhvr>
                                    </p:animEffect>
                                    <p:set>
                                      <p:cBhvr>
                                        <p:cTn id="107" dur="1" fill="hold">
                                          <p:stCondLst>
                                            <p:cond delay="499"/>
                                          </p:stCondLst>
                                        </p:cTn>
                                        <p:tgtEl>
                                          <p:spTgt spid="30"/>
                                        </p:tgtEl>
                                        <p:attrNameLst>
                                          <p:attrName>style.visibility</p:attrName>
                                        </p:attrNameLst>
                                      </p:cBhvr>
                                      <p:to>
                                        <p:strVal val="hidden"/>
                                      </p:to>
                                    </p:set>
                                  </p:childTnLst>
                                </p:cTn>
                              </p:par>
                              <p:par>
                                <p:cTn id="108" presetID="12" presetClass="exit" presetSubtype="4" fill="hold" grpId="1" nodeType="withEffect">
                                  <p:stCondLst>
                                    <p:cond delay="0"/>
                                  </p:stCondLst>
                                  <p:childTnLst>
                                    <p:anim calcmode="lin" valueType="num">
                                      <p:cBhvr additive="base">
                                        <p:cTn id="109" dur="500"/>
                                        <p:tgtEl>
                                          <p:spTgt spid="34"/>
                                        </p:tgtEl>
                                        <p:attrNameLst>
                                          <p:attrName>ppt_y</p:attrName>
                                        </p:attrNameLst>
                                      </p:cBhvr>
                                      <p:tavLst>
                                        <p:tav tm="0">
                                          <p:val>
                                            <p:strVal val="#ppt_y"/>
                                          </p:val>
                                        </p:tav>
                                        <p:tav tm="100000">
                                          <p:val>
                                            <p:strVal val="#ppt_y+#ppt_h*1.125000"/>
                                          </p:val>
                                        </p:tav>
                                      </p:tavLst>
                                    </p:anim>
                                    <p:animEffect transition="out" filter="wipe(down)">
                                      <p:cBhvr>
                                        <p:cTn id="110" dur="500"/>
                                        <p:tgtEl>
                                          <p:spTgt spid="34"/>
                                        </p:tgtEl>
                                      </p:cBhvr>
                                    </p:animEffect>
                                    <p:set>
                                      <p:cBhvr>
                                        <p:cTn id="111" dur="1" fill="hold">
                                          <p:stCondLst>
                                            <p:cond delay="499"/>
                                          </p:stCondLst>
                                        </p:cTn>
                                        <p:tgtEl>
                                          <p:spTgt spid="34"/>
                                        </p:tgtEl>
                                        <p:attrNameLst>
                                          <p:attrName>style.visibility</p:attrName>
                                        </p:attrNameLst>
                                      </p:cBhvr>
                                      <p:to>
                                        <p:strVal val="hidden"/>
                                      </p:to>
                                    </p:set>
                                  </p:childTnLst>
                                </p:cTn>
                              </p:par>
                              <p:par>
                                <p:cTn id="112" presetID="12" presetClass="entr" presetSubtype="4" fill="hold" nodeType="withEffect">
                                  <p:stCondLst>
                                    <p:cond delay="0"/>
                                  </p:stCondLst>
                                  <p:childTnLst>
                                    <p:set>
                                      <p:cBhvr>
                                        <p:cTn id="113" dur="1" fill="hold">
                                          <p:stCondLst>
                                            <p:cond delay="0"/>
                                          </p:stCondLst>
                                        </p:cTn>
                                        <p:tgtEl>
                                          <p:spTgt spid="39"/>
                                        </p:tgtEl>
                                        <p:attrNameLst>
                                          <p:attrName>style.visibility</p:attrName>
                                        </p:attrNameLst>
                                      </p:cBhvr>
                                      <p:to>
                                        <p:strVal val="visible"/>
                                      </p:to>
                                    </p:set>
                                    <p:anim calcmode="lin" valueType="num">
                                      <p:cBhvr additive="base">
                                        <p:cTn id="114" dur="500"/>
                                        <p:tgtEl>
                                          <p:spTgt spid="39"/>
                                        </p:tgtEl>
                                        <p:attrNameLst>
                                          <p:attrName>ppt_y</p:attrName>
                                        </p:attrNameLst>
                                      </p:cBhvr>
                                      <p:tavLst>
                                        <p:tav tm="0">
                                          <p:val>
                                            <p:strVal val="#ppt_y+#ppt_h*1.125000"/>
                                          </p:val>
                                        </p:tav>
                                        <p:tav tm="100000">
                                          <p:val>
                                            <p:strVal val="#ppt_y"/>
                                          </p:val>
                                        </p:tav>
                                      </p:tavLst>
                                    </p:anim>
                                    <p:animEffect transition="in" filter="wipe(up)">
                                      <p:cBhvr>
                                        <p:cTn id="115" dur="500"/>
                                        <p:tgtEl>
                                          <p:spTgt spid="39"/>
                                        </p:tgtEl>
                                      </p:cBhvr>
                                    </p:animEffect>
                                  </p:childTnLst>
                                </p:cTn>
                              </p:par>
                              <p:par>
                                <p:cTn id="116" presetID="12" presetClass="entr" presetSubtype="4" fill="hold" nodeType="withEffect">
                                  <p:stCondLst>
                                    <p:cond delay="0"/>
                                  </p:stCondLst>
                                  <p:childTnLst>
                                    <p:set>
                                      <p:cBhvr>
                                        <p:cTn id="117" dur="1" fill="hold">
                                          <p:stCondLst>
                                            <p:cond delay="0"/>
                                          </p:stCondLst>
                                        </p:cTn>
                                        <p:tgtEl>
                                          <p:spTgt spid="40"/>
                                        </p:tgtEl>
                                        <p:attrNameLst>
                                          <p:attrName>style.visibility</p:attrName>
                                        </p:attrNameLst>
                                      </p:cBhvr>
                                      <p:to>
                                        <p:strVal val="visible"/>
                                      </p:to>
                                    </p:set>
                                    <p:anim calcmode="lin" valueType="num">
                                      <p:cBhvr additive="base">
                                        <p:cTn id="118" dur="500"/>
                                        <p:tgtEl>
                                          <p:spTgt spid="40"/>
                                        </p:tgtEl>
                                        <p:attrNameLst>
                                          <p:attrName>ppt_y</p:attrName>
                                        </p:attrNameLst>
                                      </p:cBhvr>
                                      <p:tavLst>
                                        <p:tav tm="0">
                                          <p:val>
                                            <p:strVal val="#ppt_y+#ppt_h*1.125000"/>
                                          </p:val>
                                        </p:tav>
                                        <p:tav tm="100000">
                                          <p:val>
                                            <p:strVal val="#ppt_y"/>
                                          </p:val>
                                        </p:tav>
                                      </p:tavLst>
                                    </p:anim>
                                    <p:animEffect transition="in" filter="wipe(up)">
                                      <p:cBhvr>
                                        <p:cTn id="119" dur="500"/>
                                        <p:tgtEl>
                                          <p:spTgt spid="40"/>
                                        </p:tgtEl>
                                      </p:cBhvr>
                                    </p:animEffect>
                                  </p:childTnLst>
                                </p:cTn>
                              </p:par>
                              <p:par>
                                <p:cTn id="120" presetID="12" presetClass="entr" presetSubtype="4" fill="hold" nodeType="withEffect">
                                  <p:stCondLst>
                                    <p:cond delay="0"/>
                                  </p:stCondLst>
                                  <p:childTnLst>
                                    <p:set>
                                      <p:cBhvr>
                                        <p:cTn id="121" dur="1" fill="hold">
                                          <p:stCondLst>
                                            <p:cond delay="0"/>
                                          </p:stCondLst>
                                        </p:cTn>
                                        <p:tgtEl>
                                          <p:spTgt spid="41"/>
                                        </p:tgtEl>
                                        <p:attrNameLst>
                                          <p:attrName>style.visibility</p:attrName>
                                        </p:attrNameLst>
                                      </p:cBhvr>
                                      <p:to>
                                        <p:strVal val="visible"/>
                                      </p:to>
                                    </p:set>
                                    <p:anim calcmode="lin" valueType="num">
                                      <p:cBhvr additive="base">
                                        <p:cTn id="122" dur="500"/>
                                        <p:tgtEl>
                                          <p:spTgt spid="41"/>
                                        </p:tgtEl>
                                        <p:attrNameLst>
                                          <p:attrName>ppt_y</p:attrName>
                                        </p:attrNameLst>
                                      </p:cBhvr>
                                      <p:tavLst>
                                        <p:tav tm="0">
                                          <p:val>
                                            <p:strVal val="#ppt_y+#ppt_h*1.125000"/>
                                          </p:val>
                                        </p:tav>
                                        <p:tav tm="100000">
                                          <p:val>
                                            <p:strVal val="#ppt_y"/>
                                          </p:val>
                                        </p:tav>
                                      </p:tavLst>
                                    </p:anim>
                                    <p:animEffect transition="in" filter="wipe(up)">
                                      <p:cBhvr>
                                        <p:cTn id="1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animBg="1"/>
      <p:bldP spid="15" grpId="0" bldLvl="0" animBg="1"/>
      <p:bldP spid="15" grpId="1" animBg="1"/>
      <p:bldP spid="18" grpId="0" bldLvl="0" animBg="1"/>
      <p:bldP spid="18" grpId="1" bldLvl="0" animBg="1"/>
      <p:bldP spid="27" grpId="0" animBg="1"/>
      <p:bldP spid="27" grpId="1" animBg="1"/>
      <p:bldP spid="28" grpId="0" animBg="1"/>
      <p:bldP spid="28" grpId="1" animBg="1"/>
      <p:bldP spid="29" grpId="0"/>
      <p:bldP spid="34" grpId="0"/>
      <p:bldP spid="34" grpId="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16100" y="431800"/>
            <a:ext cx="3472786" cy="820414"/>
          </a:xfrm>
          <a:prstGeom prst="rect">
            <a:avLst/>
          </a:prstGeom>
        </p:spPr>
      </p:pic>
      <p:sp>
        <p:nvSpPr>
          <p:cNvPr id="3" name="TextBox 2"/>
          <p:cNvSpPr txBox="1"/>
          <p:nvPr/>
        </p:nvSpPr>
        <p:spPr>
          <a:xfrm>
            <a:off x="2044700" y="717646"/>
            <a:ext cx="2865564" cy="406400"/>
          </a:xfrm>
          <a:prstGeom prst="rect">
            <a:avLst/>
          </a:prstGeom>
        </p:spPr>
        <p:txBody>
          <a:bodyPr lIns="0" tIns="0" rIns="63500" rtlCol="0" anchor="t">
            <a:spAutoFit/>
          </a:bodyPr>
          <a:lstStyle/>
          <a:p>
            <a:pPr algn="ctr" latinLnBrk="1"/>
            <a:r>
              <a:rPr lang="zh-CN" altLang="en-US" sz="2300" dirty="0">
                <a:solidFill>
                  <a:srgbClr val="000000"/>
                </a:solidFill>
                <a:latin typeface="微软雅黑" panose="020B0503020204020204" charset="-122"/>
                <a:ea typeface="微软雅黑" panose="020B0503020204020204" charset="-122"/>
              </a:rPr>
              <a:t>感想</a:t>
            </a:r>
            <a:endParaRPr lang="en-US" sz="1100" dirty="0"/>
          </a:p>
        </p:txBody>
      </p:sp>
      <p:pic>
        <p:nvPicPr>
          <p:cNvPr id="4" name="Picture 3"/>
          <p:cNvPicPr>
            <a:picLocks noChangeAspect="1"/>
          </p:cNvPicPr>
          <p:nvPr/>
        </p:nvPicPr>
        <p:blipFill>
          <a:blip r:embed="rId3"/>
          <a:stretch>
            <a:fillRect/>
          </a:stretch>
        </p:blipFill>
        <p:spPr>
          <a:xfrm>
            <a:off x="422015" y="155268"/>
            <a:ext cx="1056390" cy="1203518"/>
          </a:xfrm>
          <a:prstGeom prst="rect">
            <a:avLst/>
          </a:prstGeom>
        </p:spPr>
      </p:pic>
      <p:sp>
        <p:nvSpPr>
          <p:cNvPr id="7" name="矩形 6"/>
          <p:cNvSpPr/>
          <p:nvPr/>
        </p:nvSpPr>
        <p:spPr>
          <a:xfrm>
            <a:off x="1087342" y="1259720"/>
            <a:ext cx="9067800" cy="3367397"/>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u"/>
            </a:pPr>
            <a:r>
              <a:rPr lang="zh-CN" altLang="en-US" kern="100" dirty="0">
                <a:latin typeface="微软雅黑" panose="020B0503020204020204" charset="-122"/>
                <a:ea typeface="微软雅黑" panose="020B0503020204020204" charset="-122"/>
                <a:cs typeface="Times New Roman" panose="02020603050405020304" pitchFamily="18" charset="0"/>
              </a:rPr>
              <a:t>在本次人工智能实验中，我们小组系统的学习了神经网络的基本理论和代码构建知识，对其有了更进一步的认识，同时，通过坚持我们立项时确立的</a:t>
            </a:r>
            <a:r>
              <a:rPr lang="en-US" altLang="zh-CN" kern="100" dirty="0">
                <a:latin typeface="微软雅黑" panose="020B0503020204020204" charset="-122"/>
                <a:ea typeface="微软雅黑" panose="020B0503020204020204" charset="-122"/>
                <a:cs typeface="Times New Roman" panose="02020603050405020304" pitchFamily="18" charset="0"/>
              </a:rPr>
              <a:t>”</a:t>
            </a:r>
            <a:r>
              <a:rPr lang="zh-CN" altLang="en-US" kern="100" dirty="0">
                <a:latin typeface="微软雅黑" panose="020B0503020204020204" charset="-122"/>
                <a:ea typeface="微软雅黑" panose="020B0503020204020204" charset="-122"/>
                <a:cs typeface="Times New Roman" panose="02020603050405020304" pitchFamily="18" charset="0"/>
              </a:rPr>
              <a:t>不过度依赖现成库和现成代码</a:t>
            </a:r>
            <a:r>
              <a:rPr lang="en-US" altLang="zh-CN" kern="100" dirty="0">
                <a:latin typeface="微软雅黑" panose="020B0503020204020204" charset="-122"/>
                <a:ea typeface="微软雅黑" panose="020B0503020204020204" charset="-122"/>
                <a:cs typeface="Times New Roman" panose="02020603050405020304" pitchFamily="18" charset="0"/>
              </a:rPr>
              <a:t>”</a:t>
            </a:r>
            <a:r>
              <a:rPr lang="zh-CN" altLang="en-US" kern="100" dirty="0">
                <a:latin typeface="微软雅黑" panose="020B0503020204020204" charset="-122"/>
                <a:ea typeface="微软雅黑" panose="020B0503020204020204" charset="-122"/>
                <a:cs typeface="Times New Roman" panose="02020603050405020304" pitchFamily="18" charset="0"/>
              </a:rPr>
              <a:t>的共识，我们完全实现了简单</a:t>
            </a:r>
            <a:r>
              <a:rPr lang="en-US" altLang="zh-CN" kern="100" dirty="0">
                <a:latin typeface="微软雅黑" panose="020B0503020204020204" charset="-122"/>
                <a:ea typeface="微软雅黑" panose="020B0503020204020204" charset="-122"/>
                <a:cs typeface="Times New Roman" panose="02020603050405020304" pitchFamily="18" charset="0"/>
              </a:rPr>
              <a:t>BP</a:t>
            </a:r>
            <a:r>
              <a:rPr lang="zh-CN" altLang="en-US" kern="100" dirty="0">
                <a:latin typeface="微软雅黑" panose="020B0503020204020204" charset="-122"/>
                <a:ea typeface="微软雅黑" panose="020B0503020204020204" charset="-122"/>
                <a:cs typeface="Times New Roman" panose="02020603050405020304" pitchFamily="18" charset="0"/>
              </a:rPr>
              <a:t>神经网络从原理到实现的自我构造。</a:t>
            </a:r>
            <a:r>
              <a:rPr lang="en-US" altLang="zh-CN" kern="100" dirty="0">
                <a:latin typeface="微软雅黑" panose="020B0503020204020204" charset="-122"/>
                <a:ea typeface="微软雅黑" panose="020B0503020204020204" charset="-122"/>
                <a:cs typeface="Times New Roman" panose="02020603050405020304" pitchFamily="18" charset="0"/>
              </a:rPr>
              <a:t>CNN</a:t>
            </a:r>
            <a:r>
              <a:rPr lang="zh-CN" altLang="en-US" kern="100" dirty="0">
                <a:latin typeface="微软雅黑" panose="020B0503020204020204" charset="-122"/>
                <a:ea typeface="微软雅黑" panose="020B0503020204020204" charset="-122"/>
                <a:cs typeface="Times New Roman" panose="02020603050405020304" pitchFamily="18" charset="0"/>
              </a:rPr>
              <a:t>实现了自行的结构设计。知其然，更知其所以然。</a:t>
            </a:r>
            <a:endParaRPr lang="en-US" altLang="zh-CN" kern="100" dirty="0">
              <a:latin typeface="微软雅黑" panose="020B0503020204020204" charset="-122"/>
              <a:ea typeface="微软雅黑" panose="020B0503020204020204" charset="-122"/>
              <a:cs typeface="Times New Roman" panose="02020603050405020304" pitchFamily="18" charset="0"/>
            </a:endParaRPr>
          </a:p>
          <a:p>
            <a:pPr algn="just">
              <a:lnSpc>
                <a:spcPct val="150000"/>
              </a:lnSpc>
              <a:spcAft>
                <a:spcPts val="0"/>
              </a:spcAft>
            </a:pPr>
            <a:endParaRPr lang="en-US" altLang="zh-CN" kern="100" dirty="0">
              <a:latin typeface="微软雅黑" panose="020B0503020204020204" charset="-122"/>
              <a:ea typeface="微软雅黑" panose="020B0503020204020204" charset="-122"/>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u"/>
            </a:pPr>
            <a:r>
              <a:rPr lang="zh-CN" altLang="en-US" kern="100" dirty="0">
                <a:latin typeface="微软雅黑" panose="020B0503020204020204" charset="-122"/>
                <a:ea typeface="微软雅黑" panose="020B0503020204020204" charset="-122"/>
                <a:cs typeface="Times New Roman" panose="02020603050405020304" pitchFamily="18" charset="0"/>
              </a:rPr>
              <a:t>小组沟通和头脑风暴十分重要，在我实现的过程中，有很多扩展和完善的程序比较简陋，小组成员提出了很多比我原先更好的方案，比如切字方法的设计和再训练程序，以及降噪算法的实现，大家都提出了各具特色的思路。</a:t>
            </a:r>
            <a:endParaRPr lang="zh-CN" altLang="zh-CN" kern="100" dirty="0">
              <a:latin typeface="微软雅黑" panose="020B0503020204020204" charset="-122"/>
              <a:ea typeface="微软雅黑" panose="020B0503020204020204" charset="-122"/>
              <a:cs typeface="Times New Roman" panose="02020603050405020304" pitchFamily="18" charset="0"/>
            </a:endParaRPr>
          </a:p>
        </p:txBody>
      </p:sp>
      <p:sp>
        <p:nvSpPr>
          <p:cNvPr id="8" name="文本框 7"/>
          <p:cNvSpPr txBox="1"/>
          <p:nvPr/>
        </p:nvSpPr>
        <p:spPr>
          <a:xfrm>
            <a:off x="1087342" y="5094298"/>
            <a:ext cx="8077200" cy="1200329"/>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微软雅黑" panose="020B0503020204020204" charset="-122"/>
                <a:ea typeface="微软雅黑" panose="020B0503020204020204" charset="-122"/>
              </a:rPr>
              <a:t>最后，我也要感谢我们小组的成员，没有大家一起分工协作，我不可能将自己的一个简陋的兴趣小项目开发成现在的一个具有两大网络模型，一个前端画板，和众多再训练和数据分析的扩展程序的大项目。也感谢在我们实验过程中，对我们的询问给出解答和指明方向的老师和同学，谢谢大家！</a:t>
            </a:r>
          </a:p>
        </p:txBody>
      </p:sp>
      <p:pic>
        <p:nvPicPr>
          <p:cNvPr id="9" name="图片 8"/>
          <p:cNvPicPr>
            <a:picLocks noChangeAspect="1"/>
          </p:cNvPicPr>
          <p:nvPr/>
        </p:nvPicPr>
        <p:blipFill>
          <a:blip r:embed="rId4"/>
          <a:stretch>
            <a:fillRect/>
          </a:stretch>
        </p:blipFill>
        <p:spPr>
          <a:xfrm>
            <a:off x="9447601" y="4038615"/>
            <a:ext cx="2109399" cy="2408129"/>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up)">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wipe(up)">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wipe(left)">
                                      <p:cBhvr>
                                        <p:cTn id="1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30040" y="2767584"/>
            <a:ext cx="3472786" cy="820414"/>
          </a:xfrm>
          <a:prstGeom prst="rect">
            <a:avLst/>
          </a:prstGeom>
        </p:spPr>
      </p:pic>
      <p:sp>
        <p:nvSpPr>
          <p:cNvPr id="3" name="TextBox 2"/>
          <p:cNvSpPr txBox="1"/>
          <p:nvPr/>
        </p:nvSpPr>
        <p:spPr>
          <a:xfrm>
            <a:off x="4433651" y="3048000"/>
            <a:ext cx="2865564" cy="406400"/>
          </a:xfrm>
          <a:prstGeom prst="rect">
            <a:avLst/>
          </a:prstGeom>
        </p:spPr>
        <p:txBody>
          <a:bodyPr lIns="0" tIns="0" rIns="63500" rtlCol="0" anchor="t">
            <a:spAutoFit/>
          </a:bodyPr>
          <a:lstStyle/>
          <a:p>
            <a:pPr algn="ctr" latinLnBrk="1"/>
            <a:r>
              <a:rPr lang="zh-CN" altLang="en-US" sz="2300" dirty="0">
                <a:solidFill>
                  <a:srgbClr val="000000"/>
                </a:solidFill>
                <a:latin typeface="微软雅黑" panose="020B0503020204020204" charset="-122"/>
                <a:ea typeface="微软雅黑" panose="020B0503020204020204" charset="-122"/>
              </a:rPr>
              <a:t>谢谢大家！</a:t>
            </a:r>
            <a:endParaRPr lang="en-US" sz="1100" dirty="0"/>
          </a:p>
        </p:txBody>
      </p:sp>
      <p:pic>
        <p:nvPicPr>
          <p:cNvPr id="4" name="Picture 3"/>
          <p:cNvPicPr>
            <a:picLocks noChangeAspect="1"/>
          </p:cNvPicPr>
          <p:nvPr/>
        </p:nvPicPr>
        <p:blipFill>
          <a:blip r:embed="rId3"/>
          <a:stretch>
            <a:fillRect/>
          </a:stretch>
        </p:blipFill>
        <p:spPr>
          <a:xfrm>
            <a:off x="5250305" y="1102515"/>
            <a:ext cx="1056390" cy="1203518"/>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p:tgtEl>
                                          <p:spTgt spid="3"/>
                                        </p:tgtEl>
                                        <p:attrNameLst>
                                          <p:attrName>ppt_y</p:attrName>
                                        </p:attrNameLst>
                                      </p:cBhvr>
                                      <p:tavLst>
                                        <p:tav tm="0">
                                          <p:val>
                                            <p:strVal val="#ppt_y+#ppt_h*1.125000"/>
                                          </p:val>
                                        </p:tav>
                                        <p:tav tm="100000">
                                          <p:val>
                                            <p:strVal val="#ppt_y"/>
                                          </p:val>
                                        </p:tav>
                                      </p:tavLst>
                                    </p:anim>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374769" y="814578"/>
            <a:ext cx="3243915" cy="3704754"/>
          </a:xfrm>
          <a:prstGeom prst="rect">
            <a:avLst/>
          </a:prstGeom>
        </p:spPr>
      </p:pic>
      <p:pic>
        <p:nvPicPr>
          <p:cNvPr id="3" name="Picture 2"/>
          <p:cNvPicPr>
            <a:picLocks noChangeAspect="1"/>
          </p:cNvPicPr>
          <p:nvPr/>
        </p:nvPicPr>
        <p:blipFill>
          <a:blip r:embed="rId3"/>
          <a:stretch>
            <a:fillRect/>
          </a:stretch>
        </p:blipFill>
        <p:spPr>
          <a:xfrm>
            <a:off x="2889250" y="5138674"/>
            <a:ext cx="5778500" cy="434018"/>
          </a:xfrm>
          <a:prstGeom prst="rect">
            <a:avLst/>
          </a:prstGeom>
        </p:spPr>
      </p:pic>
      <p:pic>
        <p:nvPicPr>
          <p:cNvPr id="4" name="Picture 3"/>
          <p:cNvPicPr>
            <a:picLocks noChangeAspect="1"/>
          </p:cNvPicPr>
          <p:nvPr/>
        </p:nvPicPr>
        <p:blipFill>
          <a:blip r:embed="rId4"/>
          <a:stretch>
            <a:fillRect/>
          </a:stretch>
        </p:blipFill>
        <p:spPr>
          <a:xfrm>
            <a:off x="3105277" y="3244850"/>
            <a:ext cx="1351331" cy="1092940"/>
          </a:xfrm>
          <a:prstGeom prst="rect">
            <a:avLst/>
          </a:prstGeom>
        </p:spPr>
      </p:pic>
      <p:sp>
        <p:nvSpPr>
          <p:cNvPr id="5" name="TextBox 4"/>
          <p:cNvSpPr txBox="1"/>
          <p:nvPr/>
        </p:nvSpPr>
        <p:spPr>
          <a:xfrm>
            <a:off x="4481576" y="4890770"/>
            <a:ext cx="3137027" cy="507365"/>
          </a:xfrm>
          <a:prstGeom prst="rect">
            <a:avLst/>
          </a:prstGeom>
        </p:spPr>
        <p:txBody>
          <a:bodyPr lIns="0" tIns="0" rIns="63500" rtlCol="0" anchor="t">
            <a:spAutoFit/>
          </a:bodyPr>
          <a:lstStyle/>
          <a:p>
            <a:pPr algn="ctr" latinLnBrk="1"/>
            <a:r>
              <a:rPr lang="zh-CN" altLang="en-US" sz="3000">
                <a:solidFill>
                  <a:srgbClr val="000000"/>
                </a:solidFill>
                <a:latin typeface="微软雅黑" panose="020B0503020204020204" charset="-122"/>
                <a:ea typeface="微软雅黑" panose="020B0503020204020204" charset="-122"/>
              </a:rPr>
              <a:t>实验</a:t>
            </a:r>
            <a:r>
              <a:rPr lang="zh-CN" altLang="en-US" sz="3000">
                <a:solidFill>
                  <a:srgbClr val="9DC3E6"/>
                </a:solidFill>
                <a:latin typeface="微软雅黑" panose="020B0503020204020204" charset="-122"/>
                <a:ea typeface="微软雅黑" panose="020B0503020204020204" charset="-122"/>
              </a:rPr>
              <a:t>步骤概述</a:t>
            </a:r>
          </a:p>
        </p:txBody>
      </p:sp>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30040" y="2168525"/>
            <a:ext cx="3472786" cy="820414"/>
          </a:xfrm>
          <a:prstGeom prst="rect">
            <a:avLst/>
          </a:prstGeom>
        </p:spPr>
      </p:pic>
      <p:sp>
        <p:nvSpPr>
          <p:cNvPr id="3" name="TextBox 2"/>
          <p:cNvSpPr txBox="1"/>
          <p:nvPr/>
        </p:nvSpPr>
        <p:spPr>
          <a:xfrm>
            <a:off x="4507103" y="2448941"/>
            <a:ext cx="2865564" cy="399415"/>
          </a:xfrm>
          <a:prstGeom prst="rect">
            <a:avLst/>
          </a:prstGeom>
        </p:spPr>
        <p:txBody>
          <a:bodyPr lIns="0" tIns="0" rIns="63500" rtlCol="0" anchor="t">
            <a:spAutoFit/>
          </a:bodyPr>
          <a:lstStyle/>
          <a:p>
            <a:pPr algn="ctr" latinLnBrk="1"/>
            <a:r>
              <a:rPr lang="zh-CN" altLang="en-US" sz="2300">
                <a:solidFill>
                  <a:srgbClr val="000000"/>
                </a:solidFill>
                <a:latin typeface="微软雅黑" panose="020B0503020204020204" charset="-122"/>
                <a:ea typeface="微软雅黑" panose="020B0503020204020204" charset="-122"/>
              </a:rPr>
              <a:t>实验步骤概述</a:t>
            </a:r>
          </a:p>
        </p:txBody>
      </p:sp>
      <p:pic>
        <p:nvPicPr>
          <p:cNvPr id="4" name="Picture 3"/>
          <p:cNvPicPr>
            <a:picLocks noChangeAspect="1"/>
          </p:cNvPicPr>
          <p:nvPr/>
        </p:nvPicPr>
        <p:blipFill>
          <a:blip r:embed="rId3"/>
          <a:stretch>
            <a:fillRect/>
          </a:stretch>
        </p:blipFill>
        <p:spPr>
          <a:xfrm>
            <a:off x="5248783" y="965200"/>
            <a:ext cx="1056390" cy="1203518"/>
          </a:xfrm>
          <a:prstGeom prst="rect">
            <a:avLst/>
          </a:prstGeom>
        </p:spPr>
      </p:pic>
      <p:sp>
        <p:nvSpPr>
          <p:cNvPr id="5" name="TextBox 4"/>
          <p:cNvSpPr txBox="1"/>
          <p:nvPr/>
        </p:nvSpPr>
        <p:spPr>
          <a:xfrm>
            <a:off x="1348432" y="3269162"/>
            <a:ext cx="9036001" cy="661720"/>
          </a:xfrm>
          <a:prstGeom prst="rect">
            <a:avLst/>
          </a:prstGeom>
        </p:spPr>
        <p:txBody>
          <a:bodyPr wrap="square" lIns="0" tIns="0" rIns="63500" rtlCol="0" anchor="t">
            <a:spAutoFit/>
          </a:bodyPr>
          <a:lstStyle/>
          <a:p>
            <a:pPr algn="ctr" latinLnBrk="1"/>
            <a:r>
              <a:rPr lang="en-US" sz="2000" dirty="0">
                <a:solidFill>
                  <a:srgbClr val="000000"/>
                </a:solidFill>
                <a:latin typeface="微软雅黑" panose="020B0503020204020204" charset="-122"/>
                <a:ea typeface="微软雅黑" panose="020B0503020204020204" charset="-122"/>
              </a:rPr>
              <a:t>BP</a:t>
            </a:r>
            <a:r>
              <a:rPr lang="zh-CN" altLang="en-US" sz="2000" dirty="0">
                <a:solidFill>
                  <a:srgbClr val="000000"/>
                </a:solidFill>
                <a:latin typeface="微软雅黑" panose="020B0503020204020204" charset="-122"/>
                <a:ea typeface="微软雅黑" panose="020B0503020204020204" charset="-122"/>
              </a:rPr>
              <a:t>神经网络</a:t>
            </a:r>
            <a:endParaRPr lang="en-US" altLang="zh-CN" sz="2000" dirty="0">
              <a:solidFill>
                <a:srgbClr val="000000"/>
              </a:solidFill>
              <a:latin typeface="微软雅黑" panose="020B0503020204020204" charset="-122"/>
              <a:ea typeface="微软雅黑" panose="020B0503020204020204" charset="-122"/>
            </a:endParaRPr>
          </a:p>
          <a:p>
            <a:pPr algn="ctr" latinLnBrk="1"/>
            <a:r>
              <a:rPr lang="en-US" altLang="zh-CN" sz="2000" dirty="0">
                <a:solidFill>
                  <a:srgbClr val="000000"/>
                </a:solidFill>
                <a:latin typeface="微软雅黑" panose="020B0503020204020204" charset="-122"/>
                <a:ea typeface="微软雅黑" panose="020B0503020204020204" charset="-122"/>
              </a:rPr>
              <a:t>		                               — —</a:t>
            </a:r>
            <a:r>
              <a:rPr lang="zh-CN" altLang="en-US" sz="2000" dirty="0">
                <a:solidFill>
                  <a:srgbClr val="000000"/>
                </a:solidFill>
                <a:latin typeface="微软雅黑" panose="020B0503020204020204" charset="-122"/>
                <a:ea typeface="微软雅黑" panose="020B0503020204020204" charset="-122"/>
              </a:rPr>
              <a:t>基于</a:t>
            </a:r>
            <a:r>
              <a:rPr lang="en-US" altLang="zh-CN" sz="2000" dirty="0" err="1">
                <a:solidFill>
                  <a:srgbClr val="000000"/>
                </a:solidFill>
                <a:latin typeface="微软雅黑" panose="020B0503020204020204" charset="-122"/>
                <a:ea typeface="微软雅黑" panose="020B0503020204020204" charset="-122"/>
              </a:rPr>
              <a:t>Numpy</a:t>
            </a:r>
            <a:r>
              <a:rPr lang="zh-CN" altLang="en-US" sz="2000" dirty="0">
                <a:solidFill>
                  <a:srgbClr val="000000"/>
                </a:solidFill>
                <a:latin typeface="微软雅黑" panose="020B0503020204020204" charset="-122"/>
                <a:ea typeface="微软雅黑" panose="020B0503020204020204" charset="-122"/>
              </a:rPr>
              <a:t>科学计算库的自主实现</a:t>
            </a:r>
          </a:p>
        </p:txBody>
      </p:sp>
      <p:pic>
        <p:nvPicPr>
          <p:cNvPr id="6" name="图片 5"/>
          <p:cNvPicPr>
            <a:picLocks noChangeAspect="1"/>
          </p:cNvPicPr>
          <p:nvPr/>
        </p:nvPicPr>
        <p:blipFill>
          <a:blip r:embed="rId4">
            <a:extLst>
              <a:ext uri="{BEBA8EAE-BF5A-486C-A8C5-ECC9F3942E4B}">
                <a14:imgProps xmlns:a14="http://schemas.microsoft.com/office/drawing/2010/main">
                  <a14:imgLayer r:embed="rId5">
                    <a14:imgEffect>
                      <a14:artisticPencilSketch/>
                    </a14:imgEffect>
                  </a14:imgLayer>
                </a14:imgProps>
              </a:ext>
            </a:extLst>
          </a:blip>
          <a:stretch>
            <a:fillRect/>
          </a:stretch>
        </p:blipFill>
        <p:spPr>
          <a:xfrm>
            <a:off x="2730500" y="4089400"/>
            <a:ext cx="6475451" cy="1752600"/>
          </a:xfrm>
          <a:prstGeom prst="rect">
            <a:avLst/>
          </a:prstGeom>
        </p:spPr>
      </p:pic>
    </p:spTree>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51228" y="789605"/>
            <a:ext cx="10254545" cy="0"/>
          </a:xfrm>
          <a:prstGeom prst="line">
            <a:avLst/>
          </a:prstGeom>
          <a:noFill/>
          <a:ln w="12700" cap="flat" cmpd="sng" algn="ctr">
            <a:solidFill>
              <a:sysClr val="windowText" lastClr="000000"/>
            </a:solidFill>
            <a:prstDash val="dash"/>
          </a:ln>
          <a:effectLst/>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17584" y="306898"/>
            <a:ext cx="347288" cy="347288"/>
          </a:xfrm>
          <a:prstGeom prst="ellipse">
            <a:avLst/>
          </a:prstGeom>
          <a:solidFill>
            <a:srgbClr val="1A3F6C"/>
          </a:solidFill>
          <a:ln w="25400" cap="flat" cmpd="sng" algn="ctr">
            <a:noFill/>
            <a:prstDash val="solid"/>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26" name="TextBox 25"/>
          <p:cNvSpPr txBox="1"/>
          <p:nvPr/>
        </p:nvSpPr>
        <p:spPr>
          <a:xfrm>
            <a:off x="1148821" y="261572"/>
            <a:ext cx="5065810" cy="481670"/>
          </a:xfrm>
          <a:prstGeom prst="rect">
            <a:avLst/>
          </a:prstGeom>
          <a:noFill/>
        </p:spPr>
        <p:txBody>
          <a:bodyPr wrap="none" rtlCol="0">
            <a:spAutoFit/>
          </a:bodyPr>
          <a:lstStyle/>
          <a:p>
            <a:r>
              <a:rPr lang="en-US" altLang="zh-CN" sz="2530" spc="300" dirty="0">
                <a:latin typeface="方正兰亭细黑_GBK" pitchFamily="2" charset="-122"/>
                <a:ea typeface="方正兰亭细黑_GBK" pitchFamily="2" charset="-122"/>
              </a:rPr>
              <a:t>BP</a:t>
            </a:r>
            <a:r>
              <a:rPr lang="zh-CN" altLang="en-US" sz="2530" spc="300" dirty="0">
                <a:latin typeface="方正兰亭细黑_GBK" pitchFamily="2" charset="-122"/>
                <a:ea typeface="方正兰亭细黑_GBK" pitchFamily="2" charset="-122"/>
              </a:rPr>
              <a:t>神经网络实现</a:t>
            </a:r>
            <a:r>
              <a:rPr lang="en-US" altLang="zh-CN" sz="2530" spc="300" dirty="0">
                <a:latin typeface="方正兰亭细黑_GBK" pitchFamily="2" charset="-122"/>
                <a:ea typeface="方正兰亭细黑_GBK" pitchFamily="2" charset="-122"/>
              </a:rPr>
              <a:t>——</a:t>
            </a:r>
            <a:r>
              <a:rPr lang="zh-CN" altLang="en-US" sz="2530" spc="300" dirty="0">
                <a:latin typeface="方正兰亭细黑_GBK" pitchFamily="2" charset="-122"/>
                <a:ea typeface="方正兰亭细黑_GBK" pitchFamily="2" charset="-122"/>
              </a:rPr>
              <a:t>原理准备</a:t>
            </a:r>
          </a:p>
        </p:txBody>
      </p:sp>
      <p:grpSp>
        <p:nvGrpSpPr>
          <p:cNvPr id="13" name="组合 12"/>
          <p:cNvGrpSpPr/>
          <p:nvPr/>
        </p:nvGrpSpPr>
        <p:grpSpPr>
          <a:xfrm>
            <a:off x="1356995" y="1289685"/>
            <a:ext cx="557530" cy="4688205"/>
            <a:chOff x="5172075" y="1009650"/>
            <a:chExt cx="514350" cy="2638425"/>
          </a:xfrm>
        </p:grpSpPr>
        <p:cxnSp>
          <p:nvCxnSpPr>
            <p:cNvPr id="8" name="直接连接符 7"/>
            <p:cNvCxnSpPr/>
            <p:nvPr/>
          </p:nvCxnSpPr>
          <p:spPr>
            <a:xfrm>
              <a:off x="5172075" y="1019175"/>
              <a:ext cx="514350" cy="0"/>
            </a:xfrm>
            <a:prstGeom prst="line">
              <a:avLst/>
            </a:prstGeom>
            <a:noFill/>
            <a:ln w="19050" cap="flat" cmpd="sng" algn="ctr">
              <a:solidFill>
                <a:sysClr val="windowText" lastClr="000000"/>
              </a:solidFill>
              <a:prstDash val="solid"/>
              <a:miter lim="800000"/>
            </a:ln>
            <a:effectLst/>
          </p:spPr>
          <p:style>
            <a:lnRef idx="1">
              <a:srgbClr val="4472C4"/>
            </a:lnRef>
            <a:fillRef idx="0">
              <a:srgbClr val="4472C4"/>
            </a:fillRef>
            <a:effectRef idx="0">
              <a:srgbClr val="4472C4"/>
            </a:effectRef>
            <a:fontRef idx="minor">
              <a:sysClr val="windowText" lastClr="000000"/>
            </a:fontRef>
          </p:style>
        </p:cxnSp>
        <p:cxnSp>
          <p:nvCxnSpPr>
            <p:cNvPr id="10" name="直接连接符 9"/>
            <p:cNvCxnSpPr/>
            <p:nvPr/>
          </p:nvCxnSpPr>
          <p:spPr>
            <a:xfrm>
              <a:off x="5172075" y="1009650"/>
              <a:ext cx="0" cy="2628900"/>
            </a:xfrm>
            <a:prstGeom prst="line">
              <a:avLst/>
            </a:prstGeom>
            <a:noFill/>
            <a:ln w="19050" cap="flat" cmpd="sng" algn="ctr">
              <a:solidFill>
                <a:sysClr val="windowText" lastClr="000000"/>
              </a:solidFill>
              <a:prstDash val="solid"/>
              <a:miter lim="800000"/>
            </a:ln>
            <a:effectLst/>
          </p:spPr>
          <p:style>
            <a:lnRef idx="1">
              <a:srgbClr val="4472C4"/>
            </a:lnRef>
            <a:fillRef idx="0">
              <a:srgbClr val="4472C4"/>
            </a:fillRef>
            <a:effectRef idx="0">
              <a:srgbClr val="4472C4"/>
            </a:effectRef>
            <a:fontRef idx="minor">
              <a:sysClr val="windowText" lastClr="000000"/>
            </a:fontRef>
          </p:style>
        </p:cxnSp>
        <p:cxnSp>
          <p:nvCxnSpPr>
            <p:cNvPr id="12" name="直接连接符 11"/>
            <p:cNvCxnSpPr/>
            <p:nvPr/>
          </p:nvCxnSpPr>
          <p:spPr>
            <a:xfrm>
              <a:off x="5172075" y="3648075"/>
              <a:ext cx="514350" cy="0"/>
            </a:xfrm>
            <a:prstGeom prst="line">
              <a:avLst/>
            </a:prstGeom>
            <a:noFill/>
            <a:ln w="19050" cap="flat" cmpd="sng" algn="ctr">
              <a:solidFill>
                <a:sysClr val="windowText" lastClr="000000"/>
              </a:solidFill>
              <a:prstDash val="solid"/>
              <a:miter lim="800000"/>
            </a:ln>
            <a:effectLst/>
          </p:spPr>
          <p:style>
            <a:lnRef idx="1">
              <a:srgbClr val="4472C4"/>
            </a:lnRef>
            <a:fillRef idx="0">
              <a:srgbClr val="4472C4"/>
            </a:fillRef>
            <a:effectRef idx="0">
              <a:srgbClr val="4472C4"/>
            </a:effectRef>
            <a:fontRef idx="minor">
              <a:sysClr val="windowText" lastClr="000000"/>
            </a:fontRef>
          </p:style>
        </p:cxnSp>
      </p:grpSp>
      <p:grpSp>
        <p:nvGrpSpPr>
          <p:cNvPr id="14" name="组合 13"/>
          <p:cNvGrpSpPr/>
          <p:nvPr/>
        </p:nvGrpSpPr>
        <p:grpSpPr>
          <a:xfrm flipH="1">
            <a:off x="4517390" y="1289685"/>
            <a:ext cx="557530" cy="4697730"/>
            <a:chOff x="5172075" y="1009650"/>
            <a:chExt cx="514350" cy="2638425"/>
          </a:xfrm>
        </p:grpSpPr>
        <p:cxnSp>
          <p:nvCxnSpPr>
            <p:cNvPr id="15" name="直接连接符 14"/>
            <p:cNvCxnSpPr/>
            <p:nvPr/>
          </p:nvCxnSpPr>
          <p:spPr>
            <a:xfrm>
              <a:off x="5172075" y="1019175"/>
              <a:ext cx="514350" cy="0"/>
            </a:xfrm>
            <a:prstGeom prst="line">
              <a:avLst/>
            </a:prstGeom>
            <a:noFill/>
            <a:ln w="19050" cap="flat" cmpd="sng" algn="ctr">
              <a:solidFill>
                <a:sysClr val="windowText" lastClr="000000"/>
              </a:solidFill>
              <a:prstDash val="solid"/>
              <a:miter lim="800000"/>
            </a:ln>
            <a:effectLst/>
          </p:spPr>
          <p:style>
            <a:lnRef idx="1">
              <a:srgbClr val="4472C4"/>
            </a:lnRef>
            <a:fillRef idx="0">
              <a:srgbClr val="4472C4"/>
            </a:fillRef>
            <a:effectRef idx="0">
              <a:srgbClr val="4472C4"/>
            </a:effectRef>
            <a:fontRef idx="minor">
              <a:sysClr val="windowText" lastClr="000000"/>
            </a:fontRef>
          </p:style>
        </p:cxnSp>
        <p:cxnSp>
          <p:nvCxnSpPr>
            <p:cNvPr id="16" name="直接连接符 15"/>
            <p:cNvCxnSpPr/>
            <p:nvPr/>
          </p:nvCxnSpPr>
          <p:spPr>
            <a:xfrm>
              <a:off x="5172075" y="1009650"/>
              <a:ext cx="0" cy="2628900"/>
            </a:xfrm>
            <a:prstGeom prst="line">
              <a:avLst/>
            </a:prstGeom>
            <a:noFill/>
            <a:ln w="19050" cap="flat" cmpd="sng" algn="ctr">
              <a:solidFill>
                <a:sysClr val="windowText" lastClr="000000"/>
              </a:solidFill>
              <a:prstDash val="solid"/>
              <a:miter lim="800000"/>
            </a:ln>
            <a:effectLst/>
          </p:spPr>
          <p:style>
            <a:lnRef idx="1">
              <a:srgbClr val="4472C4"/>
            </a:lnRef>
            <a:fillRef idx="0">
              <a:srgbClr val="4472C4"/>
            </a:fillRef>
            <a:effectRef idx="0">
              <a:srgbClr val="4472C4"/>
            </a:effectRef>
            <a:fontRef idx="minor">
              <a:sysClr val="windowText" lastClr="000000"/>
            </a:fontRef>
          </p:style>
        </p:cxnSp>
        <p:cxnSp>
          <p:nvCxnSpPr>
            <p:cNvPr id="17" name="直接连接符 16"/>
            <p:cNvCxnSpPr/>
            <p:nvPr/>
          </p:nvCxnSpPr>
          <p:spPr>
            <a:xfrm>
              <a:off x="5172075" y="3648075"/>
              <a:ext cx="514350" cy="0"/>
            </a:xfrm>
            <a:prstGeom prst="line">
              <a:avLst/>
            </a:prstGeom>
            <a:noFill/>
            <a:ln w="19050" cap="flat" cmpd="sng" algn="ctr">
              <a:solidFill>
                <a:sysClr val="windowText" lastClr="000000"/>
              </a:solidFill>
              <a:prstDash val="solid"/>
              <a:miter lim="800000"/>
            </a:ln>
            <a:effectLst/>
          </p:spPr>
          <p:style>
            <a:lnRef idx="1">
              <a:srgbClr val="4472C4"/>
            </a:lnRef>
            <a:fillRef idx="0">
              <a:srgbClr val="4472C4"/>
            </a:fillRef>
            <a:effectRef idx="0">
              <a:srgbClr val="4472C4"/>
            </a:effectRef>
            <a:fontRef idx="minor">
              <a:sysClr val="windowText" lastClr="000000"/>
            </a:fontRef>
          </p:style>
        </p:cxnSp>
      </p:grpSp>
      <p:sp>
        <p:nvSpPr>
          <p:cNvPr id="18" name="矩形 17"/>
          <p:cNvSpPr/>
          <p:nvPr/>
        </p:nvSpPr>
        <p:spPr>
          <a:xfrm>
            <a:off x="1770380" y="1527175"/>
            <a:ext cx="2964180" cy="398780"/>
          </a:xfrm>
          <a:prstGeom prst="rect">
            <a:avLst/>
          </a:prstGeom>
        </p:spPr>
        <p:txBody>
          <a:bodyPr wrap="square">
            <a:spAutoFit/>
          </a:bodyPr>
          <a:lstStyle/>
          <a:p>
            <a:r>
              <a:rPr lang="en-US" altLang="zh-CN" sz="2000" b="1" dirty="0"/>
              <a:t>BP</a:t>
            </a:r>
            <a:r>
              <a:rPr lang="zh-CN" altLang="en-US" sz="2000" b="1" dirty="0"/>
              <a:t>神经网络的网络结构</a:t>
            </a:r>
            <a:r>
              <a:rPr lang="zh-CN" altLang="en-US" dirty="0"/>
              <a:t>  </a:t>
            </a:r>
          </a:p>
        </p:txBody>
      </p:sp>
      <p:sp>
        <p:nvSpPr>
          <p:cNvPr id="19" name="矩形 18"/>
          <p:cNvSpPr/>
          <p:nvPr/>
        </p:nvSpPr>
        <p:spPr>
          <a:xfrm>
            <a:off x="1501140" y="2137410"/>
            <a:ext cx="3439156" cy="5078313"/>
          </a:xfrm>
          <a:prstGeom prst="rect">
            <a:avLst/>
          </a:prstGeom>
        </p:spPr>
        <p:txBody>
          <a:bodyPr wrap="square">
            <a:spAutoFit/>
          </a:bodyPr>
          <a:lstStyle/>
          <a:p>
            <a:r>
              <a:rPr lang="zh-CN" altLang="en-US" dirty="0"/>
              <a:t>手写数字数据集图片分辨率为</a:t>
            </a:r>
            <a:r>
              <a:rPr lang="en-US" altLang="zh-CN" dirty="0"/>
              <a:t>28*28</a:t>
            </a:r>
            <a:r>
              <a:rPr lang="zh-CN" altLang="en-US" dirty="0"/>
              <a:t>。因此输入层</a:t>
            </a:r>
            <a:r>
              <a:rPr lang="en-US" altLang="zh-CN" dirty="0"/>
              <a:t>784</a:t>
            </a:r>
            <a:r>
              <a:rPr lang="zh-CN" altLang="en-US" dirty="0"/>
              <a:t>个神经元</a:t>
            </a:r>
            <a:endParaRPr lang="en-US" altLang="zh-CN" dirty="0"/>
          </a:p>
          <a:p>
            <a:endParaRPr lang="en-US" altLang="zh-CN" dirty="0"/>
          </a:p>
          <a:p>
            <a:r>
              <a:rPr lang="zh-CN" altLang="en-US" dirty="0"/>
              <a:t>隐藏层设计</a:t>
            </a:r>
            <a:r>
              <a:rPr lang="en-US" altLang="zh-CN" dirty="0"/>
              <a:t>(1/2/3)</a:t>
            </a:r>
            <a:r>
              <a:rPr lang="zh-CN" altLang="en-US" dirty="0"/>
              <a:t>，隐藏层神经元数设计</a:t>
            </a:r>
            <a:endParaRPr lang="en-US" altLang="zh-CN" dirty="0"/>
          </a:p>
          <a:p>
            <a:endParaRPr lang="en-US" altLang="zh-CN" dirty="0"/>
          </a:p>
          <a:p>
            <a:r>
              <a:rPr lang="zh-CN" altLang="en-US" dirty="0"/>
              <a:t>激活函数的选择：</a:t>
            </a:r>
            <a:r>
              <a:rPr lang="en-US" altLang="zh-CN" dirty="0"/>
              <a:t>sigmoid()</a:t>
            </a:r>
            <a:r>
              <a:rPr lang="zh-CN" altLang="en-US" dirty="0"/>
              <a:t>与</a:t>
            </a:r>
            <a:r>
              <a:rPr lang="en-US" altLang="zh-CN" dirty="0" err="1"/>
              <a:t>softmax</a:t>
            </a:r>
            <a:r>
              <a:rPr lang="en-US" altLang="zh-CN" dirty="0"/>
              <a:t>()</a:t>
            </a:r>
          </a:p>
          <a:p>
            <a:endParaRPr lang="en-US" altLang="zh-CN" dirty="0"/>
          </a:p>
          <a:p>
            <a:r>
              <a:rPr lang="zh-CN" altLang="en-US" dirty="0"/>
              <a:t>基于矩阵运算的网络各层权重连接</a:t>
            </a:r>
            <a:endParaRPr lang="en-US" altLang="zh-CN" dirty="0"/>
          </a:p>
          <a:p>
            <a:endParaRPr lang="en-US" altLang="zh-CN" dirty="0"/>
          </a:p>
          <a:p>
            <a:r>
              <a:rPr lang="zh-CN" altLang="en-US" dirty="0"/>
              <a:t>基于反馈误差的连接权重调整</a:t>
            </a:r>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pic>
        <p:nvPicPr>
          <p:cNvPr id="3" name="图片 2" descr="C:\Users\dell\Desktop\QQ图片20191223222930.jpgQQ图片20191223222930"/>
          <p:cNvPicPr>
            <a:picLocks noChangeAspect="1"/>
          </p:cNvPicPr>
          <p:nvPr>
            <p:custDataLst>
              <p:tags r:id="rId1"/>
            </p:custDataLst>
          </p:nvPr>
        </p:nvPicPr>
        <p:blipFill>
          <a:blip r:embed="rId3"/>
          <a:srcRect/>
          <a:stretch>
            <a:fillRect/>
          </a:stretch>
        </p:blipFill>
        <p:spPr>
          <a:xfrm>
            <a:off x="5650865" y="2474595"/>
            <a:ext cx="5502910" cy="2602230"/>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2"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right)">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randombar(horizontal)">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p:cTn id="20" dur="500" fill="hold"/>
                                        <p:tgtEl>
                                          <p:spTgt spid="19"/>
                                        </p:tgtEl>
                                        <p:attrNameLst>
                                          <p:attrName>ppt_w</p:attrName>
                                        </p:attrNameLst>
                                      </p:cBhvr>
                                      <p:tavLst>
                                        <p:tav tm="0">
                                          <p:val>
                                            <p:fltVal val="0"/>
                                          </p:val>
                                        </p:tav>
                                        <p:tav tm="100000">
                                          <p:val>
                                            <p:strVal val="#ppt_w"/>
                                          </p:val>
                                        </p:tav>
                                      </p:tavLst>
                                    </p:anim>
                                    <p:anim calcmode="lin" valueType="num">
                                      <p:cBhvr>
                                        <p:cTn id="21" dur="500" fill="hold"/>
                                        <p:tgtEl>
                                          <p:spTgt spid="19"/>
                                        </p:tgtEl>
                                        <p:attrNameLst>
                                          <p:attrName>ppt_h</p:attrName>
                                        </p:attrNameLst>
                                      </p:cBhvr>
                                      <p:tavLst>
                                        <p:tav tm="0">
                                          <p:val>
                                            <p:fltVal val="0"/>
                                          </p:val>
                                        </p:tav>
                                        <p:tav tm="100000">
                                          <p:val>
                                            <p:strVal val="#ppt_h"/>
                                          </p:val>
                                        </p:tav>
                                      </p:tavLst>
                                    </p:anim>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tags/tag1.xml><?xml version="1.0" encoding="utf-8"?>
<p:tagLst xmlns:a="http://schemas.openxmlformats.org/drawingml/2006/main" xmlns:r="http://schemas.openxmlformats.org/officeDocument/2006/relationships" xmlns:p="http://schemas.openxmlformats.org/presentationml/2006/main">
  <p:tag name="SELECTED" val="True"/>
</p:tagLst>
</file>

<file path=ppt/tags/tag10.xml><?xml version="1.0" encoding="utf-8"?>
<p:tagLst xmlns:a="http://schemas.openxmlformats.org/drawingml/2006/main" xmlns:r="http://schemas.openxmlformats.org/officeDocument/2006/relationships" xmlns:p="http://schemas.openxmlformats.org/presentationml/2006/main">
  <p:tag name="REFSHAPE" val="885272700"/>
  <p:tag name="KSO_WM_UNIT_PLACING_PICTURE_USER_VIEWPORT" val="{&quot;height&quot;:8960,&quot;width&quot;:8069}"/>
</p:tagLst>
</file>

<file path=ppt/tags/tag2.xml><?xml version="1.0" encoding="utf-8"?>
<p:tagLst xmlns:a="http://schemas.openxmlformats.org/drawingml/2006/main" xmlns:r="http://schemas.openxmlformats.org/officeDocument/2006/relationships" xmlns:p="http://schemas.openxmlformats.org/presentationml/2006/main">
  <p:tag name="REFSHAPE" val="1159892884"/>
</p:tagLst>
</file>

<file path=ppt/tags/tag3.xml><?xml version="1.0" encoding="utf-8"?>
<p:tagLst xmlns:a="http://schemas.openxmlformats.org/drawingml/2006/main" xmlns:r="http://schemas.openxmlformats.org/officeDocument/2006/relationships" xmlns:p="http://schemas.openxmlformats.org/presentationml/2006/main">
  <p:tag name="REFSHAPE" val="1160536956"/>
  <p:tag name="KSO_WM_UNIT_PLACING_PICTURE_USER_VIEWPORT" val="{&quot;height&quot;:5834.2582677165356,&quot;width&quot;:5108.5275590551182}"/>
</p:tagLst>
</file>

<file path=ppt/tags/tag4.xml><?xml version="1.0" encoding="utf-8"?>
<p:tagLst xmlns:a="http://schemas.openxmlformats.org/drawingml/2006/main" xmlns:r="http://schemas.openxmlformats.org/officeDocument/2006/relationships" xmlns:p="http://schemas.openxmlformats.org/presentationml/2006/main">
  <p:tag name="REFSHAPE" val="1160536956"/>
  <p:tag name="KSO_WM_UNIT_PLACING_PICTURE_USER_VIEWPORT" val="{&quot;height&quot;:5834.2582677165356,&quot;width&quot;:5108.5275590551182}"/>
</p:tagLst>
</file>

<file path=ppt/tags/tag5.xml><?xml version="1.0" encoding="utf-8"?>
<p:tagLst xmlns:a="http://schemas.openxmlformats.org/drawingml/2006/main" xmlns:r="http://schemas.openxmlformats.org/officeDocument/2006/relationships" xmlns:p="http://schemas.openxmlformats.org/presentationml/2006/main">
  <p:tag name="REFSHAPE" val="1160536956"/>
  <p:tag name="KSO_WM_UNIT_PLACING_PICTURE_USER_VIEWPORT" val="{&quot;height&quot;:5834.2582677165356,&quot;width&quot;:5108.5275590551182}"/>
</p:tagLst>
</file>

<file path=ppt/tags/tag6.xml><?xml version="1.0" encoding="utf-8"?>
<p:tagLst xmlns:a="http://schemas.openxmlformats.org/drawingml/2006/main" xmlns:r="http://schemas.openxmlformats.org/officeDocument/2006/relationships" xmlns:p="http://schemas.openxmlformats.org/presentationml/2006/main">
  <p:tag name="REFSHAPE" val="1160536956"/>
  <p:tag name="KSO_WM_UNIT_PLACING_PICTURE_USER_VIEWPORT" val="{&quot;height&quot;:5834.2582677165356,&quot;width&quot;:5108.5275590551182}"/>
</p:tagLst>
</file>

<file path=ppt/tags/tag7.xml><?xml version="1.0" encoding="utf-8"?>
<p:tagLst xmlns:a="http://schemas.openxmlformats.org/drawingml/2006/main" xmlns:r="http://schemas.openxmlformats.org/officeDocument/2006/relationships" xmlns:p="http://schemas.openxmlformats.org/presentationml/2006/main">
  <p:tag name="REFSHAPE" val="1159892884"/>
</p:tagLst>
</file>

<file path=ppt/tags/tag8.xml><?xml version="1.0" encoding="utf-8"?>
<p:tagLst xmlns:a="http://schemas.openxmlformats.org/drawingml/2006/main" xmlns:r="http://schemas.openxmlformats.org/officeDocument/2006/relationships" xmlns:p="http://schemas.openxmlformats.org/presentationml/2006/main">
  <p:tag name="REFSHAPE" val="1160536956"/>
  <p:tag name="KSO_WM_UNIT_PLACING_PICTURE_USER_VIEWPORT" val="{&quot;height&quot;:5834.2582677165356,&quot;width&quot;:5108.5275590551182}"/>
</p:tagLst>
</file>

<file path=ppt/tags/tag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960,&quot;width&quot;:806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清风素材 https://12sc.taobao.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TotalTime>
  <Words>4062</Words>
  <Application>Microsoft Office PowerPoint</Application>
  <PresentationFormat>自定义</PresentationFormat>
  <Paragraphs>476</Paragraphs>
  <Slides>61</Slides>
  <Notes>7</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61</vt:i4>
      </vt:variant>
    </vt:vector>
  </HeadingPairs>
  <TitlesOfParts>
    <vt:vector size="75" baseType="lpstr">
      <vt:lpstr>Kozuka Gothic Pro R</vt:lpstr>
      <vt:lpstr>等线</vt:lpstr>
      <vt:lpstr>方正兰亭细黑_GBK</vt:lpstr>
      <vt:lpstr>方正兰亭细黑_GBK_M</vt:lpstr>
      <vt:lpstr>宋体</vt:lpstr>
      <vt:lpstr>微软雅黑</vt:lpstr>
      <vt:lpstr>Arial</vt:lpstr>
      <vt:lpstr>Calibri</vt:lpstr>
      <vt:lpstr>Cambria Math</vt:lpstr>
      <vt:lpstr>Consolas</vt:lpstr>
      <vt:lpstr>Times New Roman</vt:lpstr>
      <vt:lpstr>Wingdings</vt:lpstr>
      <vt:lpstr>Office Theme</vt:lpstr>
      <vt:lpstr>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Arack Mukmty</cp:lastModifiedBy>
  <cp:revision>76</cp:revision>
  <dcterms:created xsi:type="dcterms:W3CDTF">2006-08-16T00:00:00Z</dcterms:created>
  <dcterms:modified xsi:type="dcterms:W3CDTF">2021-03-17T12:18:56Z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2052-11.1.0.9305</vt:lpwstr>
  </property>
</Properties>
</file>